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4" r:id="rId1"/>
  </p:sldMasterIdLst>
  <p:notesMasterIdLst>
    <p:notesMasterId r:id="rId11"/>
  </p:notesMasterIdLst>
  <p:sldIdLst>
    <p:sldId id="256" r:id="rId2"/>
    <p:sldId id="285" r:id="rId3"/>
    <p:sldId id="286" r:id="rId4"/>
    <p:sldId id="287" r:id="rId5"/>
    <p:sldId id="257" r:id="rId6"/>
    <p:sldId id="264" r:id="rId7"/>
    <p:sldId id="284" r:id="rId8"/>
    <p:sldId id="280" r:id="rId9"/>
    <p:sldId id="266" r:id="rId10"/>
  </p:sldIdLst>
  <p:sldSz cx="9144000" cy="6858000" type="screen4x3"/>
  <p:notesSz cx="6834188" cy="9979025"/>
  <p:defaultTextStyle>
    <a:defPPr>
      <a:defRPr lang="uk-U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1E1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9642" autoAdjust="0"/>
  </p:normalViewPr>
  <p:slideViewPr>
    <p:cSldViewPr>
      <p:cViewPr varScale="1">
        <p:scale>
          <a:sx n="72" d="100"/>
          <a:sy n="72" d="100"/>
        </p:scale>
        <p:origin x="132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59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0E7EF9-2DB2-4FBA-881E-596D4DF19B95}" type="datetimeFigureOut">
              <a:rPr lang="uk-UA" smtClean="0"/>
              <a:pPr/>
              <a:t>03.03.2020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4213" y="4740275"/>
            <a:ext cx="5467350" cy="4491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78963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F5710-D8A3-4351-BE12-5E8E24329059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1745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uk-UA" noProof="0"/>
              <a:t>Образец заголовка</a:t>
            </a:r>
          </a:p>
        </p:txBody>
      </p:sp>
      <p:sp>
        <p:nvSpPr>
          <p:cNvPr id="31745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uk-UA" noProof="0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B9232639-14FB-4BC9-B6F0-AD6EC6EA217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1EA9A-F47E-4B0E-AFAE-896D48F3B26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1EB88-345F-4BE8-89D3-B0F444F37F4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D5084-5A91-4102-AA61-536C8D566B2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00E47-0465-408F-8C80-4B3A0908014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BF965-2352-4527-A4EE-95DD175C973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8EEF4-8F71-4855-B447-D2825C0073D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4EEF5-A3DD-419A-BB17-60557FFD897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9ACE0-0A62-477C-97BD-DFC73F24D75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C1010-1331-4548-85F8-93AEF5F3083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CC324-65C4-460F-B650-6ED2402EC77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ru-RU" sz="2400">
              <a:latin typeface="Tahoma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ru-RU" sz="2400">
              <a:latin typeface="Tahoma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ru-RU" sz="2400">
              <a:latin typeface="Tahoma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ru-RU" sz="2400">
              <a:latin typeface="Tahoma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ru-RU" sz="2400">
              <a:latin typeface="Tahoma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ru-RU" sz="2400">
              <a:latin typeface="Tahoma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ru-RU" sz="2400">
              <a:latin typeface="Tahoma" pitchFamily="34" charset="0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uk-UA"/>
              <a:t>Образец заголовка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/>
              <a:t>Образец текста</a:t>
            </a:r>
          </a:p>
          <a:p>
            <a:pPr lvl="1"/>
            <a:r>
              <a:rPr lang="uk-UA"/>
              <a:t>Второй уровень</a:t>
            </a:r>
          </a:p>
          <a:p>
            <a:pPr lvl="2"/>
            <a:r>
              <a:rPr lang="uk-UA"/>
              <a:t>Третий уровень</a:t>
            </a:r>
          </a:p>
          <a:p>
            <a:pPr lvl="3"/>
            <a:r>
              <a:rPr lang="uk-UA"/>
              <a:t>Четвертый уровень</a:t>
            </a:r>
          </a:p>
          <a:p>
            <a:pPr lvl="4"/>
            <a:r>
              <a:rPr lang="uk-UA"/>
              <a:t>Пятый уровень</a:t>
            </a:r>
          </a:p>
        </p:txBody>
      </p:sp>
      <p:sp>
        <p:nvSpPr>
          <p:cNvPr id="31642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1642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1642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+mn-lt"/>
              </a:defRPr>
            </a:lvl1pPr>
          </a:lstStyle>
          <a:p>
            <a:pPr>
              <a:defRPr/>
            </a:pPr>
            <a:fld id="{AB3974FB-687D-4705-BA66-A241EC7DC58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6" r:id="rId2"/>
    <p:sldLayoutId id="2147483845" r:id="rId3"/>
    <p:sldLayoutId id="2147483844" r:id="rId4"/>
    <p:sldLayoutId id="2147483843" r:id="rId5"/>
    <p:sldLayoutId id="2147483842" r:id="rId6"/>
    <p:sldLayoutId id="2147483841" r:id="rId7"/>
    <p:sldLayoutId id="2147483840" r:id="rId8"/>
    <p:sldLayoutId id="2147483839" r:id="rId9"/>
    <p:sldLayoutId id="2147483838" r:id="rId10"/>
    <p:sldLayoutId id="214748383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WvoAbH6U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3733800"/>
            <a:ext cx="45720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793037" cy="1676400"/>
          </a:xfrm>
        </p:spPr>
        <p:txBody>
          <a:bodyPr/>
          <a:lstStyle/>
          <a:p>
            <a:pPr algn="ctr" eaLnBrk="1" hangingPunct="1"/>
            <a:br>
              <a:rPr lang="uk-UA" sz="2400" b="1" dirty="0">
                <a:solidFill>
                  <a:srgbClr val="6633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br>
              <a:rPr lang="uk-UA" sz="2400" b="1" dirty="0">
                <a:solidFill>
                  <a:srgbClr val="6633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br>
              <a:rPr lang="uk-UA" sz="2400" b="1" dirty="0">
                <a:solidFill>
                  <a:srgbClr val="6633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br>
              <a:rPr lang="uk-UA" sz="2400" b="1" dirty="0">
                <a:solidFill>
                  <a:srgbClr val="6633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br>
              <a:rPr lang="uk-UA" sz="2400" b="1" dirty="0">
                <a:solidFill>
                  <a:srgbClr val="6633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br>
              <a:rPr lang="uk-UA" sz="2400" b="1" dirty="0">
                <a:solidFill>
                  <a:srgbClr val="6633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br>
              <a:rPr lang="uk-UA" sz="2400" b="1" dirty="0">
                <a:solidFill>
                  <a:srgbClr val="6633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br>
              <a:rPr lang="uk-UA" sz="2400" b="1" dirty="0">
                <a:solidFill>
                  <a:srgbClr val="6633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br>
              <a:rPr lang="uk-UA" sz="2400" b="1" dirty="0">
                <a:solidFill>
                  <a:srgbClr val="6633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uk-UA" sz="2400" b="1" dirty="0">
                <a:solidFill>
                  <a:srgbClr val="66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ХЕРСОНСЬКИЙ ДЕРЖАВНИЙ УНІВЕРСИТЕТ</a:t>
            </a:r>
            <a:br>
              <a:rPr lang="uk-UA" sz="2400" b="1" dirty="0">
                <a:solidFill>
                  <a:srgbClr val="6633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br>
              <a:rPr lang="uk-UA" sz="2000" b="1" dirty="0">
                <a:solidFill>
                  <a:srgbClr val="6633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br>
              <a:rPr lang="uk-UA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28600" y="1905000"/>
            <a:ext cx="8229600" cy="1689693"/>
          </a:xfrm>
        </p:spPr>
        <p:txBody>
          <a:bodyPr wrap="square">
            <a:spAutoFit/>
          </a:bodyPr>
          <a:lstStyle/>
          <a:p>
            <a:pPr marL="0" indent="0" algn="ctr" eaLnBrk="1" hangingPunct="1">
              <a:lnSpc>
                <a:spcPct val="90000"/>
              </a:lnSpc>
              <a:buNone/>
            </a:pPr>
            <a:endParaRPr lang="uk-UA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uk-UA" sz="24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НАВЧАЛЬНА ДИСЦИПЛІНА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uk-UA" sz="1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uk-UA" sz="24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«СЦЕНІЧНЕ МОВЛЕННЯ»</a:t>
            </a:r>
            <a:endParaRPr lang="ru-RU" sz="24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uk-UA" sz="1800" i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381000"/>
            <a:ext cx="7793037" cy="1295400"/>
          </a:xfrm>
        </p:spPr>
        <p:txBody>
          <a:bodyPr/>
          <a:lstStyle/>
          <a:p>
            <a:pPr algn="ctr"/>
            <a:r>
              <a:rPr lang="uk-UA" sz="32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МЕТА КУРСУ:</a:t>
            </a:r>
            <a:endParaRPr lang="ru-RU" sz="32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sz="28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навчити майбутніх фахівців володіти живим словом, яке є могутнім засобом впливу; </a:t>
            </a:r>
          </a:p>
          <a:p>
            <a:pPr algn="just"/>
            <a:r>
              <a:rPr lang="uk-UA" sz="28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розвинути  творчу особистість </a:t>
            </a:r>
            <a:r>
              <a:rPr lang="uk-UA" sz="2800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студента-комуніканта</a:t>
            </a:r>
            <a:r>
              <a:rPr lang="uk-UA" sz="28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uk-UA" sz="28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сформувати у майбутніх  фахівців професійні мовленнєво-акторські вміння в опануванні віршованих і прозаїчних художніх творів,  а також  публічних виступів.</a:t>
            </a:r>
            <a:endParaRPr lang="ru-RU" sz="28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381000"/>
            <a:ext cx="7793037" cy="1295400"/>
          </a:xfrm>
        </p:spPr>
        <p:txBody>
          <a:bodyPr/>
          <a:lstStyle/>
          <a:p>
            <a:pPr algn="ctr"/>
            <a:r>
              <a:rPr lang="uk-UA" sz="32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Завдання курсу:</a:t>
            </a:r>
            <a:br>
              <a:rPr lang="ru-RU" sz="32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66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2688" y="1752600"/>
            <a:ext cx="7772400" cy="4724400"/>
          </a:xfrm>
        </p:spPr>
        <p:txBody>
          <a:bodyPr/>
          <a:lstStyle/>
          <a:p>
            <a:pPr lvl="0" algn="just"/>
            <a:r>
              <a:rPr lang="uk-UA" sz="14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Теоретичні –</a:t>
            </a:r>
            <a:r>
              <a:rPr lang="uk-UA" sz="14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оволодіти системою знань з основних розділів мистецтва сценічного мовлення: технікою мови, правильним диханням, постановкою голосу, чіткою виразною дикцією, мовленнєвою культурою виконання різноманітних жанрів художніх, драматургічних творів та публічних виступів. </a:t>
            </a:r>
            <a:endParaRPr lang="ru-RU" sz="14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14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Методичні:</a:t>
            </a:r>
            <a:r>
              <a:rPr lang="uk-UA" sz="14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оволодіння технікою мовлення, правильним диханням, постановкою голосу, чіткою виразною дикцією, мовленнєвою культурою різноманітних публічних виступів. Вміння організувати роботу літературної студії або художнього слова у навчальних та культурно-мистецьких закладах; вміння передавати учасникам літературної студії або художнього слова  знання та навички правильного дихання, чіткої дикції, вірної української орфоепії, мовленнєвої культури загалом.</a:t>
            </a:r>
            <a:endParaRPr lang="ru-RU" sz="14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14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Пізнавальні: </a:t>
            </a:r>
            <a:r>
              <a:rPr lang="uk-UA" sz="14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ознайомлення студентів із поняттям техніки мовлення та дихання, їх значення у професійній діяльності майбутніх фахівців; опанування правил української орфоепії; засвоєння законів інтонації, логічної виразності мови та логіки змісту художнього твору; знання законів постановки логічних пауз, визначення мовних тактів та логічного наголосу, логічної мелодії, перспективи та темпу мовлення; ознайомлення із основними позиціями вибору репертуару та етапами роботи читця над художнім твором, публічним виступом; знайомство з системою К.С. Станіславського.</a:t>
            </a:r>
            <a:endParaRPr lang="ru-RU" sz="14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14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Практичні: </a:t>
            </a:r>
            <a:r>
              <a:rPr lang="uk-UA" sz="14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навчити студентів говорити правильно, чітко, виразно, вміти використовувати жести, міміку, точно висловлювати свої думки і почуття. Вміння працювати над текстом різноманітних жанрів, використовуючи основні позиції техніки мовлення: інтонацію, виразність, емоційність,  логіку та логічний аналіз.</a:t>
            </a:r>
            <a:endParaRPr lang="ru-RU" sz="14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081087"/>
          </a:xfrm>
        </p:spPr>
        <p:txBody>
          <a:bodyPr/>
          <a:lstStyle/>
          <a:p>
            <a:pPr algn="ctr"/>
            <a:r>
              <a:rPr lang="uk-UA" sz="24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ЗМІСТ КУРСУ</a:t>
            </a:r>
            <a:r>
              <a:rPr lang="uk-UA" sz="32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2688" y="1828800"/>
            <a:ext cx="7772400" cy="4303713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uk-UA" sz="16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Тема 1. Завдання курсу «Сценічне мовлення», його значення у професійній діяльності майбутнього фахівця. Техніка мовлення. Дихання – один із розділів техніки мови.  Засвоєння </a:t>
            </a:r>
            <a:r>
              <a:rPr lang="uk-UA" sz="1600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змішано-діафрагмального</a:t>
            </a:r>
            <a:r>
              <a:rPr lang="uk-UA" sz="16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типу дихання.</a:t>
            </a:r>
          </a:p>
          <a:p>
            <a:pPr algn="just">
              <a:spcBef>
                <a:spcPts val="0"/>
              </a:spcBef>
            </a:pPr>
            <a:r>
              <a:rPr lang="uk-UA" sz="16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Тема 2. Голос як засіб передачі думок, почуттів, знань. Вправи на постановку голосу. </a:t>
            </a:r>
          </a:p>
          <a:p>
            <a:pPr algn="just">
              <a:spcBef>
                <a:spcPts val="0"/>
              </a:spcBef>
            </a:pPr>
            <a:r>
              <a:rPr lang="uk-UA" sz="16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Тема 3. Дикція – необхідна професійна якість фахівця. Скоромовки – засіб досягнення чіткої вимови. Опрацювання чіткої дикції на матеріалі скоромовок, абеток тренінговими технологіями.</a:t>
            </a:r>
          </a:p>
          <a:p>
            <a:pPr algn="just">
              <a:spcBef>
                <a:spcPts val="0"/>
              </a:spcBef>
            </a:pPr>
            <a:r>
              <a:rPr lang="uk-UA" sz="16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Тема 4. Вибір репертуару – творчий процес. Етапи роботи над художнім твором. Відправні позиції роботи над мовою у виставі. Інтонація. Логічна виразність мови (пауза, мовний такт). Правила визначення логічних пауз і логічного наголосу.</a:t>
            </a:r>
          </a:p>
          <a:p>
            <a:pPr algn="just">
              <a:spcBef>
                <a:spcPts val="0"/>
              </a:spcBef>
            </a:pPr>
            <a:r>
              <a:rPr lang="uk-UA" sz="16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Тема 5. Основні вимоги до сценічного втілення віршованого твору. Робота над віршованим матеріалом.  Вимоги до сценічного втілення байки. </a:t>
            </a:r>
          </a:p>
          <a:p>
            <a:pPr algn="just">
              <a:spcBef>
                <a:spcPts val="0"/>
              </a:spcBef>
            </a:pPr>
            <a:r>
              <a:rPr lang="uk-UA" sz="16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Тема 6. Робота над драматичним та  естрадним монологами.</a:t>
            </a:r>
          </a:p>
          <a:p>
            <a:pPr algn="just">
              <a:spcBef>
                <a:spcPts val="0"/>
              </a:spcBef>
            </a:pPr>
            <a:r>
              <a:rPr lang="uk-UA" sz="16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Тема  7. Публічний виступ. Методика та етапи підготовки публічного виступу.</a:t>
            </a:r>
          </a:p>
          <a:p>
            <a:pPr algn="just">
              <a:spcBef>
                <a:spcPts val="0"/>
              </a:spcBef>
            </a:pPr>
            <a:r>
              <a:rPr lang="uk-UA" sz="16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Тема 8. Робота над публічним виступом. Вимоги до організації студії художнього слова . </a:t>
            </a:r>
            <a:endParaRPr lang="ru-RU" sz="16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 bwMode="auto">
          <a:xfrm>
            <a:off x="152400" y="609600"/>
            <a:ext cx="8839200" cy="5105400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28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Прислів’я та приказки про слово</a:t>
            </a:r>
            <a:endParaRPr kumimoji="0" lang="ru-RU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99" name="Rectangle 17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1295400"/>
            <a:ext cx="7772400" cy="3429000"/>
          </a:xfrm>
        </p:spPr>
        <p:txBody>
          <a:bodyPr/>
          <a:lstStyle/>
          <a:p>
            <a:pPr algn="ctr">
              <a:buNone/>
            </a:pPr>
            <a:r>
              <a:rPr lang="uk-UA" sz="20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Слово – олово.</a:t>
            </a:r>
          </a:p>
          <a:p>
            <a:pPr algn="ctr">
              <a:buNone/>
            </a:pPr>
            <a:r>
              <a:rPr lang="uk-UA" sz="20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Від теплого слова і лід розмерзає.</a:t>
            </a:r>
          </a:p>
          <a:p>
            <a:pPr algn="ctr">
              <a:buNone/>
            </a:pPr>
            <a:r>
              <a:rPr lang="uk-UA" sz="20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Вода все сполоще, а злого слова – ні.</a:t>
            </a:r>
          </a:p>
          <a:p>
            <a:pPr algn="ctr">
              <a:buNone/>
            </a:pPr>
            <a:r>
              <a:rPr lang="uk-UA" sz="20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Гостре словечко коле сердечко.</a:t>
            </a:r>
          </a:p>
          <a:p>
            <a:pPr algn="ctr">
              <a:buNone/>
            </a:pPr>
            <a:r>
              <a:rPr lang="uk-UA" sz="20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Ласкаве слово краще карбованця.</a:t>
            </a:r>
          </a:p>
          <a:p>
            <a:pPr algn="ctr">
              <a:buNone/>
            </a:pPr>
            <a:r>
              <a:rPr lang="uk-UA" sz="20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Рана загоїться, зле слово – ніколи.</a:t>
            </a:r>
          </a:p>
          <a:p>
            <a:pPr algn="ctr">
              <a:buNone/>
            </a:pPr>
            <a:r>
              <a:rPr lang="uk-UA" sz="20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Слово – не горобець, вилетить – не піймаєш.</a:t>
            </a:r>
          </a:p>
          <a:p>
            <a:pPr algn="ctr">
              <a:buNone/>
            </a:pPr>
            <a:r>
              <a:rPr lang="uk-UA" sz="20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Слово – гірше стріли ранить.</a:t>
            </a:r>
          </a:p>
          <a:p>
            <a:pPr algn="ctr">
              <a:buNone/>
            </a:pPr>
            <a:r>
              <a:rPr lang="uk-UA" sz="20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Удар забувається, а слово пам’ятається.</a:t>
            </a:r>
          </a:p>
          <a:p>
            <a:pPr algn="ctr">
              <a:buNone/>
            </a:pPr>
            <a:r>
              <a:rPr lang="uk-UA" sz="20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Довго думав, так добре сказав.</a:t>
            </a:r>
          </a:p>
          <a:p>
            <a:pPr algn="ctr">
              <a:buNone/>
            </a:pPr>
            <a:r>
              <a:rPr lang="uk-UA" sz="20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Шабля ранить голову, а слово – душу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38200" y="609600"/>
            <a:ext cx="754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26" name="Picture 2" descr="G:\фото для програми\DSC_0911.JPG"/>
          <p:cNvPicPr>
            <a:picLocks noChangeAspect="1" noChangeArrowheads="1"/>
          </p:cNvPicPr>
          <p:nvPr/>
        </p:nvPicPr>
        <p:blipFill>
          <a:blip r:embed="rId2" cstate="print"/>
          <a:srcRect t="24612"/>
          <a:stretch>
            <a:fillRect/>
          </a:stretch>
        </p:blipFill>
        <p:spPr bwMode="auto">
          <a:xfrm rot="1312514">
            <a:off x="6328572" y="4755283"/>
            <a:ext cx="2565757" cy="183602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4" name="Рисунок 13" descr="IMG_27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28996">
            <a:off x="-45407" y="4742745"/>
            <a:ext cx="2292054" cy="1606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 bwMode="auto">
          <a:xfrm>
            <a:off x="609600" y="1905000"/>
            <a:ext cx="7772400" cy="4495800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793037" cy="1081087"/>
          </a:xfrm>
        </p:spPr>
        <p:txBody>
          <a:bodyPr/>
          <a:lstStyle/>
          <a:p>
            <a:pPr algn="ctr" eaLnBrk="1" hangingPunct="1"/>
            <a:r>
              <a:rPr lang="uk-UA" sz="32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 часи античності вважали, що усне мовлення повинне: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7467600" cy="1905000"/>
          </a:xfrm>
        </p:spPr>
        <p:txBody>
          <a:bodyPr/>
          <a:lstStyle/>
          <a:p>
            <a:pPr>
              <a:buNone/>
            </a:pP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16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а)</a:t>
            </a:r>
            <a:r>
              <a:rPr lang="uk-UA" sz="16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навчати;</a:t>
            </a:r>
          </a:p>
          <a:p>
            <a:pPr>
              <a:buNone/>
            </a:pPr>
            <a:r>
              <a:rPr lang="uk-UA" sz="16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б) </a:t>
            </a:r>
            <a:r>
              <a:rPr lang="uk-UA" sz="16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зворушувати; </a:t>
            </a:r>
          </a:p>
          <a:p>
            <a:pPr>
              <a:buNone/>
            </a:pPr>
            <a:r>
              <a:rPr lang="uk-UA" sz="16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в) </a:t>
            </a:r>
            <a:r>
              <a:rPr lang="uk-UA" sz="16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подобатися.</a:t>
            </a:r>
          </a:p>
          <a:p>
            <a:pPr algn="just">
              <a:buNone/>
            </a:pPr>
            <a:r>
              <a:rPr lang="uk-UA" sz="16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	Усне мовлення</a:t>
            </a:r>
            <a:r>
              <a:rPr lang="uk-UA" sz="16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– це мовлення, яке звучить і розраховане на слухове сприйняття, характеризується специфічними засобами впливу на аудиторію. </a:t>
            </a:r>
          </a:p>
          <a:p>
            <a:pPr algn="just">
              <a:buNone/>
            </a:pPr>
            <a:r>
              <a:rPr lang="uk-UA" sz="16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Усне, живе слово </a:t>
            </a:r>
            <a:r>
              <a:rPr lang="uk-UA" sz="16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має величезну впливову силу. </a:t>
            </a:r>
          </a:p>
        </p:txBody>
      </p:sp>
      <p:pic>
        <p:nvPicPr>
          <p:cNvPr id="5" name="Рисунок 4" descr="мастер-класс с федотовы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3962400"/>
            <a:ext cx="4572000" cy="236220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slow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 bwMode="auto">
          <a:xfrm>
            <a:off x="381000" y="1676400"/>
            <a:ext cx="8458200" cy="4648200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2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Відомі українські письменники про дієвість слова </a:t>
            </a:r>
            <a:endParaRPr lang="uk-UA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267200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uk-UA" sz="18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Ну що б, здавалося, слова… </a:t>
            </a:r>
            <a:endParaRPr lang="uk-UA" sz="1800" i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18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Слова та голос – більш нічого. </a:t>
            </a:r>
          </a:p>
          <a:p>
            <a:pPr>
              <a:buNone/>
            </a:pPr>
            <a:r>
              <a:rPr lang="uk-UA" sz="18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А серце б’ється – ожива, </a:t>
            </a:r>
          </a:p>
          <a:p>
            <a:pPr>
              <a:buNone/>
            </a:pPr>
            <a:r>
              <a:rPr lang="uk-UA" sz="18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Як їх почує!.. </a:t>
            </a:r>
          </a:p>
          <a:p>
            <a:pPr>
              <a:buNone/>
            </a:pPr>
            <a:r>
              <a:rPr lang="uk-UA" sz="1800" i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uk-UA" sz="1800" b="1" i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Тарас Шевченко </a:t>
            </a:r>
          </a:p>
          <a:p>
            <a:pPr>
              <a:buNone/>
            </a:pPr>
            <a:r>
              <a:rPr lang="uk-UA" sz="18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Слово – то мудрості промінь, слово – то думка людська. </a:t>
            </a:r>
          </a:p>
          <a:p>
            <a:pPr>
              <a:buNone/>
            </a:pPr>
            <a:r>
              <a:rPr lang="uk-UA" sz="1800" i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uk-UA" sz="1800" b="1" i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Олена Пчілка</a:t>
            </a:r>
          </a:p>
          <a:p>
            <a:pPr>
              <a:buNone/>
            </a:pPr>
            <a:r>
              <a:rPr lang="uk-UA" sz="18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Слово – зброя. Як усяку зброю, його треба чистити та доглядати. </a:t>
            </a:r>
          </a:p>
          <a:p>
            <a:pPr>
              <a:buNone/>
            </a:pPr>
            <a:r>
              <a:rPr lang="uk-UA" sz="1800" i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uk-UA" sz="1800" b="1" i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Максим Рильський </a:t>
            </a:r>
          </a:p>
          <a:p>
            <a:pPr>
              <a:buNone/>
            </a:pPr>
            <a:r>
              <a:rPr lang="uk-UA" sz="18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Яке прекрасне рідне слово! Воно – не світ, а всі світи. </a:t>
            </a:r>
          </a:p>
          <a:p>
            <a:pPr>
              <a:buNone/>
            </a:pPr>
            <a:r>
              <a:rPr lang="uk-UA" sz="1800" i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uk-UA" sz="1800" b="1" i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Володимир Сосюра </a:t>
            </a:r>
          </a:p>
          <a:p>
            <a:pPr>
              <a:buNone/>
            </a:pPr>
            <a:r>
              <a:rPr lang="uk-UA" sz="18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Як добре на душі, коли нема боязні за слово праведне, що визріло в тобі… </a:t>
            </a:r>
          </a:p>
          <a:p>
            <a:pPr>
              <a:buNone/>
            </a:pPr>
            <a:r>
              <a:rPr lang="uk-UA" sz="1800" i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uk-UA" sz="1800" b="1" i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Дмитро Павличко</a:t>
            </a:r>
          </a:p>
        </p:txBody>
      </p:sp>
    </p:spTree>
  </p:cSld>
  <p:clrMapOvr>
    <a:masterClrMapping/>
  </p:clrMapOvr>
  <p:transition spd="slow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 bwMode="auto">
          <a:xfrm>
            <a:off x="609600" y="1752600"/>
            <a:ext cx="8153400" cy="4724400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67200" y="3810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 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38200" y="1836044"/>
            <a:ext cx="79248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uk-UA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  середовищем сім’ї, друзів, колег, авторитетів (учителів, майстрів сцени, екрана та ін.);</a:t>
            </a:r>
          </a:p>
          <a:p>
            <a:r>
              <a:rPr lang="uk-UA" sz="20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  <a:r>
              <a:rPr lang="uk-UA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  художньою літературою: читання якої вголос – для себе і для слухача – виробляє не тільки чуття мови, а й чуття образу, емоції – «душі» тексту.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295400" y="533400"/>
            <a:ext cx="7391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Виразність мовлення формується впродовж усього життя: </a:t>
            </a:r>
          </a:p>
        </p:txBody>
      </p:sp>
      <p:pic>
        <p:nvPicPr>
          <p:cNvPr id="6" name="Рисунок 5" descr="шуша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3657600"/>
            <a:ext cx="4191000" cy="266700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slow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 bwMode="auto">
          <a:xfrm>
            <a:off x="1066800" y="152400"/>
            <a:ext cx="6553200" cy="914400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4000" b="1" i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Дякуємо за увагу !</a:t>
            </a:r>
            <a:endParaRPr kumimoji="0" lang="ru-RU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362" name="Rectangle 11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1828800"/>
            <a:ext cx="77724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uk-UA" sz="5400" i="1" dirty="0"/>
          </a:p>
          <a:p>
            <a:pPr eaLnBrk="1" hangingPunct="1">
              <a:buFont typeface="Wingdings" pitchFamily="2" charset="2"/>
              <a:buNone/>
            </a:pPr>
            <a:r>
              <a:rPr lang="uk-UA" sz="5400" i="1" dirty="0"/>
              <a:t> </a:t>
            </a:r>
            <a:endParaRPr lang="uk-UA" sz="5400" b="1" i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Foto-клетка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219200"/>
            <a:ext cx="2971800" cy="2258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Foto-54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1295400"/>
            <a:ext cx="30480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pic>
        <p:nvPicPr>
          <p:cNvPr id="8" name="Рисунок 7" descr="студи-ар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0" y="3505200"/>
            <a:ext cx="4572000" cy="312420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slow">
    <p:dissolve/>
  </p:transition>
</p:sld>
</file>

<file path=ppt/theme/theme1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uk-U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uk-U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3226</TotalTime>
  <Words>803</Words>
  <Application>Microsoft Office PowerPoint</Application>
  <PresentationFormat>Экран (4:3)</PresentationFormat>
  <Paragraphs>63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Tahoma</vt:lpstr>
      <vt:lpstr>Times New Roman</vt:lpstr>
      <vt:lpstr>Wingdings</vt:lpstr>
      <vt:lpstr>Палитра</vt:lpstr>
      <vt:lpstr>         ХЕРСОНСЬКИЙ ДЕРЖАВНИЙ УНІВЕРСИТЕТ   </vt:lpstr>
      <vt:lpstr>МЕТА КУРСУ:</vt:lpstr>
      <vt:lpstr>Завдання курсу: </vt:lpstr>
      <vt:lpstr>ЗМІСТ КУРСУ:</vt:lpstr>
      <vt:lpstr>Презентация PowerPoint</vt:lpstr>
      <vt:lpstr>В часи античності вважали, що усне мовлення повинне:</vt:lpstr>
      <vt:lpstr>Відомі українські письменники про дієвість слова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Черная Марина Николаевна</cp:lastModifiedBy>
  <cp:revision>236</cp:revision>
  <cp:lastPrinted>1601-01-01T00:00:00Z</cp:lastPrinted>
  <dcterms:created xsi:type="dcterms:W3CDTF">2015-01-15T18:17:19Z</dcterms:created>
  <dcterms:modified xsi:type="dcterms:W3CDTF">2020-03-03T10:09:42Z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