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56" r:id="rId2"/>
    <p:sldId id="257" r:id="rId3"/>
    <p:sldId id="272" r:id="rId4"/>
    <p:sldId id="273" r:id="rId5"/>
    <p:sldId id="258" r:id="rId6"/>
    <p:sldId id="276" r:id="rId7"/>
    <p:sldId id="277" r:id="rId8"/>
    <p:sldId id="260" r:id="rId9"/>
    <p:sldId id="261" r:id="rId10"/>
    <p:sldId id="262" r:id="rId11"/>
    <p:sldId id="290" r:id="rId12"/>
    <p:sldId id="264" r:id="rId13"/>
    <p:sldId id="271" r:id="rId14"/>
    <p:sldId id="274" r:id="rId15"/>
    <p:sldId id="267" r:id="rId16"/>
    <p:sldId id="281" r:id="rId17"/>
    <p:sldId id="266" r:id="rId18"/>
    <p:sldId id="280" r:id="rId19"/>
    <p:sldId id="285" r:id="rId20"/>
    <p:sldId id="286" r:id="rId21"/>
    <p:sldId id="284" r:id="rId22"/>
    <p:sldId id="283" r:id="rId23"/>
    <p:sldId id="287" r:id="rId24"/>
    <p:sldId id="265" r:id="rId25"/>
    <p:sldId id="288" r:id="rId26"/>
    <p:sldId id="289" r:id="rId27"/>
    <p:sldId id="279" r:id="rId28"/>
    <p:sldId id="291"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67" autoAdjust="0"/>
    <p:restoredTop sz="94660"/>
  </p:normalViewPr>
  <p:slideViewPr>
    <p:cSldViewPr>
      <p:cViewPr varScale="1">
        <p:scale>
          <a:sx n="69" d="100"/>
          <a:sy n="69"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A6E929-15A7-454E-B1F4-43649C2C03A8}" type="datetimeFigureOut">
              <a:rPr lang="ru-RU" smtClean="0"/>
              <a:pPr/>
              <a:t>09.12.2022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29F77A-F516-4B0E-B9C8-D2C4CB16CF48}"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D71E631-61A3-486E-BDDD-EF09AA16F81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71E631-61A3-486E-BDDD-EF09AA16F81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71E631-61A3-486E-BDDD-EF09AA16F81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DE0DE1D-C69E-4C47-A5AC-C5267F29830C}"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D71E631-61A3-486E-BDDD-EF09AA16F810}"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E0DE1D-C69E-4C47-A5AC-C5267F29830C}" type="datetimeFigureOut">
              <a:rPr lang="ru-RU" smtClean="0"/>
              <a:pPr/>
              <a:t>09.12.2022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71E631-61A3-486E-BDDD-EF09AA16F810}"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Основи конфліктології. </a:t>
            </a:r>
            <a:br>
              <a:rPr lang="uk-UA" dirty="0" smtClean="0"/>
            </a:br>
            <a:endParaRPr lang="ru-RU" dirty="0"/>
          </a:p>
        </p:txBody>
      </p:sp>
      <p:sp>
        <p:nvSpPr>
          <p:cNvPr id="3" name="Подзаголовок 2"/>
          <p:cNvSpPr>
            <a:spLocks noGrp="1"/>
          </p:cNvSpPr>
          <p:nvPr>
            <p:ph type="subTitle" idx="1"/>
          </p:nvPr>
        </p:nvSpPr>
        <p:spPr/>
        <p:txBody>
          <a:bodyPr/>
          <a:lstStyle/>
          <a:p>
            <a:r>
              <a:rPr lang="uk-UA" dirty="0" smtClean="0"/>
              <a:t>Управління конфліктами. Вирішення конфліктних ситуацій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 без </a:t>
            </a:r>
            <a:r>
              <a:rPr lang="ru-RU" dirty="0" err="1" smtClean="0"/>
              <a:t>попередньої</a:t>
            </a:r>
            <a:r>
              <a:rPr lang="ru-RU" dirty="0" smtClean="0"/>
              <a:t> </a:t>
            </a:r>
            <a:r>
              <a:rPr lang="ru-RU" dirty="0" err="1" smtClean="0"/>
              <a:t>підготовчої</a:t>
            </a:r>
            <a:r>
              <a:rPr lang="ru-RU" dirty="0" smtClean="0"/>
              <a:t> </a:t>
            </a:r>
            <a:r>
              <a:rPr lang="ru-RU" dirty="0" err="1" smtClean="0"/>
              <a:t>роботи</a:t>
            </a:r>
            <a:r>
              <a:rPr lang="ru-RU" dirty="0" smtClean="0"/>
              <a:t>, для </a:t>
            </a:r>
            <a:r>
              <a:rPr lang="ru-RU" dirty="0" err="1" smtClean="0"/>
              <a:t>якої</a:t>
            </a:r>
            <a:r>
              <a:rPr lang="ru-RU" dirty="0" smtClean="0"/>
              <a:t> </a:t>
            </a:r>
            <a:r>
              <a:rPr lang="ru-RU" dirty="0" err="1" smtClean="0"/>
              <a:t>необхідні</a:t>
            </a:r>
            <a:r>
              <a:rPr lang="ru-RU" dirty="0" smtClean="0"/>
              <a:t>:</a:t>
            </a:r>
          </a:p>
          <a:p>
            <a:endParaRPr lang="ru-RU" dirty="0" smtClean="0"/>
          </a:p>
          <a:p>
            <a:r>
              <a:rPr lang="ru-RU" dirty="0" smtClean="0"/>
              <a:t> </a:t>
            </a:r>
            <a:r>
              <a:rPr lang="ru-RU" dirty="0" err="1" smtClean="0"/>
              <a:t>достатня</a:t>
            </a:r>
            <a:r>
              <a:rPr lang="ru-RU" dirty="0" smtClean="0"/>
              <a:t> </a:t>
            </a:r>
            <a:r>
              <a:rPr lang="ru-RU" dirty="0" err="1" smtClean="0"/>
              <a:t>зрілість</a:t>
            </a:r>
            <a:r>
              <a:rPr lang="ru-RU" dirty="0" smtClean="0"/>
              <a:t> </a:t>
            </a:r>
            <a:r>
              <a:rPr lang="ru-RU" dirty="0" err="1" smtClean="0"/>
              <a:t>конфлікту</a:t>
            </a:r>
            <a:r>
              <a:rPr lang="ru-RU" dirty="0" smtClean="0"/>
              <a:t>, коли </a:t>
            </a:r>
            <a:r>
              <a:rPr lang="ru-RU" dirty="0" err="1" smtClean="0"/>
              <a:t>ідентифіковані</a:t>
            </a:r>
            <a:r>
              <a:rPr lang="ru-RU" dirty="0" smtClean="0"/>
              <a:t> </a:t>
            </a:r>
            <a:r>
              <a:rPr lang="ru-RU" dirty="0" err="1" smtClean="0"/>
              <a:t>його</a:t>
            </a:r>
            <a:r>
              <a:rPr lang="ru-RU" dirty="0" smtClean="0"/>
              <a:t> </a:t>
            </a:r>
            <a:r>
              <a:rPr lang="ru-RU" dirty="0" err="1" smtClean="0"/>
              <a:t>суб'єкти</a:t>
            </a:r>
            <a:r>
              <a:rPr lang="ru-RU" dirty="0" smtClean="0"/>
              <a:t>, </a:t>
            </a:r>
            <a:r>
              <a:rPr lang="ru-RU" dirty="0" err="1" smtClean="0"/>
              <a:t>сформувалися</a:t>
            </a:r>
            <a:r>
              <a:rPr lang="ru-RU" dirty="0" smtClean="0"/>
              <a:t> </a:t>
            </a:r>
            <a:r>
              <a:rPr lang="ru-RU" dirty="0" err="1" smtClean="0"/>
              <a:t>їх</a:t>
            </a:r>
            <a:r>
              <a:rPr lang="ru-RU" dirty="0" smtClean="0"/>
              <a:t> </a:t>
            </a:r>
            <a:r>
              <a:rPr lang="ru-RU" dirty="0" err="1" smtClean="0"/>
              <a:t>позиції</a:t>
            </a:r>
            <a:r>
              <a:rPr lang="ru-RU" dirty="0" smtClean="0"/>
              <a:t>, </a:t>
            </a:r>
            <a:r>
              <a:rPr lang="ru-RU" dirty="0" err="1" smtClean="0"/>
              <a:t>виявлено</a:t>
            </a:r>
            <a:r>
              <a:rPr lang="ru-RU" dirty="0" smtClean="0"/>
              <a:t> </a:t>
            </a:r>
            <a:r>
              <a:rPr lang="ru-RU" dirty="0" err="1" smtClean="0"/>
              <a:t>їх</a:t>
            </a:r>
            <a:r>
              <a:rPr lang="ru-RU" dirty="0" smtClean="0"/>
              <a:t> </a:t>
            </a:r>
            <a:r>
              <a:rPr lang="ru-RU" dirty="0" err="1" smtClean="0"/>
              <a:t>протилежність</a:t>
            </a:r>
            <a:endParaRPr lang="ru-RU" dirty="0" smtClean="0"/>
          </a:p>
          <a:p>
            <a:r>
              <a:rPr lang="ru-RU" dirty="0" smtClean="0"/>
              <a:t> </a:t>
            </a:r>
            <a:r>
              <a:rPr lang="ru-RU" dirty="0" err="1" smtClean="0"/>
              <a:t>поява</a:t>
            </a:r>
            <a:r>
              <a:rPr lang="ru-RU" dirty="0" smtClean="0"/>
              <a:t> потреби у </a:t>
            </a:r>
            <a:r>
              <a:rPr lang="ru-RU" dirty="0" err="1" smtClean="0"/>
              <a:t>вирішенні</a:t>
            </a:r>
            <a:r>
              <a:rPr lang="ru-RU" dirty="0" smtClean="0"/>
              <a:t> </a:t>
            </a:r>
            <a:r>
              <a:rPr lang="ru-RU" dirty="0" err="1" smtClean="0"/>
              <a:t>конфлікту</a:t>
            </a:r>
            <a:r>
              <a:rPr lang="ru-RU" dirty="0" smtClean="0"/>
              <a:t> </a:t>
            </a:r>
            <a:r>
              <a:rPr lang="ru-RU" dirty="0" err="1" smtClean="0"/>
              <a:t>у</a:t>
            </a:r>
            <a:r>
              <a:rPr lang="ru-RU" dirty="0" smtClean="0"/>
              <a:t> самих </a:t>
            </a:r>
            <a:r>
              <a:rPr lang="ru-RU" dirty="0" err="1" smtClean="0"/>
              <a:t>суб'єктів</a:t>
            </a:r>
            <a:r>
              <a:rPr lang="ru-RU" dirty="0" smtClean="0"/>
              <a:t>;</a:t>
            </a:r>
          </a:p>
          <a:p>
            <a:r>
              <a:rPr lang="ru-RU" dirty="0" err="1" smtClean="0"/>
              <a:t>наявність</a:t>
            </a:r>
            <a:r>
              <a:rPr lang="ru-RU" dirty="0" smtClean="0"/>
              <a:t> </a:t>
            </a:r>
            <a:r>
              <a:rPr lang="ru-RU" dirty="0" err="1" smtClean="0"/>
              <a:t>необхідних</a:t>
            </a:r>
            <a:r>
              <a:rPr lang="ru-RU" dirty="0" smtClean="0"/>
              <a:t> </a:t>
            </a:r>
            <a:r>
              <a:rPr lang="ru-RU" dirty="0" err="1" smtClean="0"/>
              <a:t>способів</a:t>
            </a:r>
            <a:r>
              <a:rPr lang="ru-RU" dirty="0" smtClean="0"/>
              <a:t> </a:t>
            </a:r>
            <a:r>
              <a:rPr lang="ru-RU" dirty="0" err="1" smtClean="0"/>
              <a:t>і</a:t>
            </a:r>
            <a:r>
              <a:rPr lang="ru-RU" dirty="0" smtClean="0"/>
              <a:t> </a:t>
            </a:r>
            <a:r>
              <a:rPr lang="ru-RU" dirty="0" err="1" smtClean="0"/>
              <a:t>ресурсів</a:t>
            </a:r>
            <a:r>
              <a:rPr lang="ru-RU" dirty="0" smtClean="0"/>
              <a:t> для </a:t>
            </a:r>
            <a:r>
              <a:rPr lang="ru-RU" dirty="0" err="1" smtClean="0"/>
              <a:t>вирішення</a:t>
            </a:r>
            <a:r>
              <a:rPr lang="ru-RU" dirty="0" smtClean="0"/>
              <a:t> </a:t>
            </a:r>
            <a:r>
              <a:rPr lang="ru-RU" dirty="0" err="1" smtClean="0"/>
              <a:t>конфлікту</a:t>
            </a:r>
            <a:r>
              <a:rPr lang="ru-RU" dirty="0" smtClean="0"/>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1268760"/>
            <a:ext cx="6923112" cy="578328"/>
          </a:xfrm>
        </p:spPr>
        <p:txBody>
          <a:bodyPr>
            <a:normAutofit fontScale="90000"/>
          </a:bodyPr>
          <a:lstStyle/>
          <a:p>
            <a:r>
              <a:rPr lang="uk-UA" dirty="0" smtClean="0"/>
              <a:t>Вирішення конфлікту</a:t>
            </a:r>
            <a:endParaRPr lang="ru-RU" dirty="0"/>
          </a:p>
        </p:txBody>
      </p:sp>
      <p:sp>
        <p:nvSpPr>
          <p:cNvPr id="3" name="Содержимое 2"/>
          <p:cNvSpPr>
            <a:spLocks noGrp="1"/>
          </p:cNvSpPr>
          <p:nvPr>
            <p:ph idx="1"/>
          </p:nvPr>
        </p:nvSpPr>
        <p:spPr>
          <a:xfrm>
            <a:off x="1619672" y="2636912"/>
            <a:ext cx="7067128" cy="3687688"/>
          </a:xfrm>
        </p:spPr>
        <p:txBody>
          <a:bodyPr/>
          <a:lstStyle/>
          <a:p>
            <a:r>
              <a:rPr lang="uk-UA" dirty="0" smtClean="0"/>
              <a:t>Усунення /мінімізація проблем;</a:t>
            </a:r>
          </a:p>
          <a:p>
            <a:r>
              <a:rPr lang="uk-UA" dirty="0" smtClean="0"/>
              <a:t>Досягнення згоди між сторонами.</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484784"/>
            <a:ext cx="7283152" cy="362304"/>
          </a:xfrm>
        </p:spPr>
        <p:txBody>
          <a:bodyPr>
            <a:normAutofit fontScale="90000"/>
          </a:bodyPr>
          <a:lstStyle/>
          <a:p>
            <a:r>
              <a:rPr lang="uk-UA" dirty="0" smtClean="0"/>
              <a:t>Прогнозування конфліктів </a:t>
            </a:r>
            <a:endParaRPr lang="ru-RU" dirty="0"/>
          </a:p>
        </p:txBody>
      </p:sp>
      <p:sp>
        <p:nvSpPr>
          <p:cNvPr id="3" name="Содержимое 2"/>
          <p:cNvSpPr>
            <a:spLocks noGrp="1"/>
          </p:cNvSpPr>
          <p:nvPr>
            <p:ph idx="1"/>
          </p:nvPr>
        </p:nvSpPr>
        <p:spPr/>
        <p:txBody>
          <a:bodyPr/>
          <a:lstStyle/>
          <a:p>
            <a:r>
              <a:rPr lang="uk-UA" dirty="0" smtClean="0"/>
              <a:t>— це обґрунтоване припущення щодо можливості їх виникнення й розвитку. </a:t>
            </a:r>
            <a:endParaRPr lang="ru-RU" dirty="0" smtClean="0"/>
          </a:p>
          <a:p>
            <a:r>
              <a:rPr lang="ru-RU" dirty="0" err="1" smtClean="0"/>
              <a:t>Зовнішні</a:t>
            </a:r>
            <a:r>
              <a:rPr lang="ru-RU" dirty="0" smtClean="0"/>
              <a:t> </a:t>
            </a:r>
            <a:r>
              <a:rPr lang="ru-RU" dirty="0" err="1" smtClean="0"/>
              <a:t>стимули</a:t>
            </a:r>
            <a:r>
              <a:rPr lang="ru-RU" dirty="0" smtClean="0"/>
              <a:t> </a:t>
            </a:r>
            <a:r>
              <a:rPr lang="ru-RU" dirty="0" err="1" smtClean="0"/>
              <a:t>виникнення</a:t>
            </a:r>
            <a:r>
              <a:rPr lang="ru-RU" dirty="0" smtClean="0"/>
              <a:t> </a:t>
            </a:r>
            <a:r>
              <a:rPr lang="ru-RU" dirty="0" err="1" smtClean="0"/>
              <a:t>конфліктів</a:t>
            </a:r>
            <a:r>
              <a:rPr lang="ru-RU" dirty="0" smtClean="0"/>
              <a:t> </a:t>
            </a:r>
            <a:r>
              <a:rPr lang="ru-RU" dirty="0" err="1" smtClean="0"/>
              <a:t>можна</a:t>
            </a:r>
            <a:r>
              <a:rPr lang="ru-RU" dirty="0" smtClean="0"/>
              <a:t> </a:t>
            </a:r>
            <a:r>
              <a:rPr lang="ru-RU" dirty="0" err="1" smtClean="0"/>
              <a:t>передбачати</a:t>
            </a:r>
            <a:r>
              <a:rPr lang="ru-RU" dirty="0" smtClean="0"/>
              <a:t> </a:t>
            </a:r>
            <a:r>
              <a:rPr lang="ru-RU" dirty="0" err="1" smtClean="0"/>
              <a:t>й</a:t>
            </a:r>
            <a:r>
              <a:rPr lang="ru-RU" dirty="0" smtClean="0"/>
              <a:t> </a:t>
            </a:r>
            <a:r>
              <a:rPr lang="ru-RU" dirty="0" err="1" smtClean="0"/>
              <a:t>ліквідовувати</a:t>
            </a:r>
            <a:r>
              <a:rPr lang="ru-RU" dirty="0" smtClean="0"/>
              <a:t>. </a:t>
            </a:r>
            <a:r>
              <a:rPr lang="ru-RU" dirty="0" err="1" smtClean="0"/>
              <a:t>Ці</a:t>
            </a:r>
            <a:r>
              <a:rPr lang="ru-RU" dirty="0" smtClean="0"/>
              <a:t> </a:t>
            </a:r>
            <a:r>
              <a:rPr lang="ru-RU" dirty="0" err="1" smtClean="0"/>
              <a:t>стимули</a:t>
            </a:r>
            <a:r>
              <a:rPr lang="ru-RU" dirty="0" smtClean="0"/>
              <a:t> </a:t>
            </a:r>
            <a:r>
              <a:rPr lang="ru-RU" dirty="0" err="1" smtClean="0"/>
              <a:t>пов’язано</a:t>
            </a:r>
            <a:r>
              <a:rPr lang="ru-RU" dirty="0" smtClean="0"/>
              <a:t> </a:t>
            </a:r>
            <a:r>
              <a:rPr lang="ru-RU" dirty="0" err="1" smtClean="0"/>
              <a:t>з</a:t>
            </a:r>
            <a:r>
              <a:rPr lang="ru-RU" dirty="0" smtClean="0"/>
              <a:t> </a:t>
            </a:r>
            <a:r>
              <a:rPr lang="ru-RU" dirty="0" err="1" smtClean="0"/>
              <a:t>циклічністю</a:t>
            </a:r>
            <a:r>
              <a:rPr lang="ru-RU" dirty="0" smtClean="0"/>
              <a:t> </a:t>
            </a:r>
            <a:r>
              <a:rPr lang="ru-RU" dirty="0" err="1" smtClean="0"/>
              <a:t>життєдіяльності</a:t>
            </a:r>
            <a:r>
              <a:rPr lang="ru-RU" dirty="0" smtClean="0"/>
              <a:t> </a:t>
            </a:r>
            <a:r>
              <a:rPr lang="ru-RU" dirty="0" err="1" smtClean="0"/>
              <a:t>виробничої</a:t>
            </a:r>
            <a:r>
              <a:rPr lang="ru-RU" dirty="0" smtClean="0"/>
              <a:t> </a:t>
            </a:r>
            <a:r>
              <a:rPr lang="ru-RU" dirty="0" err="1" smtClean="0"/>
              <a:t>системи</a:t>
            </a:r>
            <a:r>
              <a:rPr lang="ru-RU" dirty="0" smtClean="0"/>
              <a:t>, </a:t>
            </a:r>
            <a:r>
              <a:rPr lang="ru-RU" dirty="0" err="1" smtClean="0"/>
              <a:t>її</a:t>
            </a:r>
            <a:r>
              <a:rPr lang="ru-RU" dirty="0" smtClean="0"/>
              <a:t> </a:t>
            </a:r>
            <a:r>
              <a:rPr lang="ru-RU" dirty="0" err="1" smtClean="0"/>
              <a:t>природним</a:t>
            </a:r>
            <a:r>
              <a:rPr lang="ru-RU" dirty="0" smtClean="0"/>
              <a:t> </a:t>
            </a:r>
            <a:r>
              <a:rPr lang="ru-RU" dirty="0" err="1" smtClean="0"/>
              <a:t>розвитком</a:t>
            </a:r>
            <a:r>
              <a:rPr lang="ru-RU" dirty="0" smtClean="0"/>
              <a:t>.</a:t>
            </a:r>
          </a:p>
          <a:p>
            <a:endParaRPr lang="uk-UA" dirty="0" smtClean="0"/>
          </a:p>
          <a:p>
            <a:pPr>
              <a:buNone/>
            </a:pP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1628800"/>
            <a:ext cx="8229600" cy="4810539"/>
          </a:xfrm>
        </p:spPr>
        <p:txBody>
          <a:bodyPr>
            <a:normAutofit fontScale="77500" lnSpcReduction="20000"/>
          </a:bodyPr>
          <a:lstStyle/>
          <a:p>
            <a:pPr>
              <a:buNone/>
            </a:pPr>
            <a:r>
              <a:rPr lang="ru-RU" dirty="0" err="1" smtClean="0"/>
              <a:t>ґрунтується</a:t>
            </a:r>
            <a:r>
              <a:rPr lang="ru-RU" dirty="0" smtClean="0"/>
              <a:t> на </a:t>
            </a:r>
            <a:r>
              <a:rPr lang="ru-RU" dirty="0" err="1" smtClean="0"/>
              <a:t>аналізі</a:t>
            </a:r>
            <a:r>
              <a:rPr lang="ru-RU" dirty="0" smtClean="0"/>
              <a:t> </a:t>
            </a:r>
            <a:r>
              <a:rPr lang="ru-RU" dirty="0" err="1" smtClean="0"/>
              <a:t>компонентів</a:t>
            </a:r>
            <a:r>
              <a:rPr lang="ru-RU" dirty="0" smtClean="0"/>
              <a:t> </a:t>
            </a:r>
            <a:r>
              <a:rPr lang="ru-RU" dirty="0" err="1" smtClean="0"/>
              <a:t>конфлікту</a:t>
            </a:r>
            <a:r>
              <a:rPr lang="ru-RU" dirty="0" smtClean="0"/>
              <a:t>, до </a:t>
            </a:r>
            <a:r>
              <a:rPr lang="ru-RU" dirty="0" err="1" smtClean="0"/>
              <a:t>яких</a:t>
            </a:r>
            <a:r>
              <a:rPr lang="ru-RU" dirty="0" smtClean="0"/>
              <a:t> належать:</a:t>
            </a:r>
          </a:p>
          <a:p>
            <a:endParaRPr lang="ru-RU" dirty="0" smtClean="0"/>
          </a:p>
          <a:p>
            <a:r>
              <a:rPr lang="ru-RU" dirty="0" smtClean="0"/>
              <a:t>проблема;</a:t>
            </a:r>
          </a:p>
          <a:p>
            <a:endParaRPr lang="ru-RU" dirty="0" smtClean="0"/>
          </a:p>
          <a:p>
            <a:r>
              <a:rPr lang="ru-RU" dirty="0" err="1" smtClean="0"/>
              <a:t>конфліктна</a:t>
            </a:r>
            <a:r>
              <a:rPr lang="ru-RU" dirty="0" smtClean="0"/>
              <a:t> </a:t>
            </a:r>
            <a:r>
              <a:rPr lang="ru-RU" dirty="0" err="1" smtClean="0"/>
              <a:t>ситуація</a:t>
            </a:r>
            <a:r>
              <a:rPr lang="ru-RU" dirty="0" smtClean="0"/>
              <a:t>, </a:t>
            </a:r>
            <a:r>
              <a:rPr lang="ru-RU" dirty="0" err="1" smtClean="0"/>
              <a:t>стосунки</a:t>
            </a:r>
            <a:r>
              <a:rPr lang="ru-RU" dirty="0" smtClean="0"/>
              <a:t> </a:t>
            </a:r>
            <a:r>
              <a:rPr lang="ru-RU" dirty="0" err="1" smtClean="0"/>
              <a:t>між</a:t>
            </a:r>
            <a:r>
              <a:rPr lang="ru-RU" dirty="0" smtClean="0"/>
              <a:t> сторонами, </a:t>
            </a:r>
            <a:r>
              <a:rPr lang="ru-RU" dirty="0" err="1" smtClean="0"/>
              <a:t>напрями</a:t>
            </a:r>
            <a:r>
              <a:rPr lang="ru-RU" dirty="0" smtClean="0"/>
              <a:t> </a:t>
            </a:r>
            <a:r>
              <a:rPr lang="ru-RU" dirty="0" err="1" smtClean="0"/>
              <a:t>розвитку</a:t>
            </a:r>
            <a:r>
              <a:rPr lang="ru-RU" dirty="0" smtClean="0"/>
              <a:t> ;</a:t>
            </a:r>
          </a:p>
          <a:p>
            <a:endParaRPr lang="ru-RU" dirty="0" smtClean="0"/>
          </a:p>
          <a:p>
            <a:r>
              <a:rPr lang="ru-RU" dirty="0" err="1" smtClean="0"/>
              <a:t>сигнали</a:t>
            </a:r>
            <a:r>
              <a:rPr lang="ru-RU" dirty="0" smtClean="0"/>
              <a:t>, частота </a:t>
            </a:r>
            <a:r>
              <a:rPr lang="ru-RU" dirty="0" err="1" smtClean="0"/>
              <a:t>їх</a:t>
            </a:r>
            <a:r>
              <a:rPr lang="ru-RU" dirty="0" smtClean="0"/>
              <a:t> </a:t>
            </a:r>
            <a:r>
              <a:rPr lang="ru-RU" dirty="0" err="1" smtClean="0"/>
              <a:t>виникнення</a:t>
            </a:r>
            <a:r>
              <a:rPr lang="ru-RU" dirty="0" smtClean="0"/>
              <a:t>;</a:t>
            </a:r>
          </a:p>
          <a:p>
            <a:endParaRPr lang="ru-RU" dirty="0" smtClean="0"/>
          </a:p>
          <a:p>
            <a:r>
              <a:rPr lang="ru-RU" dirty="0" err="1" smtClean="0"/>
              <a:t>інциденти</a:t>
            </a:r>
            <a:r>
              <a:rPr lang="ru-RU" dirty="0" smtClean="0"/>
              <a:t> (частота, </a:t>
            </a:r>
            <a:r>
              <a:rPr lang="ru-RU" dirty="0" err="1" smtClean="0"/>
              <a:t>регулярність</a:t>
            </a:r>
            <a:r>
              <a:rPr lang="ru-RU" dirty="0" smtClean="0"/>
              <a:t>, характеристика </a:t>
            </a:r>
            <a:r>
              <a:rPr lang="ru-RU" dirty="0" err="1" smtClean="0"/>
              <a:t>прояву</a:t>
            </a:r>
            <a:r>
              <a:rPr lang="ru-RU" dirty="0" smtClean="0"/>
              <a:t> </a:t>
            </a:r>
            <a:r>
              <a:rPr lang="ru-RU" dirty="0" err="1" smtClean="0"/>
              <a:t>реакції</a:t>
            </a:r>
            <a:r>
              <a:rPr lang="ru-RU" dirty="0" smtClean="0"/>
              <a:t> </a:t>
            </a:r>
            <a:r>
              <a:rPr lang="ru-RU" dirty="0" err="1" smtClean="0"/>
              <a:t>учасників</a:t>
            </a:r>
            <a:r>
              <a:rPr lang="ru-RU" dirty="0" smtClean="0"/>
              <a:t>);</a:t>
            </a:r>
          </a:p>
          <a:p>
            <a:endParaRPr lang="ru-RU" dirty="0" smtClean="0"/>
          </a:p>
          <a:p>
            <a:r>
              <a:rPr lang="ru-RU" dirty="0" smtClean="0"/>
              <a:t>склад </a:t>
            </a:r>
            <a:r>
              <a:rPr lang="ru-RU" dirty="0" err="1" smtClean="0"/>
              <a:t>потенційних</a:t>
            </a:r>
            <a:r>
              <a:rPr lang="ru-RU" dirty="0" smtClean="0"/>
              <a:t> </a:t>
            </a:r>
            <a:r>
              <a:rPr lang="ru-RU" dirty="0" err="1" smtClean="0"/>
              <a:t>учасників</a:t>
            </a:r>
            <a:r>
              <a:rPr lang="ru-RU" dirty="0" smtClean="0"/>
              <a:t>, </a:t>
            </a:r>
            <a:r>
              <a:rPr lang="ru-RU" dirty="0" err="1" smtClean="0"/>
              <a:t>їхні</a:t>
            </a:r>
            <a:r>
              <a:rPr lang="ru-RU" dirty="0" smtClean="0"/>
              <a:t> </a:t>
            </a:r>
            <a:r>
              <a:rPr lang="ru-RU" dirty="0" err="1" smtClean="0"/>
              <a:t>особистісні</a:t>
            </a:r>
            <a:r>
              <a:rPr lang="ru-RU" dirty="0" smtClean="0"/>
              <a:t> </a:t>
            </a:r>
            <a:r>
              <a:rPr lang="ru-RU" dirty="0" err="1" smtClean="0"/>
              <a:t>особливості</a:t>
            </a:r>
            <a:r>
              <a:rPr lang="ru-RU" dirty="0" smtClean="0"/>
              <a:t>, </a:t>
            </a:r>
            <a:r>
              <a:rPr lang="ru-RU" dirty="0" err="1" smtClean="0"/>
              <a:t>ціннісні</a:t>
            </a:r>
            <a:r>
              <a:rPr lang="ru-RU" dirty="0" smtClean="0"/>
              <a:t> </a:t>
            </a:r>
            <a:r>
              <a:rPr lang="ru-RU" dirty="0" err="1" smtClean="0"/>
              <a:t>орієнтації</a:t>
            </a:r>
            <a:r>
              <a:rPr lang="ru-RU" dirty="0" smtClean="0"/>
              <a:t> та </a:t>
            </a:r>
            <a:r>
              <a:rPr lang="ru-RU" dirty="0" err="1" smtClean="0"/>
              <a:t>мотиви</a:t>
            </a:r>
            <a:r>
              <a:rPr lang="ru-RU" dirty="0" smtClean="0"/>
              <a:t> </a:t>
            </a:r>
            <a:r>
              <a:rPr lang="ru-RU" dirty="0" err="1" smtClean="0"/>
              <a:t>поведінки</a:t>
            </a:r>
            <a:r>
              <a:rPr lang="ru-RU" dirty="0" smtClean="0"/>
              <a:t>.</a:t>
            </a:r>
          </a:p>
          <a:p>
            <a:pPr>
              <a:buNone/>
            </a:pPr>
            <a:r>
              <a:rPr lang="ru-RU" dirty="0" smtClean="0"/>
              <a:t> </a:t>
            </a:r>
          </a:p>
          <a:p>
            <a:endParaRPr lang="ru-RU" dirty="0"/>
          </a:p>
        </p:txBody>
      </p:sp>
      <p:sp>
        <p:nvSpPr>
          <p:cNvPr id="3" name="Заголовок 2"/>
          <p:cNvSpPr>
            <a:spLocks noGrp="1"/>
          </p:cNvSpPr>
          <p:nvPr>
            <p:ph type="title"/>
          </p:nvPr>
        </p:nvSpPr>
        <p:spPr>
          <a:xfrm>
            <a:off x="2123728" y="548680"/>
            <a:ext cx="6563072" cy="504056"/>
          </a:xfrm>
        </p:spPr>
        <p:txBody>
          <a:bodyPr>
            <a:normAutofit fontScale="90000"/>
          </a:bodyPr>
          <a:lstStyle/>
          <a:p>
            <a:r>
              <a:rPr lang="ru-RU" dirty="0" err="1" smtClean="0"/>
              <a:t>Прогнозування</a:t>
            </a:r>
            <a:r>
              <a:rPr lang="ru-RU" dirty="0" smtClean="0"/>
              <a:t> </a:t>
            </a:r>
            <a:r>
              <a:rPr lang="ru-RU" dirty="0" err="1" smtClean="0"/>
              <a:t>конфлікту</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1582341"/>
            <a:ext cx="7560840" cy="4154984"/>
          </a:xfrm>
          <a:prstGeom prst="rect">
            <a:avLst/>
          </a:prstGeom>
        </p:spPr>
        <p:txBody>
          <a:bodyPr wrap="square">
            <a:spAutoFit/>
          </a:bodyPr>
          <a:lstStyle/>
          <a:p>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Профілактика</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конфліктів</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це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сукупність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напрямів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методів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управління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організацією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зменшують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вірогідність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виникнення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конфліктів</a:t>
            </a:r>
            <a:r>
              <a:rPr lang="ru-RU"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Існують </a:t>
            </a:r>
            <a:r>
              <a:rPr lang="ru-RU" sz="2000" dirty="0" smtClean="0">
                <a:latin typeface="Times New Roman" pitchFamily="18" charset="0"/>
                <a:cs typeface="Times New Roman" pitchFamily="18" charset="0"/>
              </a:rPr>
              <a:t>два </a:t>
            </a:r>
            <a:r>
              <a:rPr lang="ru-RU" sz="2000" dirty="0" err="1" smtClean="0">
                <a:latin typeface="Times New Roman" pitchFamily="18" charset="0"/>
                <a:cs typeface="Times New Roman" pitchFamily="18" charset="0"/>
              </a:rPr>
              <a:t>підходи</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їх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профілактики</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1) </a:t>
            </a:r>
            <a:r>
              <a:rPr lang="ru-RU" sz="2000" dirty="0" err="1" smtClean="0">
                <a:latin typeface="Times New Roman" pitchFamily="18" charset="0"/>
                <a:cs typeface="Times New Roman" pitchFamily="18" charset="0"/>
              </a:rPr>
              <a:t>усунення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об’єктивних</a:t>
            </a:r>
            <a:r>
              <a:rPr lang="ru-RU" sz="2000" dirty="0" smtClean="0">
                <a:latin typeface="Times New Roman" pitchFamily="18" charset="0"/>
                <a:cs typeface="Times New Roman" pitchFamily="18" charset="0"/>
              </a:rPr>
              <a:t> причин;</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2) </a:t>
            </a:r>
            <a:r>
              <a:rPr lang="ru-RU" sz="2000" dirty="0" err="1" smtClean="0">
                <a:latin typeface="Times New Roman" pitchFamily="18" charset="0"/>
                <a:cs typeface="Times New Roman" pitchFamily="18" charset="0"/>
              </a:rPr>
              <a:t>управління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поведінкою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співробітників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відповідно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прийнятими</a:t>
            </a:r>
            <a:r>
              <a:rPr lang="ru-RU" sz="2000" dirty="0" smtClean="0">
                <a:latin typeface="Times New Roman" pitchFamily="18" charset="0"/>
                <a:cs typeface="Times New Roman" pitchFamily="18" charset="0"/>
              </a:rPr>
              <a:t> нормами </a:t>
            </a:r>
            <a:r>
              <a:rPr lang="ru-RU" sz="2000" dirty="0" err="1" smtClean="0">
                <a:latin typeface="Times New Roman" pitchFamily="18" charset="0"/>
                <a:cs typeface="Times New Roman" pitchFamily="18" charset="0"/>
              </a:rPr>
              <a:t>поведінки</a:t>
            </a:r>
            <a:r>
              <a:rPr lang="ru-RU" sz="2000" dirty="0" smtClean="0">
                <a:latin typeface="Times New Roman" pitchFamily="18" charset="0"/>
                <a:cs typeface="Times New Roman" pitchFamily="18" charset="0"/>
              </a:rPr>
              <a:t>.</a:t>
            </a:r>
          </a:p>
          <a:p>
            <a:endParaRPr lang="uk-UA"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Один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методів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психологічної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профілактики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конфлікту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умовно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назвати</a:t>
            </a:r>
            <a:r>
              <a:rPr lang="ru-RU" sz="2000" dirty="0" smtClean="0">
                <a:latin typeface="Times New Roman" pitchFamily="18" charset="0"/>
                <a:cs typeface="Times New Roman" pitchFamily="18" charset="0"/>
              </a:rPr>
              <a:t> методом </a:t>
            </a:r>
            <a:r>
              <a:rPr lang="ru-RU" sz="2000" dirty="0" err="1" smtClean="0">
                <a:latin typeface="Times New Roman" pitchFamily="18" charset="0"/>
                <a:cs typeface="Times New Roman" pitchFamily="18" charset="0"/>
              </a:rPr>
              <a:t>психологічного</a:t>
            </a:r>
            <a:r>
              <a:rPr lang="ru-RU" sz="2000"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згладжування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настрій</a:t>
            </a:r>
            <a:r>
              <a:rPr lang="ru-RU" sz="2000" dirty="0" smtClean="0">
                <a:latin typeface="Times New Roman" pitchFamily="18" charset="0"/>
                <a:cs typeface="Times New Roman" pitchFamily="18" charset="0"/>
              </a:rPr>
              <a:t> людей, </a:t>
            </a:r>
            <a:r>
              <a:rPr lang="ru-RU" sz="2000" dirty="0" err="1" smtClean="0">
                <a:latin typeface="Times New Roman" pitchFamily="18" charset="0"/>
                <a:cs typeface="Times New Roman" pitchFamily="18" charset="0"/>
              </a:rPr>
              <a:t>їхні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почуття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піддаються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регулюванню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потребують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певної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підтримки</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691680" y="1935480"/>
            <a:ext cx="6995120" cy="4389120"/>
          </a:xfrm>
        </p:spPr>
        <p:txBody>
          <a:bodyPr/>
          <a:lstStyle/>
          <a:p>
            <a:pPr>
              <a:buNone/>
            </a:pPr>
            <a:r>
              <a:rPr lang="ru-RU" sz="2800" dirty="0" err="1" smtClean="0">
                <a:latin typeface="Times New Roman" pitchFamily="18" charset="0"/>
                <a:cs typeface="Times New Roman" pitchFamily="18" charset="0"/>
              </a:rPr>
              <a:t>Моделі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завершення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a:t>
            </a:r>
          </a:p>
          <a:p>
            <a:pPr>
              <a:buNone/>
            </a:pPr>
            <a:endParaRPr lang="ru-RU" sz="2800" dirty="0" smtClean="0">
              <a:latin typeface="Times New Roman" pitchFamily="18" charset="0"/>
              <a:cs typeface="Times New Roman" pitchFamily="18" charset="0"/>
            </a:endParaRPr>
          </a:p>
          <a:p>
            <a:r>
              <a:rPr lang="uk-UA" sz="2800" dirty="0" smtClean="0">
                <a:latin typeface="Times New Roman" pitchFamily="18" charset="0"/>
                <a:cs typeface="Times New Roman" pitchFamily="18" charset="0"/>
              </a:rPr>
              <a:t>Виграти – програти </a:t>
            </a:r>
          </a:p>
          <a:p>
            <a:r>
              <a:rPr lang="uk-UA" sz="2800" dirty="0" smtClean="0">
                <a:latin typeface="Times New Roman" pitchFamily="18" charset="0"/>
                <a:cs typeface="Times New Roman" pitchFamily="18" charset="0"/>
              </a:rPr>
              <a:t>Виграти - </a:t>
            </a:r>
            <a:r>
              <a:rPr lang="uk-UA" sz="2800" dirty="0" err="1" smtClean="0">
                <a:latin typeface="Times New Roman" pitchFamily="18" charset="0"/>
                <a:cs typeface="Times New Roman" pitchFamily="18" charset="0"/>
              </a:rPr>
              <a:t>виграти</a:t>
            </a:r>
            <a:r>
              <a:rPr lang="uk-UA" sz="2800" dirty="0" smtClean="0">
                <a:latin typeface="Times New Roman" pitchFamily="18" charset="0"/>
                <a:cs typeface="Times New Roman" pitchFamily="18" charset="0"/>
              </a:rPr>
              <a:t> </a:t>
            </a:r>
          </a:p>
          <a:p>
            <a:r>
              <a:rPr lang="uk-UA" sz="2800" dirty="0" smtClean="0">
                <a:latin typeface="Times New Roman" pitchFamily="18" charset="0"/>
                <a:cs typeface="Times New Roman" pitchFamily="18" charset="0"/>
              </a:rPr>
              <a:t>Програти - </a:t>
            </a:r>
            <a:r>
              <a:rPr lang="uk-UA" sz="2800" dirty="0" err="1" smtClean="0">
                <a:latin typeface="Times New Roman" pitchFamily="18" charset="0"/>
                <a:cs typeface="Times New Roman" pitchFamily="18" charset="0"/>
              </a:rPr>
              <a:t>програти</a:t>
            </a:r>
            <a:r>
              <a:rPr lang="uk-UA"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704088"/>
            <a:ext cx="5915000" cy="564672"/>
          </a:xfrm>
        </p:spPr>
        <p:txBody>
          <a:bodyPr>
            <a:normAutofit/>
          </a:bodyPr>
          <a:lstStyle/>
          <a:p>
            <a:r>
              <a:rPr lang="ru-RU" sz="2800" dirty="0" err="1" smtClean="0"/>
              <a:t>Підходів</a:t>
            </a:r>
            <a:r>
              <a:rPr lang="ru-RU" sz="2800" dirty="0" smtClean="0"/>
              <a:t> до </a:t>
            </a:r>
            <a:r>
              <a:rPr lang="ru-RU" sz="2800" dirty="0" err="1" smtClean="0"/>
              <a:t>вирішення</a:t>
            </a:r>
            <a:r>
              <a:rPr lang="ru-RU" sz="2800" dirty="0" smtClean="0"/>
              <a:t> </a:t>
            </a:r>
            <a:r>
              <a:rPr lang="ru-RU" sz="2800" dirty="0" err="1" smtClean="0"/>
              <a:t>конфлікту</a:t>
            </a:r>
            <a:r>
              <a:rPr lang="ru-RU" sz="2800" dirty="0" smtClean="0"/>
              <a:t> три:</a:t>
            </a:r>
            <a:endParaRPr lang="ru-RU" sz="2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443477" y="1916832"/>
            <a:ext cx="3856715" cy="400987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err="1" smtClean="0"/>
              <a:t>Ситуація</a:t>
            </a:r>
            <a:r>
              <a:rPr lang="ru-RU" sz="3200" dirty="0" smtClean="0"/>
              <a:t> «</a:t>
            </a:r>
            <a:r>
              <a:rPr lang="ru-RU" sz="3200" dirty="0" err="1" smtClean="0"/>
              <a:t>Дві</a:t>
            </a:r>
            <a:r>
              <a:rPr lang="ru-RU" sz="3200" dirty="0" smtClean="0"/>
              <a:t> </a:t>
            </a:r>
            <a:r>
              <a:rPr lang="ru-RU" sz="3200" dirty="0" err="1" smtClean="0"/>
              <a:t>сестри</a:t>
            </a:r>
            <a:r>
              <a:rPr lang="ru-RU" sz="3200" dirty="0" smtClean="0"/>
              <a:t>» </a:t>
            </a:r>
            <a:endParaRPr lang="ru-RU" sz="3200"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r>
            <a:br>
              <a:rPr lang="ru-RU" dirty="0" smtClean="0"/>
            </a:br>
            <a:r>
              <a:rPr lang="ru-RU" dirty="0" err="1" smtClean="0"/>
              <a:t>Дві</a:t>
            </a:r>
            <a:r>
              <a:rPr lang="ru-RU" dirty="0" smtClean="0"/>
              <a:t> </a:t>
            </a:r>
            <a:r>
              <a:rPr lang="ru-RU" dirty="0" err="1" smtClean="0"/>
              <a:t>сестри</a:t>
            </a:r>
            <a:r>
              <a:rPr lang="ru-RU" dirty="0" smtClean="0"/>
              <a:t> лежать на </a:t>
            </a:r>
            <a:r>
              <a:rPr lang="ru-RU" dirty="0" err="1" smtClean="0"/>
              <a:t>своїх</a:t>
            </a:r>
            <a:r>
              <a:rPr lang="ru-RU" dirty="0" smtClean="0"/>
              <a:t> </a:t>
            </a:r>
            <a:r>
              <a:rPr lang="ru-RU" dirty="0" err="1" smtClean="0"/>
              <a:t>ліжках</a:t>
            </a:r>
            <a:r>
              <a:rPr lang="ru-RU" dirty="0" smtClean="0"/>
              <a:t> у </a:t>
            </a:r>
            <a:r>
              <a:rPr lang="ru-RU" dirty="0" err="1" smtClean="0"/>
              <a:t>кімнаті</a:t>
            </a:r>
            <a:r>
              <a:rPr lang="ru-RU" dirty="0" smtClean="0"/>
              <a:t>, в </a:t>
            </a:r>
            <a:r>
              <a:rPr lang="ru-RU" dirty="0" err="1" smtClean="0"/>
              <a:t>якій</a:t>
            </a:r>
            <a:r>
              <a:rPr lang="ru-RU" dirty="0" smtClean="0"/>
              <a:t> </a:t>
            </a:r>
            <a:r>
              <a:rPr lang="ru-RU" dirty="0" err="1" smtClean="0"/>
              <a:t>обидві</a:t>
            </a:r>
            <a:r>
              <a:rPr lang="ru-RU" dirty="0" smtClean="0"/>
              <a:t> </a:t>
            </a:r>
            <a:r>
              <a:rPr lang="ru-RU" dirty="0" err="1" smtClean="0"/>
              <a:t>живуть</a:t>
            </a:r>
            <a:r>
              <a:rPr lang="ru-RU" dirty="0" smtClean="0"/>
              <a:t>, </a:t>
            </a:r>
            <a:r>
              <a:rPr lang="ru-RU" dirty="0" err="1" smtClean="0"/>
              <a:t>і</a:t>
            </a:r>
            <a:r>
              <a:rPr lang="ru-RU" dirty="0" smtClean="0"/>
              <a:t> </a:t>
            </a:r>
            <a:r>
              <a:rPr lang="ru-RU" dirty="0" err="1" smtClean="0"/>
              <a:t>сваряться</a:t>
            </a:r>
            <a:r>
              <a:rPr lang="ru-RU" dirty="0" smtClean="0"/>
              <a:t> через те, </a:t>
            </a:r>
            <a:r>
              <a:rPr lang="ru-RU" dirty="0" err="1" smtClean="0"/>
              <a:t>закрити</a:t>
            </a:r>
            <a:r>
              <a:rPr lang="ru-RU" dirty="0" smtClean="0"/>
              <a:t> </a:t>
            </a:r>
            <a:r>
              <a:rPr lang="ru-RU" dirty="0" err="1" smtClean="0"/>
              <a:t>чи</a:t>
            </a:r>
            <a:r>
              <a:rPr lang="ru-RU" dirty="0" smtClean="0"/>
              <a:t> </a:t>
            </a:r>
            <a:r>
              <a:rPr lang="ru-RU" dirty="0" err="1" smtClean="0"/>
              <a:t>підняти</a:t>
            </a:r>
            <a:r>
              <a:rPr lang="ru-RU" dirty="0" smtClean="0"/>
              <a:t> </a:t>
            </a:r>
            <a:r>
              <a:rPr lang="ru-RU" dirty="0" err="1" smtClean="0"/>
              <a:t>штори</a:t>
            </a:r>
            <a:r>
              <a:rPr lang="ru-RU" dirty="0" smtClean="0"/>
              <a:t>. Одна </a:t>
            </a:r>
            <a:r>
              <a:rPr lang="ru-RU" dirty="0" err="1" smtClean="0"/>
              <a:t>встає</a:t>
            </a:r>
            <a:r>
              <a:rPr lang="ru-RU" dirty="0" smtClean="0"/>
              <a:t> </a:t>
            </a:r>
            <a:r>
              <a:rPr lang="ru-RU" dirty="0" err="1" smtClean="0"/>
              <a:t>і</a:t>
            </a:r>
            <a:r>
              <a:rPr lang="ru-RU" dirty="0" smtClean="0"/>
              <a:t> </a:t>
            </a:r>
            <a:r>
              <a:rPr lang="ru-RU" dirty="0" err="1" smtClean="0"/>
              <a:t>закриває</a:t>
            </a:r>
            <a:r>
              <a:rPr lang="ru-RU" dirty="0" smtClean="0"/>
              <a:t> </a:t>
            </a:r>
            <a:r>
              <a:rPr lang="ru-RU" dirty="0" err="1" smtClean="0"/>
              <a:t>їх</a:t>
            </a:r>
            <a:r>
              <a:rPr lang="ru-RU" dirty="0" smtClean="0"/>
              <a:t>; </a:t>
            </a:r>
            <a:r>
              <a:rPr lang="ru-RU" dirty="0" err="1" smtClean="0"/>
              <a:t>інша</a:t>
            </a:r>
            <a:r>
              <a:rPr lang="ru-RU" dirty="0" smtClean="0"/>
              <a:t> </a:t>
            </a:r>
            <a:r>
              <a:rPr lang="ru-RU" dirty="0" err="1" smtClean="0"/>
              <a:t>встає</a:t>
            </a:r>
            <a:r>
              <a:rPr lang="ru-RU" dirty="0" smtClean="0"/>
              <a:t> та </a:t>
            </a:r>
            <a:r>
              <a:rPr lang="ru-RU" dirty="0" err="1" smtClean="0"/>
              <a:t>відкриває</a:t>
            </a:r>
            <a:r>
              <a:rPr lang="ru-RU" dirty="0" smtClean="0"/>
              <a:t> </a:t>
            </a:r>
            <a:r>
              <a:rPr lang="ru-RU" dirty="0" err="1" smtClean="0"/>
              <a:t>їх</a:t>
            </a:r>
            <a:r>
              <a:rPr lang="ru-RU" dirty="0" smtClean="0"/>
              <a:t>. </a:t>
            </a:r>
            <a:r>
              <a:rPr lang="ru-RU" dirty="0" err="1" smtClean="0"/>
              <a:t>Їх</a:t>
            </a:r>
            <a:r>
              <a:rPr lang="ru-RU" dirty="0" smtClean="0"/>
              <a:t> </a:t>
            </a:r>
            <a:r>
              <a:rPr lang="ru-RU" dirty="0" err="1" smtClean="0"/>
              <a:t>конфлікт</a:t>
            </a:r>
            <a:r>
              <a:rPr lang="ru-RU" dirty="0" smtClean="0"/>
              <a:t> </a:t>
            </a:r>
            <a:r>
              <a:rPr lang="ru-RU" dirty="0" err="1" smtClean="0"/>
              <a:t>здається</a:t>
            </a:r>
            <a:r>
              <a:rPr lang="ru-RU" dirty="0" smtClean="0"/>
              <a:t> </a:t>
            </a:r>
            <a:r>
              <a:rPr lang="ru-RU" dirty="0" err="1" smtClean="0"/>
              <a:t>нерозв’язним</a:t>
            </a:r>
            <a:r>
              <a:rPr lang="ru-RU" dirty="0" smtClean="0"/>
              <a:t>. Заходить </a:t>
            </a:r>
            <a:r>
              <a:rPr lang="ru-RU" dirty="0" err="1" smtClean="0"/>
              <a:t>їх</a:t>
            </a:r>
            <a:r>
              <a:rPr lang="ru-RU" dirty="0" smtClean="0"/>
              <a:t> </a:t>
            </a:r>
            <a:r>
              <a:rPr lang="ru-RU" dirty="0" err="1" smtClean="0"/>
              <a:t>молодших</a:t>
            </a:r>
            <a:r>
              <a:rPr lang="ru-RU" dirty="0" smtClean="0"/>
              <a:t> брат </a:t>
            </a:r>
            <a:r>
              <a:rPr lang="ru-RU" dirty="0" err="1" smtClean="0"/>
              <a:t>і</a:t>
            </a:r>
            <a:r>
              <a:rPr lang="ru-RU" dirty="0" smtClean="0"/>
              <a:t> </a:t>
            </a:r>
            <a:r>
              <a:rPr lang="ru-RU" dirty="0" err="1" smtClean="0"/>
              <a:t>запитує</a:t>
            </a:r>
            <a:r>
              <a:rPr lang="ru-RU" dirty="0" smtClean="0"/>
              <a:t>, </a:t>
            </a:r>
            <a:r>
              <a:rPr lang="ru-RU" dirty="0" err="1" smtClean="0"/>
              <a:t>що</a:t>
            </a:r>
            <a:r>
              <a:rPr lang="ru-RU" dirty="0" smtClean="0"/>
              <a:t> </a:t>
            </a:r>
            <a:r>
              <a:rPr lang="ru-RU" dirty="0" err="1" smtClean="0"/>
              <a:t>відбувається</a:t>
            </a:r>
            <a:r>
              <a:rPr lang="ru-RU" dirty="0" smtClean="0"/>
              <a:t>. Одна сестра говорить, </a:t>
            </a:r>
            <a:r>
              <a:rPr lang="ru-RU" dirty="0" err="1" smtClean="0"/>
              <a:t>що</a:t>
            </a:r>
            <a:r>
              <a:rPr lang="ru-RU" dirty="0" smtClean="0"/>
              <a:t> </a:t>
            </a:r>
            <a:r>
              <a:rPr lang="ru-RU" dirty="0" err="1" smtClean="0"/>
              <a:t>яскраве</a:t>
            </a:r>
            <a:r>
              <a:rPr lang="ru-RU" dirty="0" smtClean="0"/>
              <a:t> </a:t>
            </a:r>
            <a:r>
              <a:rPr lang="ru-RU" dirty="0" err="1" smtClean="0"/>
              <a:t>сонячне</a:t>
            </a:r>
            <a:r>
              <a:rPr lang="ru-RU" dirty="0" smtClean="0"/>
              <a:t> </a:t>
            </a:r>
            <a:r>
              <a:rPr lang="ru-RU" dirty="0" err="1" smtClean="0"/>
              <a:t>світло</a:t>
            </a:r>
            <a:r>
              <a:rPr lang="ru-RU" dirty="0" smtClean="0"/>
              <a:t> </a:t>
            </a:r>
            <a:r>
              <a:rPr lang="ru-RU" dirty="0" err="1" smtClean="0"/>
              <a:t>заважає</a:t>
            </a:r>
            <a:r>
              <a:rPr lang="ru-RU" dirty="0" smtClean="0"/>
              <a:t> </a:t>
            </a:r>
            <a:r>
              <a:rPr lang="ru-RU" dirty="0" err="1" smtClean="0"/>
              <a:t>їй</a:t>
            </a:r>
            <a:r>
              <a:rPr lang="ru-RU" dirty="0" smtClean="0"/>
              <a:t>, так як вона </a:t>
            </a:r>
            <a:r>
              <a:rPr lang="ru-RU" dirty="0" err="1" smtClean="0"/>
              <a:t>намагається</a:t>
            </a:r>
            <a:r>
              <a:rPr lang="ru-RU" dirty="0" smtClean="0"/>
              <a:t> </a:t>
            </a:r>
            <a:r>
              <a:rPr lang="ru-RU" dirty="0" err="1" smtClean="0"/>
              <a:t>здрімнути</a:t>
            </a:r>
            <a:r>
              <a:rPr lang="ru-RU" dirty="0" smtClean="0"/>
              <a:t>. </a:t>
            </a:r>
            <a:r>
              <a:rPr lang="ru-RU" dirty="0" err="1" smtClean="0"/>
              <a:t>Інша</a:t>
            </a:r>
            <a:r>
              <a:rPr lang="ru-RU" dirty="0" smtClean="0"/>
              <a:t> сестра говорить, </a:t>
            </a:r>
            <a:r>
              <a:rPr lang="ru-RU" dirty="0" err="1" smtClean="0"/>
              <a:t>що</a:t>
            </a:r>
            <a:r>
              <a:rPr lang="ru-RU" dirty="0" smtClean="0"/>
              <a:t> вона </a:t>
            </a:r>
            <a:r>
              <a:rPr lang="ru-RU" dirty="0" err="1" smtClean="0"/>
              <a:t>намагається</a:t>
            </a:r>
            <a:r>
              <a:rPr lang="ru-RU" dirty="0" smtClean="0"/>
              <a:t> </a:t>
            </a:r>
            <a:r>
              <a:rPr lang="ru-RU" dirty="0" err="1" smtClean="0"/>
              <a:t>читати</a:t>
            </a:r>
            <a:r>
              <a:rPr lang="ru-RU" dirty="0" smtClean="0"/>
              <a:t> книгу </a:t>
            </a:r>
            <a:r>
              <a:rPr lang="ru-RU" dirty="0" err="1" smtClean="0"/>
              <a:t>зі</a:t>
            </a:r>
            <a:r>
              <a:rPr lang="ru-RU" dirty="0" smtClean="0"/>
              <a:t> </a:t>
            </a:r>
            <a:r>
              <a:rPr lang="ru-RU" dirty="0" err="1" smtClean="0"/>
              <a:t>свого</a:t>
            </a:r>
            <a:r>
              <a:rPr lang="ru-RU" dirty="0" smtClean="0"/>
              <a:t> </a:t>
            </a:r>
            <a:r>
              <a:rPr lang="ru-RU" dirty="0" err="1" smtClean="0"/>
              <a:t>домашнього</a:t>
            </a:r>
            <a:r>
              <a:rPr lang="ru-RU" dirty="0" smtClean="0"/>
              <a:t> </a:t>
            </a:r>
            <a:r>
              <a:rPr lang="ru-RU" dirty="0" err="1" smtClean="0"/>
              <a:t>завдання</a:t>
            </a:r>
            <a:r>
              <a:rPr lang="ru-RU" dirty="0" smtClean="0"/>
              <a:t>, </a:t>
            </a:r>
            <a:r>
              <a:rPr lang="ru-RU" dirty="0" err="1" smtClean="0"/>
              <a:t>і</a:t>
            </a:r>
            <a:r>
              <a:rPr lang="ru-RU" dirty="0" smtClean="0"/>
              <a:t> </a:t>
            </a:r>
            <a:r>
              <a:rPr lang="ru-RU" dirty="0" err="1" smtClean="0"/>
              <a:t>їй</a:t>
            </a:r>
            <a:r>
              <a:rPr lang="ru-RU" dirty="0" smtClean="0"/>
              <a:t> </a:t>
            </a:r>
            <a:r>
              <a:rPr lang="ru-RU" dirty="0" err="1" smtClean="0"/>
              <a:t>потрібне</a:t>
            </a:r>
            <a:r>
              <a:rPr lang="ru-RU" dirty="0" smtClean="0"/>
              <a:t> </a:t>
            </a:r>
            <a:r>
              <a:rPr lang="ru-RU" dirty="0" err="1" smtClean="0"/>
              <a:t>світло</a:t>
            </a:r>
            <a:r>
              <a:rPr lang="ru-RU" dirty="0" smtClean="0"/>
              <a:t> </a:t>
            </a:r>
            <a:r>
              <a:rPr lang="ru-RU" dirty="0" err="1" smtClean="0"/>
              <a:t>з</a:t>
            </a:r>
            <a:r>
              <a:rPr lang="ru-RU" dirty="0" smtClean="0"/>
              <a:t> </a:t>
            </a:r>
            <a:r>
              <a:rPr lang="ru-RU" dirty="0" err="1" smtClean="0"/>
              <a:t>вікна</a:t>
            </a:r>
            <a:r>
              <a:rPr lang="ru-RU" dirty="0" smtClean="0"/>
              <a:t>. </a:t>
            </a:r>
            <a:r>
              <a:rPr lang="ru-RU" dirty="0" err="1" smtClean="0"/>
              <a:t>Почувши</a:t>
            </a:r>
            <a:r>
              <a:rPr lang="ru-RU" dirty="0" smtClean="0"/>
              <a:t> </a:t>
            </a:r>
            <a:r>
              <a:rPr lang="ru-RU" dirty="0" err="1" smtClean="0"/>
              <a:t>це</a:t>
            </a:r>
            <a:r>
              <a:rPr lang="ru-RU" dirty="0" smtClean="0"/>
              <a:t>, </a:t>
            </a:r>
            <a:r>
              <a:rPr lang="ru-RU" dirty="0" err="1" smtClean="0"/>
              <a:t>молодший</a:t>
            </a:r>
            <a:r>
              <a:rPr lang="ru-RU" dirty="0" smtClean="0"/>
              <a:t> брат </a:t>
            </a:r>
            <a:r>
              <a:rPr lang="ru-RU" dirty="0" err="1" smtClean="0"/>
              <a:t>підходить</a:t>
            </a:r>
            <a:r>
              <a:rPr lang="ru-RU" dirty="0" smtClean="0"/>
              <a:t>, </a:t>
            </a:r>
            <a:r>
              <a:rPr lang="ru-RU" dirty="0" err="1" smtClean="0"/>
              <a:t>вмикає</a:t>
            </a:r>
            <a:r>
              <a:rPr lang="ru-RU" dirty="0" smtClean="0"/>
              <a:t> лампу </a:t>
            </a:r>
            <a:r>
              <a:rPr lang="ru-RU" dirty="0" err="1" smtClean="0"/>
              <a:t>біля</a:t>
            </a:r>
            <a:r>
              <a:rPr lang="ru-RU" dirty="0" smtClean="0"/>
              <a:t> </a:t>
            </a:r>
            <a:r>
              <a:rPr lang="ru-RU" dirty="0" err="1" smtClean="0"/>
              <a:t>ліжка</a:t>
            </a:r>
            <a:r>
              <a:rPr lang="ru-RU" dirty="0" smtClean="0"/>
              <a:t> </a:t>
            </a:r>
            <a:r>
              <a:rPr lang="ru-RU" dirty="0" err="1" smtClean="0"/>
              <a:t>і</a:t>
            </a:r>
            <a:r>
              <a:rPr lang="ru-RU" dirty="0" smtClean="0"/>
              <a:t> </a:t>
            </a:r>
            <a:r>
              <a:rPr lang="ru-RU" dirty="0" err="1" smtClean="0"/>
              <a:t>закриває</a:t>
            </a:r>
            <a:r>
              <a:rPr lang="ru-RU" dirty="0" smtClean="0"/>
              <a:t> штору. </a:t>
            </a:r>
            <a:r>
              <a:rPr lang="ru-RU" dirty="0" err="1" smtClean="0"/>
              <a:t>Обидві</a:t>
            </a:r>
            <a:r>
              <a:rPr lang="ru-RU" dirty="0" smtClean="0"/>
              <a:t> </a:t>
            </a:r>
            <a:r>
              <a:rPr lang="ru-RU" dirty="0" err="1" smtClean="0"/>
              <a:t>сестри</a:t>
            </a:r>
            <a:r>
              <a:rPr lang="ru-RU" dirty="0" smtClean="0"/>
              <a:t> </a:t>
            </a:r>
            <a:r>
              <a:rPr lang="ru-RU" dirty="0" err="1" smtClean="0"/>
              <a:t>задоволені</a:t>
            </a:r>
            <a:r>
              <a:rPr lang="ru-RU" i="1" dirty="0" smtClean="0"/>
              <a:t>.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1935163"/>
          <a:ext cx="8229600" cy="378333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ru-RU" dirty="0"/>
                        <a:t/>
                      </a:r>
                      <a:br>
                        <a:rPr lang="ru-RU" dirty="0"/>
                      </a:br>
                      <a:r>
                        <a:rPr lang="ru-RU" dirty="0"/>
                        <a:t/>
                      </a:r>
                      <a:br>
                        <a:rPr lang="ru-RU" dirty="0"/>
                      </a:br>
                      <a:endParaRPr lang="ru-RU" dirty="0"/>
                    </a:p>
                  </a:txBody>
                  <a:tcPr marL="66675" marR="66675" marT="66675" marB="66675"/>
                </a:tc>
                <a:tc>
                  <a:txBody>
                    <a:bodyPr/>
                    <a:lstStyle/>
                    <a:p>
                      <a:r>
                        <a:rPr lang="ru-RU" dirty="0"/>
                        <a:t/>
                      </a:r>
                      <a:br>
                        <a:rPr lang="ru-RU" dirty="0"/>
                      </a:br>
                      <a:r>
                        <a:rPr lang="ru-RU" i="1" dirty="0" err="1"/>
                        <a:t>Позиція</a:t>
                      </a:r>
                      <a:r>
                        <a:rPr lang="ru-RU" dirty="0"/>
                        <a:t> </a:t>
                      </a:r>
                      <a:br>
                        <a:rPr lang="ru-RU" dirty="0"/>
                      </a:br>
                      <a:endParaRPr lang="ru-RU" dirty="0"/>
                    </a:p>
                  </a:txBody>
                  <a:tcPr marL="66675" marR="66675" marT="66675" marB="66675"/>
                </a:tc>
                <a:tc>
                  <a:txBody>
                    <a:bodyPr/>
                    <a:lstStyle/>
                    <a:p>
                      <a:r>
                        <a:rPr lang="ru-RU" dirty="0"/>
                        <a:t/>
                      </a:r>
                      <a:br>
                        <a:rPr lang="ru-RU" dirty="0"/>
                      </a:br>
                      <a:r>
                        <a:rPr lang="ru-RU" i="1" dirty="0" err="1"/>
                        <a:t>Інтерес</a:t>
                      </a:r>
                      <a:r>
                        <a:rPr lang="ru-RU" i="1" dirty="0"/>
                        <a:t> </a:t>
                      </a:r>
                      <a:r>
                        <a:rPr lang="ru-RU" dirty="0"/>
                        <a:t/>
                      </a:r>
                      <a:br>
                        <a:rPr lang="ru-RU" dirty="0"/>
                      </a:br>
                      <a:endParaRPr lang="ru-RU" dirty="0"/>
                    </a:p>
                  </a:txBody>
                  <a:tcPr marL="66675" marR="66675" marT="66675" marB="66675"/>
                </a:tc>
                <a:extLst>
                  <a:ext uri="{0D108BD9-81ED-4DB2-BD59-A6C34878D82A}">
                    <a16:rowId xmlns:a16="http://schemas.microsoft.com/office/drawing/2014/main" val="10000"/>
                  </a:ext>
                </a:extLst>
              </a:tr>
              <a:tr h="370840">
                <a:tc>
                  <a:txBody>
                    <a:bodyPr/>
                    <a:lstStyle/>
                    <a:p>
                      <a:r>
                        <a:rPr lang="ru-RU" sz="2400"/>
                        <a:t/>
                      </a:r>
                      <a:br>
                        <a:rPr lang="ru-RU" sz="2400"/>
                      </a:br>
                      <a:r>
                        <a:rPr lang="ru-RU" sz="2400" i="1"/>
                        <a:t>Сестра 1</a:t>
                      </a:r>
                      <a:r>
                        <a:rPr lang="ru-RU" sz="2400"/>
                        <a:t> </a:t>
                      </a:r>
                      <a:br>
                        <a:rPr lang="ru-RU" sz="2400"/>
                      </a:br>
                      <a:endParaRPr lang="ru-RU" sz="2400"/>
                    </a:p>
                  </a:txBody>
                  <a:tcPr marL="66675" marR="66675" marT="66675" marB="66675"/>
                </a:tc>
                <a:tc>
                  <a:txBody>
                    <a:bodyPr/>
                    <a:lstStyle/>
                    <a:p>
                      <a:r>
                        <a:rPr lang="ru-RU" sz="2400" dirty="0"/>
                        <a:t/>
                      </a:r>
                      <a:br>
                        <a:rPr lang="ru-RU" sz="2400" dirty="0"/>
                      </a:br>
                      <a:r>
                        <a:rPr lang="ru-RU" sz="2400" i="1" dirty="0" err="1"/>
                        <a:t>Відкрити</a:t>
                      </a:r>
                      <a:r>
                        <a:rPr lang="ru-RU" sz="2400" i="1" dirty="0"/>
                        <a:t> </a:t>
                      </a:r>
                      <a:r>
                        <a:rPr lang="ru-RU" sz="2400" i="1" dirty="0" err="1"/>
                        <a:t>штори</a:t>
                      </a:r>
                      <a:r>
                        <a:rPr lang="ru-RU" sz="2400" dirty="0"/>
                        <a:t> </a:t>
                      </a:r>
                      <a:br>
                        <a:rPr lang="ru-RU" sz="2400" dirty="0"/>
                      </a:br>
                      <a:endParaRPr lang="ru-RU" sz="2400" dirty="0"/>
                    </a:p>
                  </a:txBody>
                  <a:tcPr marL="66675" marR="66675" marT="66675" marB="66675"/>
                </a:tc>
                <a:tc>
                  <a:txBody>
                    <a:bodyPr/>
                    <a:lstStyle/>
                    <a:p>
                      <a:r>
                        <a:rPr lang="ru-RU" sz="2400" dirty="0"/>
                        <a:t/>
                      </a:r>
                      <a:br>
                        <a:rPr lang="ru-RU" sz="2400" dirty="0"/>
                      </a:br>
                      <a:r>
                        <a:rPr lang="ru-RU" sz="2400" i="1" dirty="0" err="1"/>
                        <a:t>Потрібне</a:t>
                      </a:r>
                      <a:r>
                        <a:rPr lang="ru-RU" sz="2400" i="1" dirty="0"/>
                        <a:t> </a:t>
                      </a:r>
                      <a:r>
                        <a:rPr lang="ru-RU" sz="2400" i="1" dirty="0" err="1"/>
                        <a:t>світло</a:t>
                      </a:r>
                      <a:r>
                        <a:rPr lang="ru-RU" sz="2400" i="1" dirty="0"/>
                        <a:t> для </a:t>
                      </a:r>
                      <a:r>
                        <a:rPr lang="ru-RU" sz="2400" i="1" dirty="0" err="1"/>
                        <a:t>читання</a:t>
                      </a:r>
                      <a:r>
                        <a:rPr lang="ru-RU" sz="2400" dirty="0"/>
                        <a:t> </a:t>
                      </a:r>
                      <a:br>
                        <a:rPr lang="ru-RU" sz="2400" dirty="0"/>
                      </a:br>
                      <a:endParaRPr lang="ru-RU" sz="2400" dirty="0"/>
                    </a:p>
                  </a:txBody>
                  <a:tcPr marL="66675" marR="66675" marT="66675" marB="66675"/>
                </a:tc>
                <a:extLst>
                  <a:ext uri="{0D108BD9-81ED-4DB2-BD59-A6C34878D82A}">
                    <a16:rowId xmlns:a16="http://schemas.microsoft.com/office/drawing/2014/main" val="10001"/>
                  </a:ext>
                </a:extLst>
              </a:tr>
              <a:tr h="370840">
                <a:tc>
                  <a:txBody>
                    <a:bodyPr/>
                    <a:lstStyle/>
                    <a:p>
                      <a:r>
                        <a:rPr lang="ru-RU" sz="2400"/>
                        <a:t/>
                      </a:r>
                      <a:br>
                        <a:rPr lang="ru-RU" sz="2400"/>
                      </a:br>
                      <a:r>
                        <a:rPr lang="ru-RU" sz="2400" i="1"/>
                        <a:t>Сестра 2</a:t>
                      </a:r>
                      <a:r>
                        <a:rPr lang="ru-RU" sz="2400"/>
                        <a:t> </a:t>
                      </a:r>
                      <a:br>
                        <a:rPr lang="ru-RU" sz="2400"/>
                      </a:br>
                      <a:endParaRPr lang="ru-RU" sz="2400"/>
                    </a:p>
                  </a:txBody>
                  <a:tcPr marL="66675" marR="66675" marT="66675" marB="66675"/>
                </a:tc>
                <a:tc>
                  <a:txBody>
                    <a:bodyPr/>
                    <a:lstStyle/>
                    <a:p>
                      <a:r>
                        <a:rPr lang="ru-RU" sz="2400"/>
                        <a:t/>
                      </a:r>
                      <a:br>
                        <a:rPr lang="ru-RU" sz="2400"/>
                      </a:br>
                      <a:r>
                        <a:rPr lang="ru-RU" sz="2400" i="1"/>
                        <a:t>Закрити штори</a:t>
                      </a:r>
                      <a:r>
                        <a:rPr lang="ru-RU" sz="2400"/>
                        <a:t> </a:t>
                      </a:r>
                      <a:br>
                        <a:rPr lang="ru-RU" sz="2400"/>
                      </a:br>
                      <a:endParaRPr lang="ru-RU" sz="2400"/>
                    </a:p>
                  </a:txBody>
                  <a:tcPr marL="66675" marR="66675" marT="66675" marB="66675"/>
                </a:tc>
                <a:tc>
                  <a:txBody>
                    <a:bodyPr/>
                    <a:lstStyle/>
                    <a:p>
                      <a:r>
                        <a:rPr lang="ru-RU" sz="2400" dirty="0"/>
                        <a:t/>
                      </a:r>
                      <a:br>
                        <a:rPr lang="ru-RU" sz="2400" dirty="0"/>
                      </a:br>
                      <a:r>
                        <a:rPr lang="ru-RU" sz="2400" i="1" dirty="0" err="1"/>
                        <a:t>Хоче</a:t>
                      </a:r>
                      <a:r>
                        <a:rPr lang="ru-RU" sz="2400" i="1" dirty="0"/>
                        <a:t> </a:t>
                      </a:r>
                      <a:r>
                        <a:rPr lang="ru-RU" sz="2400" i="1" dirty="0" err="1"/>
                        <a:t>заснути</a:t>
                      </a:r>
                      <a:r>
                        <a:rPr lang="ru-RU" sz="2400" i="1" dirty="0"/>
                        <a:t>, </a:t>
                      </a:r>
                      <a:r>
                        <a:rPr lang="ru-RU" sz="2400" i="1" dirty="0" err="1"/>
                        <a:t>світло</a:t>
                      </a:r>
                      <a:r>
                        <a:rPr lang="ru-RU" sz="2400" i="1" dirty="0"/>
                        <a:t> </a:t>
                      </a:r>
                      <a:r>
                        <a:rPr lang="ru-RU" sz="2400" i="1" dirty="0" err="1"/>
                        <a:t>заважає</a:t>
                      </a:r>
                      <a:r>
                        <a:rPr lang="ru-RU" sz="2400" dirty="0"/>
                        <a:t> </a:t>
                      </a:r>
                    </a:p>
                  </a:txBody>
                  <a:tcPr marL="66675" marR="66675" marT="66675" marB="66675"/>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980728"/>
            <a:ext cx="7067128" cy="866360"/>
          </a:xfrm>
        </p:spPr>
        <p:txBody>
          <a:bodyPr/>
          <a:lstStyle/>
          <a:p>
            <a:r>
              <a:rPr lang="uk-UA" dirty="0" smtClean="0"/>
              <a:t>Що таке інтереси?</a:t>
            </a:r>
            <a:endParaRPr lang="ru-RU" dirty="0"/>
          </a:p>
        </p:txBody>
      </p:sp>
      <p:sp>
        <p:nvSpPr>
          <p:cNvPr id="3" name="Содержимое 2"/>
          <p:cNvSpPr>
            <a:spLocks noGrp="1"/>
          </p:cNvSpPr>
          <p:nvPr>
            <p:ph idx="1"/>
          </p:nvPr>
        </p:nvSpPr>
        <p:spPr/>
        <p:txBody>
          <a:bodyPr/>
          <a:lstStyle/>
          <a:p>
            <a:r>
              <a:rPr lang="uk-UA" dirty="0" smtClean="0"/>
              <a:t>Те, що особі небайдуже  або є бажаним:</a:t>
            </a:r>
          </a:p>
          <a:p>
            <a:pPr lvl="2"/>
            <a:endParaRPr lang="uk-UA" dirty="0" smtClean="0"/>
          </a:p>
          <a:p>
            <a:pPr lvl="2"/>
            <a:r>
              <a:rPr lang="uk-UA" dirty="0" smtClean="0"/>
              <a:t>Потреби</a:t>
            </a:r>
          </a:p>
          <a:p>
            <a:pPr lvl="2"/>
            <a:r>
              <a:rPr lang="uk-UA" dirty="0" smtClean="0"/>
              <a:t>Бажання</a:t>
            </a:r>
          </a:p>
          <a:p>
            <a:pPr lvl="2"/>
            <a:r>
              <a:rPr lang="uk-UA" dirty="0" smtClean="0"/>
              <a:t>Турботи</a:t>
            </a:r>
          </a:p>
          <a:p>
            <a:pPr lvl="2"/>
            <a:r>
              <a:rPr lang="uk-UA" dirty="0" smtClean="0"/>
              <a:t>Страхи</a:t>
            </a:r>
          </a:p>
          <a:p>
            <a:endParaRPr lang="uk-UA" dirty="0" smtClean="0"/>
          </a:p>
          <a:p>
            <a:r>
              <a:rPr lang="uk-UA" dirty="0" smtClean="0"/>
              <a:t>Вони лежать в основі позицій особи (вимоги, початкові заяви).</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ru-RU" dirty="0"/>
          </a:p>
        </p:txBody>
      </p:sp>
      <p:sp>
        <p:nvSpPr>
          <p:cNvPr id="3" name="Содержимое 2"/>
          <p:cNvSpPr>
            <a:spLocks noGrp="1"/>
          </p:cNvSpPr>
          <p:nvPr>
            <p:ph idx="1"/>
          </p:nvPr>
        </p:nvSpPr>
        <p:spPr/>
        <p:txBody>
          <a:bodyPr/>
          <a:lstStyle/>
          <a:p>
            <a:r>
              <a:rPr lang="uk-UA" dirty="0" smtClean="0"/>
              <a:t>Процес діагностики та прогнозування конфлікту. </a:t>
            </a:r>
          </a:p>
          <a:p>
            <a:r>
              <a:rPr lang="uk-UA" dirty="0" smtClean="0"/>
              <a:t>Зміст процесу управління конфліктами</a:t>
            </a:r>
            <a:endParaRPr lang="uk-UA" b="1" i="1" dirty="0" smtClean="0"/>
          </a:p>
          <a:p>
            <a:r>
              <a:rPr lang="uk-UA" dirty="0" smtClean="0"/>
              <a:t>Участь третьої сторони у розв'язанні конфліктів. </a:t>
            </a:r>
          </a:p>
          <a:p>
            <a:r>
              <a:rPr lang="uk-UA" dirty="0" smtClean="0"/>
              <a:t>Посередництво психолога у вирішенні конфлікту. Профілактика конфліктів і її напрями. </a:t>
            </a:r>
            <a:endParaRPr lang="ru-RU"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Users\Полина\Pictures\Вика\Новая папка\iceberg-terraoko-2013-11-30-99-13.jpg"/>
          <p:cNvPicPr>
            <a:picLocks noGrp="1" noChangeAspect="1" noChangeArrowheads="1"/>
          </p:cNvPicPr>
          <p:nvPr>
            <p:ph idx="1"/>
          </p:nvPr>
        </p:nvPicPr>
        <p:blipFill>
          <a:blip r:embed="rId2" cstate="print"/>
          <a:srcRect/>
          <a:stretch>
            <a:fillRect/>
          </a:stretch>
        </p:blipFill>
        <p:spPr bwMode="auto">
          <a:xfrm>
            <a:off x="1071138" y="1196752"/>
            <a:ext cx="4220942" cy="5489564"/>
          </a:xfrm>
          <a:prstGeom prst="rect">
            <a:avLst/>
          </a:prstGeom>
          <a:noFill/>
        </p:spPr>
      </p:pic>
      <p:sp>
        <p:nvSpPr>
          <p:cNvPr id="3" name="Прямоугольник 2"/>
          <p:cNvSpPr/>
          <p:nvPr/>
        </p:nvSpPr>
        <p:spPr>
          <a:xfrm>
            <a:off x="5436096" y="1052736"/>
            <a:ext cx="2736304" cy="1569660"/>
          </a:xfrm>
          <a:prstGeom prst="rect">
            <a:avLst/>
          </a:prstGeom>
        </p:spPr>
        <p:txBody>
          <a:bodyPr wrap="square">
            <a:spAutoFit/>
          </a:bodyPr>
          <a:lstStyle/>
          <a:p>
            <a:r>
              <a:rPr lang="ru-RU" sz="2400" dirty="0" err="1" smtClean="0"/>
              <a:t>Позиції</a:t>
            </a:r>
            <a:r>
              <a:rPr lang="ru-RU" sz="2400" dirty="0" smtClean="0"/>
              <a:t> (</a:t>
            </a:r>
            <a:r>
              <a:rPr lang="ru-RU" sz="2400" dirty="0" err="1" smtClean="0"/>
              <a:t>вимоги</a:t>
            </a:r>
            <a:r>
              <a:rPr lang="ru-RU" sz="2400" dirty="0" smtClean="0"/>
              <a:t>, ЩО люди </a:t>
            </a:r>
            <a:br>
              <a:rPr lang="ru-RU" sz="2400" dirty="0" smtClean="0"/>
            </a:br>
            <a:r>
              <a:rPr lang="ru-RU" sz="2400" dirty="0" err="1" smtClean="0"/>
              <a:t>кажуть</a:t>
            </a:r>
            <a:r>
              <a:rPr lang="ru-RU" sz="2400" dirty="0" smtClean="0"/>
              <a:t>, </a:t>
            </a:r>
            <a:r>
              <a:rPr lang="ru-RU" sz="2400" dirty="0" err="1" smtClean="0"/>
              <a:t>що</a:t>
            </a:r>
            <a:r>
              <a:rPr lang="ru-RU" sz="2400" dirty="0" smtClean="0"/>
              <a:t> вони </a:t>
            </a:r>
            <a:r>
              <a:rPr lang="ru-RU" sz="2400" dirty="0" err="1" smtClean="0"/>
              <a:t>хочуть</a:t>
            </a:r>
            <a:r>
              <a:rPr lang="ru-RU" sz="2400" dirty="0" smtClean="0"/>
              <a:t>… )</a:t>
            </a:r>
            <a:r>
              <a:rPr lang="ru-RU" dirty="0" smtClean="0"/>
              <a:t> </a:t>
            </a:r>
            <a:endParaRPr lang="ru-RU" dirty="0"/>
          </a:p>
        </p:txBody>
      </p:sp>
      <p:sp>
        <p:nvSpPr>
          <p:cNvPr id="4" name="Прямоугольник 3"/>
          <p:cNvSpPr/>
          <p:nvPr/>
        </p:nvSpPr>
        <p:spPr>
          <a:xfrm>
            <a:off x="5508104" y="3068960"/>
            <a:ext cx="2790056" cy="2308324"/>
          </a:xfrm>
          <a:prstGeom prst="rect">
            <a:avLst/>
          </a:prstGeom>
        </p:spPr>
        <p:txBody>
          <a:bodyPr wrap="square">
            <a:spAutoFit/>
          </a:bodyPr>
          <a:lstStyle/>
          <a:p>
            <a:r>
              <a:rPr lang="ru-RU" sz="2400" dirty="0" err="1" smtClean="0"/>
              <a:t>Інтереси</a:t>
            </a:r>
            <a:r>
              <a:rPr lang="ru-RU" sz="2400" dirty="0" smtClean="0"/>
              <a:t>, потреби, </a:t>
            </a:r>
            <a:br>
              <a:rPr lang="ru-RU" sz="2400" dirty="0" smtClean="0"/>
            </a:br>
            <a:r>
              <a:rPr lang="ru-RU" sz="2400" dirty="0" err="1" smtClean="0"/>
              <a:t>відчуття</a:t>
            </a:r>
            <a:r>
              <a:rPr lang="ru-RU" sz="2400" dirty="0" smtClean="0"/>
              <a:t> </a:t>
            </a:r>
          </a:p>
          <a:p>
            <a:r>
              <a:rPr lang="ru-RU" sz="2400" dirty="0" smtClean="0"/>
              <a:t>(ЧОМУ люди </a:t>
            </a:r>
            <a:br>
              <a:rPr lang="ru-RU" sz="2400" dirty="0" smtClean="0"/>
            </a:br>
            <a:r>
              <a:rPr lang="ru-RU" sz="2400" dirty="0" err="1" smtClean="0"/>
              <a:t>хочуть</a:t>
            </a:r>
            <a:r>
              <a:rPr lang="ru-RU" sz="2400" dirty="0" smtClean="0"/>
              <a:t>, </a:t>
            </a:r>
            <a:r>
              <a:rPr lang="ru-RU" sz="2400" dirty="0" err="1" smtClean="0"/>
              <a:t>що</a:t>
            </a:r>
            <a:r>
              <a:rPr lang="ru-RU" sz="2400" dirty="0" smtClean="0"/>
              <a:t> вони </a:t>
            </a:r>
            <a:r>
              <a:rPr lang="ru-RU" sz="2400" dirty="0" err="1" smtClean="0"/>
              <a:t>кажуть</a:t>
            </a:r>
            <a:r>
              <a:rPr lang="ru-RU" sz="2400" dirty="0" smtClean="0"/>
              <a:t>…)</a:t>
            </a:r>
            <a:endParaRPr lang="ru-RU" sz="2400" dirty="0"/>
          </a:p>
        </p:txBody>
      </p:sp>
      <p:sp>
        <p:nvSpPr>
          <p:cNvPr id="6" name="Прямоугольник 5"/>
          <p:cNvSpPr/>
          <p:nvPr/>
        </p:nvSpPr>
        <p:spPr>
          <a:xfrm>
            <a:off x="2411760" y="476672"/>
            <a:ext cx="3760325" cy="646331"/>
          </a:xfrm>
          <a:prstGeom prst="rect">
            <a:avLst/>
          </a:prstGeom>
        </p:spPr>
        <p:txBody>
          <a:bodyPr wrap="none">
            <a:spAutoFit/>
          </a:bodyPr>
          <a:lstStyle/>
          <a:p>
            <a:r>
              <a:rPr lang="ru-RU" sz="3600" dirty="0" smtClean="0">
                <a:solidFill>
                  <a:schemeClr val="accent1">
                    <a:lumMod val="75000"/>
                  </a:schemeClr>
                </a:solidFill>
              </a:rPr>
              <a:t>Схема «Айсберг»</a:t>
            </a:r>
            <a:endParaRPr lang="ru-RU" sz="3600" dirty="0">
              <a:solidFill>
                <a:schemeClr val="accent1">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487888"/>
          </a:xfrm>
        </p:spPr>
        <p:txBody>
          <a:bodyPr>
            <a:normAutofit/>
          </a:bodyPr>
          <a:lstStyle/>
          <a:p>
            <a:pPr>
              <a:buNone/>
            </a:pPr>
            <a:r>
              <a:rPr lang="ru-RU" dirty="0" smtClean="0"/>
              <a:t> </a:t>
            </a:r>
            <a:br>
              <a:rPr lang="ru-RU" dirty="0" smtClean="0"/>
            </a:br>
            <a:r>
              <a:rPr lang="ru-RU" sz="3200" dirty="0" smtClean="0"/>
              <a:t/>
            </a:r>
            <a:br>
              <a:rPr lang="ru-RU" sz="3200" dirty="0" smtClean="0"/>
            </a:br>
            <a:r>
              <a:rPr lang="ru-RU" sz="3200" dirty="0" smtClean="0"/>
              <a:t/>
            </a:r>
            <a:br>
              <a:rPr lang="ru-RU" sz="3200" dirty="0" smtClean="0"/>
            </a:br>
            <a:r>
              <a:rPr lang="ru-RU" sz="3200" dirty="0" smtClean="0"/>
              <a:t>Ключ до </a:t>
            </a:r>
            <a:r>
              <a:rPr lang="ru-RU" sz="3200" dirty="0" err="1" smtClean="0"/>
              <a:t>успіху</a:t>
            </a:r>
            <a:r>
              <a:rPr lang="ru-RU" sz="3200" dirty="0" smtClean="0"/>
              <a:t> – </a:t>
            </a:r>
            <a:r>
              <a:rPr lang="ru-RU" sz="3200" b="1" dirty="0" err="1" smtClean="0"/>
              <a:t>переключити</a:t>
            </a:r>
            <a:r>
              <a:rPr lang="ru-RU" sz="3200" b="1" dirty="0" smtClean="0"/>
              <a:t> </a:t>
            </a:r>
            <a:r>
              <a:rPr lang="ru-RU" sz="3200" b="1" dirty="0" err="1" smtClean="0"/>
              <a:t>дискусію</a:t>
            </a:r>
            <a:r>
              <a:rPr lang="ru-RU" sz="3200" b="1" dirty="0" smtClean="0"/>
              <a:t> </a:t>
            </a:r>
            <a:r>
              <a:rPr lang="ru-RU" sz="3200" dirty="0" err="1" smtClean="0"/>
              <a:t>від</a:t>
            </a:r>
            <a:r>
              <a:rPr lang="ru-RU" sz="3200" dirty="0" smtClean="0"/>
              <a:t> </a:t>
            </a:r>
            <a:r>
              <a:rPr lang="ru-RU" sz="3200" dirty="0" err="1" smtClean="0"/>
              <a:t>позицій</a:t>
            </a:r>
            <a:r>
              <a:rPr lang="ru-RU" sz="3200" dirty="0" smtClean="0"/>
              <a:t> </a:t>
            </a:r>
            <a:r>
              <a:rPr lang="ru-RU" sz="3200" dirty="0" err="1" smtClean="0"/>
              <a:t>до</a:t>
            </a:r>
            <a:r>
              <a:rPr lang="ru-RU" sz="3200" dirty="0" smtClean="0"/>
              <a:t> потреб та </a:t>
            </a:r>
            <a:r>
              <a:rPr lang="ru-RU" sz="3200" dirty="0" err="1" smtClean="0"/>
              <a:t>інтересів</a:t>
            </a:r>
            <a:r>
              <a:rPr lang="ru-RU" sz="3200" dirty="0" smtClean="0"/>
              <a:t>. </a:t>
            </a:r>
            <a:r>
              <a:rPr lang="ru-RU" sz="3200" dirty="0" err="1" smtClean="0"/>
              <a:t>Запитати</a:t>
            </a:r>
            <a:r>
              <a:rPr lang="ru-RU" sz="3200" dirty="0" smtClean="0"/>
              <a:t> </a:t>
            </a:r>
            <a:r>
              <a:rPr lang="ru-RU" sz="3200" dirty="0" err="1" smtClean="0"/>
              <a:t>учасників</a:t>
            </a:r>
            <a:r>
              <a:rPr lang="ru-RU" sz="3200" dirty="0" smtClean="0"/>
              <a:t> ЧОМУ? </a:t>
            </a:r>
            <a:endParaRPr lang="ru-RU"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704088"/>
            <a:ext cx="5915000" cy="564672"/>
          </a:xfrm>
        </p:spPr>
        <p:txBody>
          <a:bodyPr>
            <a:normAutofit fontScale="90000"/>
          </a:bodyPr>
          <a:lstStyle/>
          <a:p>
            <a:r>
              <a:rPr lang="uk-UA" dirty="0" smtClean="0"/>
              <a:t>Ситуації</a:t>
            </a:r>
            <a:endParaRPr lang="ru-RU" dirty="0"/>
          </a:p>
        </p:txBody>
      </p:sp>
      <p:sp>
        <p:nvSpPr>
          <p:cNvPr id="3" name="Содержимое 2"/>
          <p:cNvSpPr>
            <a:spLocks noGrp="1"/>
          </p:cNvSpPr>
          <p:nvPr>
            <p:ph idx="1"/>
          </p:nvPr>
        </p:nvSpPr>
        <p:spPr>
          <a:xfrm>
            <a:off x="457200" y="1196752"/>
            <a:ext cx="8229600" cy="5127848"/>
          </a:xfrm>
        </p:spPr>
        <p:txBody>
          <a:bodyPr>
            <a:normAutofit fontScale="85000" lnSpcReduction="20000"/>
          </a:bodyPr>
          <a:lstStyle/>
          <a:p>
            <a:pPr>
              <a:buNone/>
            </a:pPr>
            <a:r>
              <a:rPr lang="uk-UA" dirty="0" smtClean="0"/>
              <a:t>Директор з продажів агенції, що займається комп'ютерним дизайном, наполягає на уведенні строгого робочого розпорядку (з 9 до 18 </a:t>
            </a:r>
            <a:r>
              <a:rPr lang="uk-UA" dirty="0" err="1" smtClean="0"/>
              <a:t>год</a:t>
            </a:r>
            <a:r>
              <a:rPr lang="uk-UA" dirty="0" smtClean="0"/>
              <a:t>), тому що йому набридли ситуації, коли він не може знайти потрібних йому співробітників на робочому місці. Особливо це стає на заваді, коли терміново треба обрахувати замовлення для нового потенційного клієнта, що є найважливішим пріоритетом для директора з продажів. </a:t>
            </a:r>
          </a:p>
          <a:p>
            <a:pPr>
              <a:buNone/>
            </a:pPr>
            <a:r>
              <a:rPr lang="uk-UA" dirty="0" smtClean="0"/>
              <a:t>Директор з персоналу категорично проти, оскільки вважає, що формальна присутність співробітників у вказані години на роботі не гарантує якості виконання робочих завдань та </a:t>
            </a:r>
            <a:r>
              <a:rPr lang="uk-UA" dirty="0" err="1" smtClean="0"/>
              <a:t>демотивує</a:t>
            </a:r>
            <a:r>
              <a:rPr lang="uk-UA" dirty="0" smtClean="0"/>
              <a:t> персонал. На його думку, важливішим критерієм оцінки ефективності роботи є вчасно виконане завдання, ніж формальна кількість відсиджених в офісі годин, особливо в такій роботі, яка потребує творчої наснаги та натхнення. Директор з персоналу вважає, що вільний робочий графік – це додатковий мотивуючий фактор, що зменшує плинність кадрів та підвищує якість робіт.</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67544" y="908720"/>
          <a:ext cx="8229600" cy="387477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ru-RU" dirty="0"/>
                        <a:t/>
                      </a:r>
                      <a:br>
                        <a:rPr lang="ru-RU" dirty="0"/>
                      </a:br>
                      <a:r>
                        <a:rPr lang="ru-RU" dirty="0"/>
                        <a:t/>
                      </a:r>
                      <a:br>
                        <a:rPr lang="ru-RU" dirty="0"/>
                      </a:br>
                      <a:endParaRPr lang="ru-RU" dirty="0"/>
                    </a:p>
                  </a:txBody>
                  <a:tcPr marL="66675" marR="66675" marT="66675" marB="66675">
                    <a:solidFill>
                      <a:schemeClr val="accent1">
                        <a:lumMod val="40000"/>
                        <a:lumOff val="60000"/>
                      </a:schemeClr>
                    </a:solidFill>
                  </a:tcPr>
                </a:tc>
                <a:tc>
                  <a:txBody>
                    <a:bodyPr/>
                    <a:lstStyle/>
                    <a:p>
                      <a:r>
                        <a:rPr lang="ru-RU" sz="2000" dirty="0">
                          <a:solidFill>
                            <a:schemeClr val="tx1"/>
                          </a:solidFill>
                        </a:rPr>
                        <a:t/>
                      </a:r>
                      <a:br>
                        <a:rPr lang="ru-RU" sz="2000" dirty="0">
                          <a:solidFill>
                            <a:schemeClr val="tx1"/>
                          </a:solidFill>
                        </a:rPr>
                      </a:br>
                      <a:r>
                        <a:rPr lang="ru-RU" sz="2000" i="1" dirty="0" err="1">
                          <a:solidFill>
                            <a:schemeClr val="tx1"/>
                          </a:solidFill>
                        </a:rPr>
                        <a:t>Позиція</a:t>
                      </a:r>
                      <a:r>
                        <a:rPr lang="ru-RU" sz="2000" dirty="0">
                          <a:solidFill>
                            <a:schemeClr val="tx1"/>
                          </a:solidFill>
                        </a:rPr>
                        <a:t> </a:t>
                      </a:r>
                      <a:br>
                        <a:rPr lang="ru-RU" sz="2000" dirty="0">
                          <a:solidFill>
                            <a:schemeClr val="tx1"/>
                          </a:solidFill>
                        </a:rPr>
                      </a:br>
                      <a:endParaRPr lang="ru-RU" sz="2000" dirty="0">
                        <a:solidFill>
                          <a:schemeClr val="tx1"/>
                        </a:solidFill>
                      </a:endParaRPr>
                    </a:p>
                  </a:txBody>
                  <a:tcPr marL="66675" marR="66675" marT="66675" marB="66675">
                    <a:solidFill>
                      <a:schemeClr val="accent1">
                        <a:lumMod val="40000"/>
                        <a:lumOff val="60000"/>
                      </a:schemeClr>
                    </a:solidFill>
                  </a:tcPr>
                </a:tc>
                <a:tc>
                  <a:txBody>
                    <a:bodyPr/>
                    <a:lstStyle/>
                    <a:p>
                      <a:r>
                        <a:rPr lang="ru-RU" sz="2000" dirty="0">
                          <a:solidFill>
                            <a:schemeClr val="tx1"/>
                          </a:solidFill>
                        </a:rPr>
                        <a:t/>
                      </a:r>
                      <a:br>
                        <a:rPr lang="ru-RU" sz="2000" dirty="0">
                          <a:solidFill>
                            <a:schemeClr val="tx1"/>
                          </a:solidFill>
                        </a:rPr>
                      </a:br>
                      <a:r>
                        <a:rPr lang="ru-RU" sz="2000" i="1" dirty="0" err="1">
                          <a:solidFill>
                            <a:schemeClr val="tx1"/>
                          </a:solidFill>
                        </a:rPr>
                        <a:t>Інтерес</a:t>
                      </a:r>
                      <a:r>
                        <a:rPr lang="ru-RU" sz="2000" i="1" dirty="0">
                          <a:solidFill>
                            <a:schemeClr val="tx1"/>
                          </a:solidFill>
                        </a:rPr>
                        <a:t> </a:t>
                      </a:r>
                      <a:r>
                        <a:rPr lang="ru-RU" sz="2000" i="1" dirty="0" smtClean="0">
                          <a:solidFill>
                            <a:schemeClr val="tx1"/>
                          </a:solidFill>
                        </a:rPr>
                        <a:t>/ потреба</a:t>
                      </a:r>
                      <a:r>
                        <a:rPr lang="ru-RU" sz="2000" dirty="0">
                          <a:solidFill>
                            <a:schemeClr val="tx1"/>
                          </a:solidFill>
                        </a:rPr>
                        <a:t/>
                      </a:r>
                      <a:br>
                        <a:rPr lang="ru-RU" sz="2000" dirty="0">
                          <a:solidFill>
                            <a:schemeClr val="tx1"/>
                          </a:solidFill>
                        </a:rPr>
                      </a:br>
                      <a:endParaRPr lang="ru-RU" sz="2000" dirty="0">
                        <a:solidFill>
                          <a:schemeClr val="tx1"/>
                        </a:solidFill>
                      </a:endParaRPr>
                    </a:p>
                  </a:txBody>
                  <a:tcPr marL="66675" marR="66675" marT="66675" marB="66675">
                    <a:solidFill>
                      <a:schemeClr val="accent1">
                        <a:lumMod val="40000"/>
                        <a:lumOff val="60000"/>
                      </a:schemeClr>
                    </a:solidFill>
                  </a:tcPr>
                </a:tc>
                <a:extLst>
                  <a:ext uri="{0D108BD9-81ED-4DB2-BD59-A6C34878D82A}">
                    <a16:rowId xmlns:a16="http://schemas.microsoft.com/office/drawing/2014/main" val="10000"/>
                  </a:ext>
                </a:extLst>
              </a:tr>
              <a:tr h="370840">
                <a:tc>
                  <a:txBody>
                    <a:bodyPr/>
                    <a:lstStyle/>
                    <a:p>
                      <a:r>
                        <a:rPr lang="ru-RU" sz="2400" dirty="0"/>
                        <a:t/>
                      </a:r>
                      <a:br>
                        <a:rPr lang="ru-RU" sz="2400" dirty="0"/>
                      </a:br>
                      <a:r>
                        <a:rPr lang="uk-UA" sz="2400" dirty="0" smtClean="0"/>
                        <a:t>Директор з продажів </a:t>
                      </a:r>
                      <a:r>
                        <a:rPr lang="ru-RU" sz="2400" dirty="0"/>
                        <a:t/>
                      </a:r>
                      <a:br>
                        <a:rPr lang="ru-RU" sz="2400" dirty="0"/>
                      </a:br>
                      <a:endParaRPr lang="ru-RU" sz="2400" dirty="0"/>
                    </a:p>
                  </a:txBody>
                  <a:tcPr marL="66675" marR="66675" marT="66675" marB="66675"/>
                </a:tc>
                <a:tc>
                  <a:txBody>
                    <a:bodyPr/>
                    <a:lstStyle/>
                    <a:p>
                      <a:endParaRPr lang="ru-RU" sz="2400" dirty="0"/>
                    </a:p>
                  </a:txBody>
                  <a:tcPr marL="66675" marR="66675" marT="66675" marB="66675"/>
                </a:tc>
                <a:tc>
                  <a:txBody>
                    <a:bodyPr/>
                    <a:lstStyle/>
                    <a:p>
                      <a:endParaRPr lang="ru-RU" sz="2400" dirty="0"/>
                    </a:p>
                  </a:txBody>
                  <a:tcPr marL="66675" marR="66675" marT="66675" marB="66675"/>
                </a:tc>
                <a:extLst>
                  <a:ext uri="{0D108BD9-81ED-4DB2-BD59-A6C34878D82A}">
                    <a16:rowId xmlns:a16="http://schemas.microsoft.com/office/drawing/2014/main" val="10001"/>
                  </a:ext>
                </a:extLst>
              </a:tr>
              <a:tr h="370840">
                <a:tc>
                  <a:txBody>
                    <a:bodyPr/>
                    <a:lstStyle/>
                    <a:p>
                      <a:r>
                        <a:rPr lang="ru-RU" sz="2400" dirty="0"/>
                        <a:t/>
                      </a:r>
                      <a:br>
                        <a:rPr lang="ru-RU" sz="2400" dirty="0"/>
                      </a:br>
                      <a:r>
                        <a:rPr lang="uk-UA" sz="2400" dirty="0" smtClean="0"/>
                        <a:t>Директор з </a:t>
                      </a:r>
                    </a:p>
                    <a:p>
                      <a:r>
                        <a:rPr lang="uk-UA" sz="2400" dirty="0" smtClean="0"/>
                        <a:t>пер</a:t>
                      </a:r>
                      <a:r>
                        <a:rPr lang="ru-RU" sz="2400" dirty="0" err="1" smtClean="0"/>
                        <a:t>соналу</a:t>
                      </a:r>
                      <a:endParaRPr lang="ru-RU" sz="2400" dirty="0"/>
                    </a:p>
                  </a:txBody>
                  <a:tcPr marL="66675" marR="66675" marT="66675" marB="66675"/>
                </a:tc>
                <a:tc>
                  <a:txBody>
                    <a:bodyPr/>
                    <a:lstStyle/>
                    <a:p>
                      <a:endParaRPr lang="ru-RU" sz="2400" dirty="0"/>
                    </a:p>
                  </a:txBody>
                  <a:tcPr marL="66675" marR="66675" marT="66675" marB="66675"/>
                </a:tc>
                <a:tc>
                  <a:txBody>
                    <a:bodyPr/>
                    <a:lstStyle/>
                    <a:p>
                      <a:endParaRPr lang="ru-RU" sz="2400" dirty="0"/>
                    </a:p>
                  </a:txBody>
                  <a:tcPr marL="66675" marR="66675" marT="66675" marB="66675"/>
                </a:tc>
                <a:extLst>
                  <a:ext uri="{0D108BD9-81ED-4DB2-BD59-A6C34878D82A}">
                    <a16:rowId xmlns:a16="http://schemas.microsoft.com/office/drawing/2014/main" val="10002"/>
                  </a:ext>
                </a:extLst>
              </a:tr>
            </a:tbl>
          </a:graphicData>
        </a:graphic>
      </p:graphicFrame>
      <p:sp>
        <p:nvSpPr>
          <p:cNvPr id="6" name="Прямоугольник 5"/>
          <p:cNvSpPr/>
          <p:nvPr/>
        </p:nvSpPr>
        <p:spPr>
          <a:xfrm>
            <a:off x="971600" y="5085184"/>
            <a:ext cx="5335327" cy="400110"/>
          </a:xfrm>
          <a:prstGeom prst="rect">
            <a:avLst/>
          </a:prstGeom>
        </p:spPr>
        <p:txBody>
          <a:bodyPr wrap="square">
            <a:spAutoFit/>
          </a:bodyPr>
          <a:lstStyle/>
          <a:p>
            <a:r>
              <a:rPr lang="uk-UA" sz="2000" dirty="0" smtClean="0"/>
              <a:t>Можливі рішення </a:t>
            </a:r>
            <a:r>
              <a:rPr lang="uk-UA" sz="2000" dirty="0" err="1" smtClean="0"/>
              <a:t>“виграш</a:t>
            </a:r>
            <a:r>
              <a:rPr lang="uk-UA" sz="2000" dirty="0" smtClean="0"/>
              <a:t> - </a:t>
            </a:r>
            <a:r>
              <a:rPr lang="uk-UA" sz="2000" dirty="0" err="1" smtClean="0"/>
              <a:t>виграш”</a:t>
            </a:r>
            <a:r>
              <a:rPr lang="uk-UA" sz="2000" dirty="0" smtClean="0"/>
              <a:t>:</a:t>
            </a:r>
            <a:endParaRPr lang="ru-RU"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980728"/>
            <a:ext cx="6707088" cy="360040"/>
          </a:xfrm>
        </p:spPr>
        <p:txBody>
          <a:bodyPr>
            <a:normAutofit fontScale="90000"/>
          </a:bodyPr>
          <a:lstStyle/>
          <a:p>
            <a:r>
              <a:rPr lang="ru-RU" sz="5400" dirty="0" err="1" smtClean="0">
                <a:latin typeface="Times New Roman" pitchFamily="18" charset="0"/>
                <a:cs typeface="Times New Roman" pitchFamily="18" charset="0"/>
              </a:rPr>
              <a:t>Вирішення</a:t>
            </a:r>
            <a:r>
              <a:rPr lang="ru-RU" sz="5400" dirty="0" smtClean="0">
                <a:latin typeface="Times New Roman" pitchFamily="18" charset="0"/>
                <a:cs typeface="Times New Roman" pitchFamily="18" charset="0"/>
              </a:rPr>
              <a:t> </a:t>
            </a:r>
            <a:r>
              <a:rPr lang="ru-RU" sz="5400" dirty="0" err="1" smtClean="0">
                <a:latin typeface="Times New Roman" pitchFamily="18" charset="0"/>
                <a:cs typeface="Times New Roman" pitchFamily="18" charset="0"/>
              </a:rPr>
              <a:t>конфлікту</a:t>
            </a:r>
            <a:endParaRPr lang="ru-RU" dirty="0"/>
          </a:p>
        </p:txBody>
      </p:sp>
      <p:sp>
        <p:nvSpPr>
          <p:cNvPr id="3" name="Содержимое 2"/>
          <p:cNvSpPr>
            <a:spLocks noGrp="1"/>
          </p:cNvSpPr>
          <p:nvPr>
            <p:ph idx="1"/>
          </p:nvPr>
        </p:nvSpPr>
        <p:spPr/>
        <p:txBody>
          <a:bodyPr>
            <a:normAutofit fontScale="92500" lnSpcReduction="20000"/>
          </a:bodyPr>
          <a:lstStyle/>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Приступаючи</a:t>
            </a:r>
            <a:r>
              <a:rPr lang="ru-RU" sz="2800" dirty="0" smtClean="0">
                <a:latin typeface="Times New Roman" pitchFamily="18" charset="0"/>
                <a:cs typeface="Times New Roman" pitchFamily="18" charset="0"/>
              </a:rPr>
              <a:t> до </a:t>
            </a:r>
            <a:r>
              <a:rPr lang="ru-RU" sz="2800" dirty="0" err="1" smtClean="0">
                <a:latin typeface="Times New Roman" pitchFamily="18" charset="0"/>
                <a:cs typeface="Times New Roman" pitchFamily="18" charset="0"/>
              </a:rPr>
              <a:t>діагностики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необхідно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пам'ятати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що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можливими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є</a:t>
            </a:r>
            <a:r>
              <a:rPr lang="ru-RU" sz="2800" dirty="0" smtClean="0">
                <a:latin typeface="Times New Roman" pitchFamily="18" charset="0"/>
                <a:cs typeface="Times New Roman" pitchFamily="18" charset="0"/>
              </a:rPr>
              <a:t> два </a:t>
            </a:r>
            <a:r>
              <a:rPr lang="ru-RU" sz="2800" dirty="0" err="1" smtClean="0">
                <a:latin typeface="Times New Roman" pitchFamily="18" charset="0"/>
                <a:cs typeface="Times New Roman" pitchFamily="18" charset="0"/>
              </a:rPr>
              <a:t>варіанти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вирішення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конфлікту</a:t>
            </a:r>
            <a:r>
              <a:rPr lang="ru-RU" sz="2800" dirty="0" smtClean="0">
                <a:latin typeface="Times New Roman" pitchFamily="18" charset="0"/>
                <a:cs typeface="Times New Roman" pitchFamily="18" charset="0"/>
              </a:rPr>
              <a:t>:</a:t>
            </a:r>
          </a:p>
          <a:p>
            <a:pPr>
              <a:buNone/>
            </a:pPr>
            <a:r>
              <a:rPr lang="ru-RU" sz="28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повний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неповний</a:t>
            </a:r>
            <a:r>
              <a:rPr lang="ru-RU" sz="3200" dirty="0" smtClean="0">
                <a:latin typeface="Times New Roman" pitchFamily="18" charset="0"/>
                <a:cs typeface="Times New Roman" pitchFamily="18" charset="0"/>
              </a:rPr>
              <a:t>.</a:t>
            </a:r>
          </a:p>
          <a:p>
            <a:endParaRPr lang="ru-RU" sz="3200" b="1" dirty="0" smtClean="0">
              <a:latin typeface="Times New Roman" pitchFamily="18" charset="0"/>
              <a:cs typeface="Times New Roman" pitchFamily="18" charset="0"/>
            </a:endParaRPr>
          </a:p>
          <a:p>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Повним</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вирішенням</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можна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вважати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або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усунення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суперечності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або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перетворення</a:t>
            </a:r>
            <a:r>
              <a:rPr lang="ru-RU" sz="2800" dirty="0" smtClean="0">
                <a:latin typeface="Times New Roman" pitchFamily="18" charset="0"/>
                <a:cs typeface="Times New Roman" pitchFamily="18" charset="0"/>
              </a:rPr>
              <a:t> причин </a:t>
            </a:r>
            <a:r>
              <a:rPr lang="ru-RU" sz="2800" dirty="0" err="1" smtClean="0">
                <a:latin typeface="Times New Roman" pitchFamily="18" charset="0"/>
                <a:cs typeface="Times New Roman" pitchFamily="18" charset="0"/>
              </a:rPr>
              <a:t>чи</a:t>
            </a:r>
            <a:r>
              <a:rPr lang="ru-RU" sz="2800" dirty="0" smtClean="0">
                <a:latin typeface="Times New Roman" pitchFamily="18" charset="0"/>
                <a:cs typeface="Times New Roman" pitchFamily="18" charset="0"/>
              </a:rPr>
              <a:t> предмета </a:t>
            </a:r>
            <a:r>
              <a:rPr lang="ru-RU" sz="2800" dirty="0" err="1" smtClean="0">
                <a:latin typeface="Times New Roman" pitchFamily="18" charset="0"/>
                <a:cs typeface="Times New Roman" pitchFamily="18" charset="0"/>
              </a:rPr>
              <a:t>конфлікту</a:t>
            </a:r>
            <a:r>
              <a:rPr lang="ru-RU" sz="2800" dirty="0" smtClean="0">
                <a:latin typeface="Times New Roman" pitchFamily="18" charset="0"/>
                <a:cs typeface="Times New Roman" pitchFamily="18" charset="0"/>
              </a:rPr>
              <a:t>.</a:t>
            </a:r>
          </a:p>
          <a:p>
            <a:endParaRPr lang="ru-RU" sz="3200" b="1" dirty="0" smtClean="0">
              <a:latin typeface="Times New Roman" pitchFamily="18" charset="0"/>
              <a:cs typeface="Times New Roman" pitchFamily="18" charset="0"/>
            </a:endParaRPr>
          </a:p>
          <a:p>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Неповним</a:t>
            </a:r>
            <a:r>
              <a:rPr lang="ru-RU" sz="3200" b="1"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вирішенням</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вважається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такий</a:t>
            </a:r>
            <a:r>
              <a:rPr lang="ru-RU" sz="2800" dirty="0" smtClean="0">
                <a:latin typeface="Times New Roman" pitchFamily="18" charset="0"/>
                <a:cs typeface="Times New Roman" pitchFamily="18" charset="0"/>
              </a:rPr>
              <a:t> стан, коли </a:t>
            </a:r>
            <a:r>
              <a:rPr lang="ru-RU" sz="2800" dirty="0" err="1" smtClean="0">
                <a:latin typeface="Times New Roman" pitchFamily="18" charset="0"/>
                <a:cs typeface="Times New Roman" pitchFamily="18" charset="0"/>
              </a:rPr>
              <a:t>усунені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тільки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незначні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елементи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конфлікту</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836712"/>
            <a:ext cx="7571184" cy="506320"/>
          </a:xfrm>
        </p:spPr>
        <p:txBody>
          <a:bodyPr>
            <a:normAutofit fontScale="90000"/>
          </a:bodyPr>
          <a:lstStyle/>
          <a:p>
            <a:r>
              <a:rPr lang="uk-UA" dirty="0" smtClean="0"/>
              <a:t>Участь третьої сторони</a:t>
            </a:r>
            <a:endParaRPr lang="ru-RU" dirty="0"/>
          </a:p>
        </p:txBody>
      </p:sp>
      <p:sp>
        <p:nvSpPr>
          <p:cNvPr id="3" name="Содержимое 2"/>
          <p:cNvSpPr>
            <a:spLocks noGrp="1"/>
          </p:cNvSpPr>
          <p:nvPr>
            <p:ph idx="1"/>
          </p:nvPr>
        </p:nvSpPr>
        <p:spPr/>
        <p:txBody>
          <a:bodyPr>
            <a:normAutofit fontScale="85000" lnSpcReduction="10000"/>
          </a:bodyPr>
          <a:lstStyle/>
          <a:p>
            <a:r>
              <a:rPr lang="ru-RU" b="1" dirty="0" err="1" smtClean="0"/>
              <a:t>Посередник</a:t>
            </a:r>
            <a:r>
              <a:rPr lang="ru-RU" b="1" dirty="0" smtClean="0"/>
              <a:t> </a:t>
            </a:r>
            <a:r>
              <a:rPr lang="ru-RU" dirty="0" smtClean="0"/>
              <a:t>– </a:t>
            </a:r>
            <a:r>
              <a:rPr lang="ru-RU" dirty="0" err="1" smtClean="0"/>
              <a:t>це</a:t>
            </a:r>
            <a:r>
              <a:rPr lang="ru-RU" dirty="0" smtClean="0"/>
              <a:t> </a:t>
            </a:r>
            <a:r>
              <a:rPr lang="ru-RU" dirty="0" err="1" smtClean="0"/>
              <a:t>суб’єкт</a:t>
            </a:r>
            <a:r>
              <a:rPr lang="ru-RU" dirty="0" smtClean="0"/>
              <a:t>, </a:t>
            </a:r>
            <a:r>
              <a:rPr lang="ru-RU" dirty="0" err="1" smtClean="0"/>
              <a:t>що</a:t>
            </a:r>
            <a:r>
              <a:rPr lang="ru-RU" dirty="0" smtClean="0"/>
              <a:t> </a:t>
            </a:r>
            <a:r>
              <a:rPr lang="ru-RU" dirty="0" err="1" smtClean="0"/>
              <a:t>формує</a:t>
            </a:r>
            <a:r>
              <a:rPr lang="ru-RU" dirty="0" smtClean="0"/>
              <a:t>, </a:t>
            </a:r>
            <a:r>
              <a:rPr lang="ru-RU" dirty="0" err="1" smtClean="0"/>
              <a:t>налагоджує</a:t>
            </a:r>
            <a:r>
              <a:rPr lang="ru-RU" dirty="0" smtClean="0"/>
              <a:t>, </a:t>
            </a:r>
            <a:r>
              <a:rPr lang="ru-RU" dirty="0" err="1" smtClean="0"/>
              <a:t>забезпечує</a:t>
            </a:r>
            <a:r>
              <a:rPr lang="ru-RU" dirty="0" smtClean="0"/>
              <a:t> </a:t>
            </a:r>
            <a:r>
              <a:rPr lang="ru-RU" dirty="0" err="1" smtClean="0"/>
              <a:t>зв’язки</a:t>
            </a:r>
            <a:r>
              <a:rPr lang="ru-RU" dirty="0" smtClean="0"/>
              <a:t> </a:t>
            </a:r>
            <a:r>
              <a:rPr lang="ru-RU" dirty="0" err="1" smtClean="0"/>
              <a:t>між</a:t>
            </a:r>
            <a:r>
              <a:rPr lang="ru-RU" dirty="0" smtClean="0"/>
              <a:t> сторонами </a:t>
            </a:r>
            <a:r>
              <a:rPr lang="ru-RU" dirty="0" err="1" smtClean="0"/>
              <a:t>конфлікту</a:t>
            </a:r>
            <a:r>
              <a:rPr lang="ru-RU" dirty="0" smtClean="0"/>
              <a:t>. </a:t>
            </a:r>
            <a:br>
              <a:rPr lang="ru-RU" dirty="0" smtClean="0"/>
            </a:br>
            <a:r>
              <a:rPr lang="ru-RU" dirty="0" smtClean="0"/>
              <a:t/>
            </a:r>
            <a:br>
              <a:rPr lang="ru-RU" dirty="0" smtClean="0"/>
            </a:br>
            <a:r>
              <a:rPr lang="ru-RU" dirty="0" err="1" smtClean="0"/>
              <a:t>Фахівці</a:t>
            </a:r>
            <a:r>
              <a:rPr lang="ru-RU" dirty="0" smtClean="0"/>
              <a:t> </a:t>
            </a:r>
            <a:r>
              <a:rPr lang="ru-RU" dirty="0" err="1" smtClean="0"/>
              <a:t>розрізняють</a:t>
            </a:r>
            <a:r>
              <a:rPr lang="ru-RU" dirty="0" smtClean="0"/>
              <a:t> </a:t>
            </a:r>
            <a:r>
              <a:rPr lang="ru-RU" dirty="0" err="1" smtClean="0"/>
              <a:t>декілька</a:t>
            </a:r>
            <a:r>
              <a:rPr lang="ru-RU" dirty="0" smtClean="0"/>
              <a:t> </a:t>
            </a:r>
            <a:r>
              <a:rPr lang="ru-RU" dirty="0" err="1" smtClean="0"/>
              <a:t>можливих</a:t>
            </a:r>
            <a:r>
              <a:rPr lang="ru-RU" dirty="0" smtClean="0"/>
              <a:t> форм </a:t>
            </a:r>
            <a:r>
              <a:rPr lang="ru-RU" dirty="0" err="1" smtClean="0"/>
              <a:t>утручання</a:t>
            </a:r>
            <a:r>
              <a:rPr lang="ru-RU" dirty="0" smtClean="0"/>
              <a:t> </a:t>
            </a:r>
            <a:r>
              <a:rPr lang="ru-RU" dirty="0" err="1" smtClean="0"/>
              <a:t>третьої</a:t>
            </a:r>
            <a:r>
              <a:rPr lang="ru-RU" dirty="0" smtClean="0"/>
              <a:t> </a:t>
            </a:r>
            <a:r>
              <a:rPr lang="ru-RU" dirty="0" err="1" smtClean="0"/>
              <a:t>сторони</a:t>
            </a:r>
            <a:r>
              <a:rPr lang="ru-RU" dirty="0" smtClean="0"/>
              <a:t>.</a:t>
            </a:r>
            <a:br>
              <a:rPr lang="ru-RU" dirty="0" smtClean="0"/>
            </a:br>
            <a:r>
              <a:rPr lang="ru-RU" dirty="0" smtClean="0"/>
              <a:t/>
            </a:r>
            <a:br>
              <a:rPr lang="ru-RU" dirty="0" smtClean="0"/>
            </a:br>
            <a:r>
              <a:rPr lang="ru-RU" b="1" dirty="0" err="1" smtClean="0"/>
              <a:t>Медіаторство</a:t>
            </a:r>
            <a:r>
              <a:rPr lang="ru-RU" dirty="0" smtClean="0"/>
              <a:t> (</a:t>
            </a:r>
            <a:r>
              <a:rPr lang="en-US" dirty="0" smtClean="0"/>
              <a:t>mediation) − </a:t>
            </a:r>
            <a:r>
              <a:rPr lang="ru-RU" dirty="0" err="1" smtClean="0"/>
              <a:t>посередництво</a:t>
            </a:r>
            <a:r>
              <a:rPr lang="ru-RU" dirty="0" smtClean="0"/>
              <a:t>, при </a:t>
            </a:r>
            <a:r>
              <a:rPr lang="ru-RU" dirty="0" err="1" smtClean="0"/>
              <a:t>якому</a:t>
            </a:r>
            <a:r>
              <a:rPr lang="ru-RU" dirty="0" smtClean="0"/>
              <a:t> </a:t>
            </a:r>
            <a:r>
              <a:rPr lang="ru-RU" dirty="0" err="1" smtClean="0"/>
              <a:t>консультативні</a:t>
            </a:r>
            <a:r>
              <a:rPr lang="ru-RU" dirty="0" smtClean="0"/>
              <a:t> </a:t>
            </a:r>
            <a:r>
              <a:rPr lang="ru-RU" dirty="0" err="1" smtClean="0"/>
              <a:t>рекомендації</a:t>
            </a:r>
            <a:r>
              <a:rPr lang="ru-RU" dirty="0" smtClean="0"/>
              <a:t> не </a:t>
            </a:r>
            <a:r>
              <a:rPr lang="ru-RU" dirty="0" err="1" smtClean="0"/>
              <a:t>обов’язково</a:t>
            </a:r>
            <a:r>
              <a:rPr lang="ru-RU" dirty="0" smtClean="0"/>
              <a:t> </a:t>
            </a:r>
            <a:r>
              <a:rPr lang="ru-RU" dirty="0" err="1" smtClean="0"/>
              <a:t>повинні</a:t>
            </a:r>
            <a:r>
              <a:rPr lang="ru-RU" dirty="0" smtClean="0"/>
              <a:t> </a:t>
            </a:r>
            <a:r>
              <a:rPr lang="ru-RU" dirty="0" err="1" smtClean="0"/>
              <a:t>прийматися</a:t>
            </a:r>
            <a:r>
              <a:rPr lang="ru-RU" dirty="0" smtClean="0"/>
              <a:t> до </a:t>
            </a:r>
            <a:r>
              <a:rPr lang="ru-RU" dirty="0" err="1" smtClean="0"/>
              <a:t>уваги</a:t>
            </a:r>
            <a:r>
              <a:rPr lang="ru-RU" dirty="0" smtClean="0"/>
              <a:t> сторонами, </a:t>
            </a:r>
            <a:r>
              <a:rPr lang="ru-RU" dirty="0" err="1" smtClean="0"/>
              <a:t>що</a:t>
            </a:r>
            <a:r>
              <a:rPr lang="ru-RU" dirty="0" smtClean="0"/>
              <a:t> </a:t>
            </a:r>
            <a:r>
              <a:rPr lang="ru-RU" dirty="0" err="1" smtClean="0"/>
              <a:t>конфліктують</a:t>
            </a:r>
            <a:r>
              <a:rPr lang="ru-RU" dirty="0" smtClean="0"/>
              <a:t>.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b="1" dirty="0" err="1" smtClean="0"/>
              <a:t>Арбітраж</a:t>
            </a:r>
            <a:r>
              <a:rPr lang="ru-RU" b="1" dirty="0" smtClean="0"/>
              <a:t> </a:t>
            </a:r>
            <a:r>
              <a:rPr lang="ru-RU" dirty="0" smtClean="0"/>
              <a:t>(</a:t>
            </a:r>
            <a:r>
              <a:rPr lang="en-US" dirty="0" err="1" smtClean="0"/>
              <a:t>arbtration</a:t>
            </a:r>
            <a:r>
              <a:rPr lang="en-US" dirty="0" smtClean="0"/>
              <a:t>) – </a:t>
            </a:r>
            <a:r>
              <a:rPr lang="ru-RU" dirty="0" err="1" smtClean="0"/>
              <a:t>це</a:t>
            </a:r>
            <a:r>
              <a:rPr lang="ru-RU" dirty="0" smtClean="0"/>
              <a:t> </a:t>
            </a:r>
            <a:r>
              <a:rPr lang="ru-RU" dirty="0" err="1" smtClean="0"/>
              <a:t>така</a:t>
            </a:r>
            <a:r>
              <a:rPr lang="ru-RU" dirty="0" smtClean="0"/>
              <a:t> форма </a:t>
            </a:r>
            <a:r>
              <a:rPr lang="ru-RU" dirty="0" err="1" smtClean="0"/>
              <a:t>втручання</a:t>
            </a:r>
            <a:r>
              <a:rPr lang="ru-RU" dirty="0" smtClean="0"/>
              <a:t> </a:t>
            </a:r>
            <a:r>
              <a:rPr lang="ru-RU" dirty="0" err="1" smtClean="0"/>
              <a:t>третьої</a:t>
            </a:r>
            <a:r>
              <a:rPr lang="ru-RU" dirty="0" smtClean="0"/>
              <a:t> </a:t>
            </a:r>
            <a:r>
              <a:rPr lang="ru-RU" dirty="0" err="1" smtClean="0"/>
              <a:t>сторони</a:t>
            </a:r>
            <a:r>
              <a:rPr lang="ru-RU" dirty="0" smtClean="0"/>
              <a:t>, при </a:t>
            </a:r>
            <a:r>
              <a:rPr lang="ru-RU" dirty="0" err="1" smtClean="0"/>
              <a:t>якій</a:t>
            </a:r>
            <a:r>
              <a:rPr lang="ru-RU" dirty="0" smtClean="0"/>
              <a:t> </a:t>
            </a:r>
            <a:r>
              <a:rPr lang="ru-RU" dirty="0" err="1" smtClean="0"/>
              <a:t>її</a:t>
            </a:r>
            <a:r>
              <a:rPr lang="ru-RU" dirty="0" smtClean="0"/>
              <a:t> </a:t>
            </a:r>
            <a:r>
              <a:rPr lang="ru-RU" dirty="0" err="1" smtClean="0"/>
              <a:t>рекомендації</a:t>
            </a:r>
            <a:r>
              <a:rPr lang="ru-RU" dirty="0" smtClean="0"/>
              <a:t> </a:t>
            </a:r>
            <a:r>
              <a:rPr lang="ru-RU" dirty="0" err="1" smtClean="0"/>
              <a:t>є</a:t>
            </a:r>
            <a:r>
              <a:rPr lang="ru-RU" dirty="0" smtClean="0"/>
              <a:t> </a:t>
            </a:r>
            <a:r>
              <a:rPr lang="ru-RU" dirty="0" err="1" smtClean="0"/>
              <a:t>обов’язковими</a:t>
            </a:r>
            <a:r>
              <a:rPr lang="ru-RU" dirty="0" smtClean="0"/>
              <a:t>.</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Характеристики </a:t>
            </a:r>
            <a:r>
              <a:rPr lang="ru-RU" sz="3200" dirty="0" err="1" smtClean="0"/>
              <a:t>посередництва</a:t>
            </a:r>
            <a:r>
              <a:rPr lang="ru-RU" sz="3200" dirty="0" smtClean="0"/>
              <a:t>:</a:t>
            </a:r>
            <a:endParaRPr lang="ru-RU" sz="3200"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r>
            <a:br>
              <a:rPr lang="ru-RU" dirty="0" smtClean="0"/>
            </a:br>
            <a:r>
              <a:rPr lang="ru-RU" dirty="0" smtClean="0"/>
              <a:t>участь </a:t>
            </a:r>
            <a:r>
              <a:rPr lang="ru-RU" dirty="0" err="1" smtClean="0"/>
              <a:t>суб’єкта</a:t>
            </a:r>
            <a:r>
              <a:rPr lang="ru-RU" dirty="0" smtClean="0"/>
              <a:t> в переговорах як </a:t>
            </a:r>
            <a:r>
              <a:rPr lang="ru-RU" dirty="0" err="1" smtClean="0"/>
              <a:t>третьої</a:t>
            </a:r>
            <a:r>
              <a:rPr lang="ru-RU" dirty="0" smtClean="0"/>
              <a:t> </a:t>
            </a:r>
            <a:r>
              <a:rPr lang="ru-RU" dirty="0" err="1" smtClean="0"/>
              <a:t>сторони</a:t>
            </a:r>
            <a:r>
              <a:rPr lang="ru-RU" dirty="0" smtClean="0"/>
              <a:t>, яка </a:t>
            </a:r>
            <a:r>
              <a:rPr lang="ru-RU" dirty="0" err="1" smtClean="0"/>
              <a:t>обов’язково</a:t>
            </a:r>
            <a:r>
              <a:rPr lang="ru-RU" dirty="0" smtClean="0"/>
              <a:t> </a:t>
            </a:r>
            <a:r>
              <a:rPr lang="ru-RU" dirty="0" err="1" smtClean="0"/>
              <a:t>є</a:t>
            </a:r>
            <a:r>
              <a:rPr lang="ru-RU" dirty="0" smtClean="0"/>
              <a:t> нейтральною;</a:t>
            </a:r>
            <a:br>
              <a:rPr lang="ru-RU" dirty="0" smtClean="0"/>
            </a:br>
            <a:endParaRPr lang="ru-RU" dirty="0" smtClean="0"/>
          </a:p>
          <a:p>
            <a:pPr>
              <a:buNone/>
            </a:pPr>
            <a:r>
              <a:rPr lang="ru-RU" dirty="0" smtClean="0"/>
              <a:t/>
            </a:r>
            <a:br>
              <a:rPr lang="ru-RU" dirty="0" smtClean="0"/>
            </a:br>
            <a:r>
              <a:rPr lang="ru-RU" dirty="0" err="1" smtClean="0"/>
              <a:t>спрямованість</a:t>
            </a:r>
            <a:r>
              <a:rPr lang="ru-RU" dirty="0" smtClean="0"/>
              <a:t>  на </a:t>
            </a:r>
            <a:r>
              <a:rPr lang="ru-RU" dirty="0" err="1" smtClean="0"/>
              <a:t>досягнення</a:t>
            </a:r>
            <a:r>
              <a:rPr lang="ru-RU" dirty="0" smtClean="0"/>
              <a:t> </a:t>
            </a:r>
            <a:r>
              <a:rPr lang="ru-RU" dirty="0" err="1" smtClean="0"/>
              <a:t>згоди</a:t>
            </a:r>
            <a:r>
              <a:rPr lang="ru-RU" dirty="0" smtClean="0"/>
              <a:t> </a:t>
            </a:r>
            <a:r>
              <a:rPr lang="ru-RU" dirty="0" err="1" smtClean="0"/>
              <a:t>між</a:t>
            </a:r>
            <a:r>
              <a:rPr lang="ru-RU" dirty="0" smtClean="0"/>
              <a:t> сторонами </a:t>
            </a:r>
            <a:r>
              <a:rPr lang="ru-RU" dirty="0" err="1" smtClean="0"/>
              <a:t>переговорів</a:t>
            </a:r>
            <a:r>
              <a:rPr lang="ru-RU" dirty="0" smtClean="0"/>
              <a:t>;</a:t>
            </a:r>
            <a:br>
              <a:rPr lang="ru-RU" dirty="0" smtClean="0"/>
            </a:br>
            <a:r>
              <a:rPr lang="ru-RU" dirty="0" smtClean="0"/>
              <a:t/>
            </a:r>
            <a:br>
              <a:rPr lang="ru-RU" dirty="0" smtClean="0"/>
            </a:br>
            <a:r>
              <a:rPr lang="ru-RU" dirty="0" err="1" smtClean="0"/>
              <a:t>здійснення</a:t>
            </a:r>
            <a:r>
              <a:rPr lang="ru-RU" dirty="0" smtClean="0"/>
              <a:t> </a:t>
            </a:r>
            <a:r>
              <a:rPr lang="ru-RU" dirty="0" err="1" smtClean="0"/>
              <a:t>певної</a:t>
            </a:r>
            <a:r>
              <a:rPr lang="ru-RU" dirty="0" smtClean="0"/>
              <a:t> </a:t>
            </a:r>
            <a:r>
              <a:rPr lang="ru-RU" dirty="0" err="1" smtClean="0"/>
              <a:t>допомоги</a:t>
            </a:r>
            <a:r>
              <a:rPr lang="ru-RU" dirty="0" smtClean="0"/>
              <a:t> сторонам </a:t>
            </a:r>
            <a:r>
              <a:rPr lang="ru-RU" dirty="0" err="1" smtClean="0"/>
              <a:t>переговорів</a:t>
            </a:r>
            <a:r>
              <a:rPr lang="ru-RU" dirty="0" smtClean="0"/>
              <a:t>. </a:t>
            </a:r>
            <a:br>
              <a:rPr lang="ru-RU" dirty="0" smtClean="0"/>
            </a:br>
            <a:endParaRPr lang="ru-RU" dirty="0" smtClean="0"/>
          </a:p>
          <a:p>
            <a:pPr>
              <a:buNone/>
            </a:pPr>
            <a:r>
              <a:rPr lang="ru-RU" dirty="0" smtClean="0"/>
              <a:t/>
            </a:r>
            <a:br>
              <a:rPr lang="ru-RU" dirty="0" smtClean="0"/>
            </a:b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507288" cy="4525963"/>
          </a:xfrm>
        </p:spPr>
        <p:txBody>
          <a:bodyPr>
            <a:normAutofit fontScale="92500" lnSpcReduction="10000"/>
          </a:bodyPr>
          <a:lstStyle/>
          <a:p>
            <a:pPr>
              <a:buNone/>
            </a:pPr>
            <a:r>
              <a:rPr lang="ru-RU" dirty="0" smtClean="0"/>
              <a:t>… методика </a:t>
            </a:r>
            <a:r>
              <a:rPr lang="ru-RU" dirty="0" err="1" smtClean="0"/>
              <a:t>складання</a:t>
            </a:r>
            <a:r>
              <a:rPr lang="ru-RU" dirty="0" smtClean="0"/>
              <a:t> </a:t>
            </a:r>
            <a:r>
              <a:rPr lang="ru-RU" dirty="0" err="1" smtClean="0"/>
              <a:t>карти</a:t>
            </a:r>
            <a:r>
              <a:rPr lang="ru-RU" dirty="0" smtClean="0"/>
              <a:t> </a:t>
            </a:r>
            <a:r>
              <a:rPr lang="ru-RU" dirty="0" err="1" smtClean="0"/>
              <a:t>конфлікту</a:t>
            </a:r>
            <a:r>
              <a:rPr lang="ru-RU" dirty="0" smtClean="0"/>
              <a:t>, на </a:t>
            </a:r>
            <a:r>
              <a:rPr lang="ru-RU" dirty="0" err="1" smtClean="0"/>
              <a:t>якій</a:t>
            </a:r>
            <a:r>
              <a:rPr lang="ru-RU" dirty="0" smtClean="0"/>
              <a:t> </a:t>
            </a:r>
            <a:r>
              <a:rPr lang="ru-RU" dirty="0" err="1" smtClean="0"/>
              <a:t>відображаються</a:t>
            </a:r>
            <a:r>
              <a:rPr lang="ru-RU" dirty="0" smtClean="0"/>
              <a:t> проблема, </a:t>
            </a:r>
            <a:r>
              <a:rPr lang="ru-RU" dirty="0" err="1" smtClean="0"/>
              <a:t>учасники</a:t>
            </a:r>
            <a:r>
              <a:rPr lang="ru-RU" dirty="0" smtClean="0"/>
              <a:t> </a:t>
            </a:r>
            <a:r>
              <a:rPr lang="ru-RU" dirty="0" err="1" smtClean="0"/>
              <a:t>конфлікту</a:t>
            </a:r>
            <a:r>
              <a:rPr lang="ru-RU" dirty="0" smtClean="0"/>
              <a:t>, </a:t>
            </a:r>
            <a:r>
              <a:rPr lang="ru-RU" dirty="0" err="1" smtClean="0"/>
              <a:t>їхні</a:t>
            </a:r>
            <a:r>
              <a:rPr lang="ru-RU" dirty="0" smtClean="0"/>
              <a:t> потреби </a:t>
            </a:r>
            <a:r>
              <a:rPr lang="ru-RU" dirty="0" err="1" smtClean="0"/>
              <a:t>й</a:t>
            </a:r>
            <a:r>
              <a:rPr lang="ru-RU" dirty="0" smtClean="0"/>
              <a:t> </a:t>
            </a:r>
            <a:r>
              <a:rPr lang="ru-RU" dirty="0" err="1" smtClean="0"/>
              <a:t>побоювання</a:t>
            </a:r>
            <a:r>
              <a:rPr lang="ru-RU" dirty="0" smtClean="0"/>
              <a:t>.</a:t>
            </a:r>
          </a:p>
          <a:p>
            <a:endParaRPr lang="uk-UA" dirty="0" smtClean="0"/>
          </a:p>
          <a:p>
            <a:pPr>
              <a:buNone/>
            </a:pPr>
            <a:r>
              <a:rPr lang="ru-RU" dirty="0" err="1" smtClean="0"/>
              <a:t>Містить</a:t>
            </a:r>
            <a:r>
              <a:rPr lang="ru-RU" dirty="0" smtClean="0"/>
              <a:t> </a:t>
            </a:r>
            <a:r>
              <a:rPr lang="ru-RU" dirty="0" err="1" smtClean="0"/>
              <a:t>складові</a:t>
            </a:r>
            <a:r>
              <a:rPr lang="ru-RU" dirty="0" smtClean="0"/>
              <a:t> </a:t>
            </a:r>
            <a:r>
              <a:rPr lang="ru-RU" dirty="0" err="1" smtClean="0"/>
              <a:t>конфлікту</a:t>
            </a:r>
            <a:r>
              <a:rPr lang="ru-RU" dirty="0" smtClean="0"/>
              <a:t>, </a:t>
            </a:r>
            <a:r>
              <a:rPr lang="ru-RU" dirty="0" err="1" smtClean="0"/>
              <a:t>аналіз</a:t>
            </a:r>
            <a:r>
              <a:rPr lang="ru-RU" dirty="0" smtClean="0"/>
              <a:t> </a:t>
            </a:r>
            <a:r>
              <a:rPr lang="ru-RU" dirty="0" err="1" smtClean="0"/>
              <a:t>поведінки</a:t>
            </a:r>
            <a:r>
              <a:rPr lang="ru-RU" dirty="0" smtClean="0"/>
              <a:t>, </a:t>
            </a:r>
            <a:r>
              <a:rPr lang="ru-RU" dirty="0" err="1" smtClean="0"/>
              <a:t>основні</a:t>
            </a:r>
            <a:r>
              <a:rPr lang="ru-RU" dirty="0" smtClean="0"/>
              <a:t> </a:t>
            </a:r>
            <a:r>
              <a:rPr lang="ru-RU" dirty="0" err="1" smtClean="0"/>
              <a:t>проблеми</a:t>
            </a:r>
            <a:r>
              <a:rPr lang="ru-RU" dirty="0" smtClean="0"/>
              <a:t>, </a:t>
            </a:r>
            <a:r>
              <a:rPr lang="ru-RU" dirty="0" err="1" smtClean="0"/>
              <a:t>способи</a:t>
            </a:r>
            <a:r>
              <a:rPr lang="ru-RU" dirty="0" smtClean="0"/>
              <a:t> </a:t>
            </a:r>
            <a:r>
              <a:rPr lang="ru-RU" dirty="0" err="1" smtClean="0"/>
              <a:t>усунення</a:t>
            </a:r>
            <a:r>
              <a:rPr lang="ru-RU" dirty="0" smtClean="0"/>
              <a:t> причин. </a:t>
            </a:r>
          </a:p>
          <a:p>
            <a:pPr>
              <a:buNone/>
            </a:pPr>
            <a:r>
              <a:rPr lang="ru-RU" dirty="0" smtClean="0"/>
              <a:t>1. </a:t>
            </a:r>
            <a:r>
              <a:rPr lang="ru-RU" dirty="0" err="1" smtClean="0"/>
              <a:t>Описати</a:t>
            </a:r>
            <a:r>
              <a:rPr lang="ru-RU" dirty="0" smtClean="0"/>
              <a:t> </a:t>
            </a:r>
            <a:r>
              <a:rPr lang="ru-RU" dirty="0" err="1" smtClean="0"/>
              <a:t>складові</a:t>
            </a:r>
            <a:r>
              <a:rPr lang="ru-RU" dirty="0" smtClean="0"/>
              <a:t> </a:t>
            </a:r>
            <a:r>
              <a:rPr lang="ru-RU" dirty="0" err="1" smtClean="0"/>
              <a:t>конфлікту</a:t>
            </a:r>
            <a:r>
              <a:rPr lang="ru-RU" dirty="0" smtClean="0"/>
              <a:t>, </a:t>
            </a:r>
            <a:r>
              <a:rPr lang="ru-RU" dirty="0" err="1" smtClean="0"/>
              <a:t>послідовно</a:t>
            </a:r>
            <a:r>
              <a:rPr lang="ru-RU" dirty="0" smtClean="0"/>
              <a:t> </a:t>
            </a:r>
            <a:r>
              <a:rPr lang="ru-RU" dirty="0" err="1" smtClean="0"/>
              <a:t>проаналізувати</a:t>
            </a:r>
            <a:r>
              <a:rPr lang="ru-RU" dirty="0" smtClean="0"/>
              <a:t> </a:t>
            </a:r>
            <a:r>
              <a:rPr lang="ru-RU" dirty="0" err="1" smtClean="0"/>
              <a:t>поведінку</a:t>
            </a:r>
            <a:r>
              <a:rPr lang="ru-RU" dirty="0" smtClean="0"/>
              <a:t> (Яка природа </a:t>
            </a:r>
            <a:r>
              <a:rPr lang="ru-RU" dirty="0" err="1" smtClean="0"/>
              <a:t>конфлікту</a:t>
            </a:r>
            <a:r>
              <a:rPr lang="ru-RU" dirty="0" smtClean="0"/>
              <a:t>?)</a:t>
            </a:r>
          </a:p>
          <a:p>
            <a:pPr>
              <a:buNone/>
            </a:pPr>
            <a:r>
              <a:rPr lang="uk-UA" dirty="0" smtClean="0"/>
              <a:t>2. </a:t>
            </a:r>
            <a:r>
              <a:rPr lang="ru-RU" dirty="0" err="1" smtClean="0"/>
              <a:t>Виявляються</a:t>
            </a:r>
            <a:r>
              <a:rPr lang="ru-RU" dirty="0" smtClean="0"/>
              <a:t> </a:t>
            </a:r>
            <a:r>
              <a:rPr lang="ru-RU" dirty="0" err="1" smtClean="0"/>
              <a:t>головні</a:t>
            </a:r>
            <a:r>
              <a:rPr lang="ru-RU" dirty="0" smtClean="0"/>
              <a:t> </a:t>
            </a:r>
            <a:r>
              <a:rPr lang="ru-RU" dirty="0" err="1" smtClean="0"/>
              <a:t>учасники</a:t>
            </a:r>
            <a:r>
              <a:rPr lang="ru-RU" dirty="0" smtClean="0"/>
              <a:t> (</a:t>
            </a:r>
            <a:r>
              <a:rPr lang="ru-RU" dirty="0" err="1" smtClean="0"/>
              <a:t>суб’єкти</a:t>
            </a:r>
            <a:r>
              <a:rPr lang="ru-RU" dirty="0" smtClean="0"/>
              <a:t>) </a:t>
            </a:r>
            <a:r>
              <a:rPr lang="ru-RU" dirty="0" err="1" smtClean="0"/>
              <a:t>конфлікту</a:t>
            </a:r>
            <a:r>
              <a:rPr lang="ru-RU" dirty="0" smtClean="0"/>
              <a:t> (</a:t>
            </a:r>
            <a:r>
              <a:rPr lang="ru-RU" dirty="0" err="1" smtClean="0"/>
              <a:t>окремі</a:t>
            </a:r>
            <a:r>
              <a:rPr lang="ru-RU" dirty="0" smtClean="0"/>
              <a:t> особи, </a:t>
            </a:r>
            <a:r>
              <a:rPr lang="ru-RU" dirty="0" err="1" smtClean="0"/>
              <a:t>відділи</a:t>
            </a:r>
            <a:r>
              <a:rPr lang="ru-RU" dirty="0" smtClean="0"/>
              <a:t>, </a:t>
            </a:r>
            <a:r>
              <a:rPr lang="ru-RU" dirty="0" err="1" smtClean="0"/>
              <a:t>групи</a:t>
            </a:r>
            <a:r>
              <a:rPr lang="ru-RU" dirty="0" smtClean="0"/>
              <a:t>, </a:t>
            </a:r>
            <a:r>
              <a:rPr lang="ru-RU" dirty="0" err="1" smtClean="0"/>
              <a:t>організації</a:t>
            </a:r>
            <a:r>
              <a:rPr lang="ru-RU" dirty="0" smtClean="0"/>
              <a:t>). </a:t>
            </a:r>
          </a:p>
          <a:p>
            <a:pPr>
              <a:buNone/>
            </a:pPr>
            <a:r>
              <a:rPr lang="ru-RU" dirty="0" smtClean="0"/>
              <a:t>3. Як</a:t>
            </a:r>
            <a:r>
              <a:rPr lang="uk-UA" dirty="0" smtClean="0"/>
              <a:t>і справжні потреби, мотиви, побоювання учасників? Виявити мотиви, що стоять за позиціями учасників.</a:t>
            </a:r>
          </a:p>
          <a:p>
            <a:endParaRPr lang="uk-UA" dirty="0" smtClean="0"/>
          </a:p>
        </p:txBody>
      </p:sp>
      <p:sp>
        <p:nvSpPr>
          <p:cNvPr id="3" name="Заголовок 2"/>
          <p:cNvSpPr>
            <a:spLocks noGrp="1"/>
          </p:cNvSpPr>
          <p:nvPr>
            <p:ph type="title"/>
          </p:nvPr>
        </p:nvSpPr>
        <p:spPr>
          <a:xfrm>
            <a:off x="1979712" y="764704"/>
            <a:ext cx="6563072" cy="722344"/>
          </a:xfrm>
        </p:spPr>
        <p:txBody>
          <a:bodyPr>
            <a:normAutofit fontScale="90000"/>
          </a:bodyPr>
          <a:lstStyle/>
          <a:p>
            <a:r>
              <a:rPr lang="uk-UA" dirty="0" smtClean="0"/>
              <a:t>Картографія – що це?</a:t>
            </a: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uk-UA" sz="2800" b="1" i="1" dirty="0" smtClean="0"/>
              <a:t>Прогнозування конфлікту</a:t>
            </a:r>
            <a:r>
              <a:rPr lang="uk-UA" sz="2800" i="1" dirty="0" smtClean="0"/>
              <a:t> </a:t>
            </a:r>
            <a:r>
              <a:rPr lang="uk-UA" sz="2800" dirty="0" smtClean="0"/>
              <a:t>–</a:t>
            </a:r>
            <a:r>
              <a:rPr lang="uk-UA" sz="2800" i="1" dirty="0" smtClean="0"/>
              <a:t> </a:t>
            </a:r>
            <a:r>
              <a:rPr lang="uk-UA" sz="2800" dirty="0" smtClean="0"/>
              <a:t>це вид діяльності суб'єкта управління, що спрямований на виявлення причин даного конфлікту.</a:t>
            </a:r>
          </a:p>
          <a:p>
            <a:r>
              <a:rPr lang="ru-RU" dirty="0" err="1" smtClean="0"/>
              <a:t>Зовнішні</a:t>
            </a:r>
            <a:r>
              <a:rPr lang="ru-RU" dirty="0" smtClean="0"/>
              <a:t> </a:t>
            </a:r>
            <a:r>
              <a:rPr lang="ru-RU" dirty="0" err="1" smtClean="0"/>
              <a:t>стимули</a:t>
            </a:r>
            <a:r>
              <a:rPr lang="ru-RU" dirty="0" smtClean="0"/>
              <a:t> </a:t>
            </a:r>
            <a:r>
              <a:rPr lang="ru-RU" dirty="0" err="1" smtClean="0"/>
              <a:t>виникнення</a:t>
            </a:r>
            <a:r>
              <a:rPr lang="ru-RU" dirty="0" smtClean="0"/>
              <a:t> </a:t>
            </a:r>
            <a:r>
              <a:rPr lang="ru-RU" dirty="0" err="1" smtClean="0"/>
              <a:t>конфліктів</a:t>
            </a:r>
            <a:r>
              <a:rPr lang="ru-RU" dirty="0" smtClean="0"/>
              <a:t> </a:t>
            </a:r>
            <a:r>
              <a:rPr lang="ru-RU" dirty="0" err="1" smtClean="0"/>
              <a:t>можна</a:t>
            </a:r>
            <a:r>
              <a:rPr lang="ru-RU" dirty="0" smtClean="0"/>
              <a:t> </a:t>
            </a:r>
            <a:r>
              <a:rPr lang="ru-RU" dirty="0" err="1" smtClean="0"/>
              <a:t>передбачати</a:t>
            </a:r>
            <a:r>
              <a:rPr lang="ru-RU" dirty="0" smtClean="0"/>
              <a:t> </a:t>
            </a:r>
            <a:r>
              <a:rPr lang="ru-RU" dirty="0" err="1" smtClean="0"/>
              <a:t>й</a:t>
            </a:r>
            <a:r>
              <a:rPr lang="ru-RU" dirty="0" smtClean="0"/>
              <a:t> </a:t>
            </a:r>
            <a:r>
              <a:rPr lang="ru-RU" dirty="0" err="1" smtClean="0"/>
              <a:t>ліквідувати</a:t>
            </a:r>
            <a:r>
              <a:rPr lang="ru-RU" dirty="0" smtClean="0"/>
              <a:t>. </a:t>
            </a:r>
            <a:r>
              <a:rPr lang="ru-RU" dirty="0" err="1" smtClean="0"/>
              <a:t>Ці</a:t>
            </a:r>
            <a:r>
              <a:rPr lang="ru-RU" dirty="0" smtClean="0"/>
              <a:t> </a:t>
            </a:r>
            <a:r>
              <a:rPr lang="ru-RU" dirty="0" err="1" smtClean="0"/>
              <a:t>стимули</a:t>
            </a:r>
            <a:r>
              <a:rPr lang="ru-RU" dirty="0" smtClean="0"/>
              <a:t> </a:t>
            </a:r>
            <a:r>
              <a:rPr lang="ru-RU" dirty="0" err="1" smtClean="0"/>
              <a:t>пов’язано</a:t>
            </a:r>
            <a:r>
              <a:rPr lang="ru-RU" dirty="0" smtClean="0"/>
              <a:t> </a:t>
            </a:r>
            <a:r>
              <a:rPr lang="ru-RU" dirty="0" err="1" smtClean="0"/>
              <a:t>з</a:t>
            </a:r>
            <a:r>
              <a:rPr lang="ru-RU" dirty="0" smtClean="0"/>
              <a:t> </a:t>
            </a:r>
            <a:r>
              <a:rPr lang="ru-RU" dirty="0" err="1" smtClean="0"/>
              <a:t>циклічністю</a:t>
            </a:r>
            <a:r>
              <a:rPr lang="ru-RU" dirty="0" smtClean="0"/>
              <a:t> </a:t>
            </a:r>
            <a:r>
              <a:rPr lang="ru-RU" dirty="0" err="1" smtClean="0"/>
              <a:t>життєдіяльності</a:t>
            </a:r>
            <a:r>
              <a:rPr lang="ru-RU" dirty="0" smtClean="0"/>
              <a:t> </a:t>
            </a:r>
            <a:r>
              <a:rPr lang="ru-RU" dirty="0" err="1" smtClean="0"/>
              <a:t>виробничої</a:t>
            </a:r>
            <a:r>
              <a:rPr lang="ru-RU" dirty="0" smtClean="0"/>
              <a:t> </a:t>
            </a:r>
            <a:r>
              <a:rPr lang="ru-RU" dirty="0" err="1" smtClean="0"/>
              <a:t>системи</a:t>
            </a:r>
            <a:r>
              <a:rPr lang="ru-RU" dirty="0" smtClean="0"/>
              <a:t>, </a:t>
            </a:r>
            <a:r>
              <a:rPr lang="ru-RU" dirty="0" err="1" smtClean="0"/>
              <a:t>її</a:t>
            </a:r>
            <a:r>
              <a:rPr lang="ru-RU" dirty="0" smtClean="0"/>
              <a:t> </a:t>
            </a:r>
            <a:r>
              <a:rPr lang="ru-RU" dirty="0" err="1" smtClean="0"/>
              <a:t>природним</a:t>
            </a:r>
            <a:r>
              <a:rPr lang="ru-RU" dirty="0" smtClean="0"/>
              <a:t> </a:t>
            </a:r>
            <a:r>
              <a:rPr lang="ru-RU" dirty="0" err="1" smtClean="0"/>
              <a:t>розвитком</a:t>
            </a:r>
            <a:r>
              <a:rPr lang="ru-RU" dirty="0" smtClean="0"/>
              <a:t> </a:t>
            </a:r>
            <a:r>
              <a:rPr lang="ru-RU" dirty="0" err="1" smtClean="0"/>
              <a:t>і</a:t>
            </a:r>
            <a:r>
              <a:rPr lang="ru-RU" dirty="0" smtClean="0"/>
              <a:t> </a:t>
            </a:r>
            <a:r>
              <a:rPr lang="ru-RU" dirty="0" err="1" smtClean="0"/>
              <a:t>реформуванням</a:t>
            </a:r>
            <a:r>
              <a:rPr lang="ru-RU" dirty="0" smtClean="0"/>
              <a:t>.</a:t>
            </a:r>
          </a:p>
          <a:p>
            <a:endParaRPr lang="ru-RU" dirty="0"/>
          </a:p>
        </p:txBody>
      </p:sp>
      <p:sp>
        <p:nvSpPr>
          <p:cNvPr id="3" name="Заголовок 2"/>
          <p:cNvSpPr>
            <a:spLocks noGrp="1"/>
          </p:cNvSpPr>
          <p:nvPr>
            <p:ph type="title"/>
          </p:nvPr>
        </p:nvSpPr>
        <p:spPr/>
        <p:txBody>
          <a:bodyPr/>
          <a:lstStyle/>
          <a:p>
            <a:r>
              <a:rPr lang="uk-UA" dirty="0" smtClean="0"/>
              <a:t>Прогнозування конфліктів </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340768"/>
            <a:ext cx="7787208" cy="506320"/>
          </a:xfrm>
        </p:spPr>
        <p:txBody>
          <a:bodyPr>
            <a:normAutofit fontScale="90000"/>
          </a:bodyPr>
          <a:lstStyle/>
          <a:p>
            <a:r>
              <a:rPr lang="uk-UA" dirty="0" smtClean="0"/>
              <a:t>Діагностика конфлікту включає:</a:t>
            </a:r>
            <a:endParaRPr lang="ru-RU" dirty="0"/>
          </a:p>
        </p:txBody>
      </p:sp>
      <p:sp>
        <p:nvSpPr>
          <p:cNvPr id="3" name="Содержимое 2"/>
          <p:cNvSpPr>
            <a:spLocks noGrp="1"/>
          </p:cNvSpPr>
          <p:nvPr>
            <p:ph idx="1"/>
          </p:nvPr>
        </p:nvSpPr>
        <p:spPr/>
        <p:txBody>
          <a:bodyPr>
            <a:normAutofit fontScale="92500" lnSpcReduction="10000"/>
          </a:bodyPr>
          <a:lstStyle/>
          <a:p>
            <a:r>
              <a:rPr lang="uk-UA" dirty="0" smtClean="0"/>
              <a:t>а) опис явних ознак прояву; </a:t>
            </a:r>
          </a:p>
          <a:p>
            <a:r>
              <a:rPr lang="uk-UA" dirty="0" smtClean="0"/>
              <a:t>б) виявлення рівня розвитку конфлікту; </a:t>
            </a:r>
          </a:p>
          <a:p>
            <a:r>
              <a:rPr lang="uk-UA" dirty="0" smtClean="0"/>
              <a:t>в) виявлення причин конфлікту і його природи; </a:t>
            </a:r>
          </a:p>
          <a:p>
            <a:r>
              <a:rPr lang="uk-UA" dirty="0" smtClean="0"/>
              <a:t>вимірювання інтенсивності протиборства; </a:t>
            </a:r>
          </a:p>
          <a:p>
            <a:r>
              <a:rPr lang="uk-UA" dirty="0" smtClean="0"/>
              <a:t>г) виявлення сфери поширення конфлікту. </a:t>
            </a:r>
          </a:p>
          <a:p>
            <a:endParaRPr lang="uk-UA" dirty="0" smtClean="0"/>
          </a:p>
          <a:p>
            <a:r>
              <a:rPr lang="ru-RU" dirty="0" err="1" smtClean="0"/>
              <a:t>Кожна</a:t>
            </a:r>
            <a:r>
              <a:rPr lang="ru-RU" dirty="0" smtClean="0"/>
              <a:t> </a:t>
            </a:r>
            <a:r>
              <a:rPr lang="ru-RU" dirty="0" err="1" smtClean="0"/>
              <a:t>з</a:t>
            </a:r>
            <a:r>
              <a:rPr lang="ru-RU" dirty="0" smtClean="0"/>
              <a:t> процедур </a:t>
            </a:r>
            <a:r>
              <a:rPr lang="ru-RU" dirty="0" err="1" smtClean="0"/>
              <a:t>діагностики</a:t>
            </a:r>
            <a:r>
              <a:rPr lang="ru-RU" dirty="0" smtClean="0"/>
              <a:t> </a:t>
            </a:r>
            <a:r>
              <a:rPr lang="ru-RU" dirty="0" err="1" smtClean="0"/>
              <a:t>передбачає</a:t>
            </a:r>
            <a:r>
              <a:rPr lang="ru-RU" dirty="0" smtClean="0"/>
              <a:t> </a:t>
            </a:r>
            <a:r>
              <a:rPr lang="ru-RU" dirty="0" err="1" smtClean="0"/>
              <a:t>об'єктивну</a:t>
            </a:r>
            <a:r>
              <a:rPr lang="ru-RU" dirty="0" smtClean="0"/>
              <a:t> </a:t>
            </a:r>
            <a:r>
              <a:rPr lang="ru-RU" dirty="0" err="1" smtClean="0"/>
              <a:t>оцінку</a:t>
            </a:r>
            <a:r>
              <a:rPr lang="ru-RU" dirty="0" smtClean="0"/>
              <a:t>. </a:t>
            </a:r>
          </a:p>
          <a:p>
            <a:r>
              <a:rPr lang="ru-RU" dirty="0" err="1" smtClean="0"/>
              <a:t>Проблемна</a:t>
            </a:r>
            <a:r>
              <a:rPr lang="ru-RU" dirty="0" smtClean="0"/>
              <a:t> </a:t>
            </a:r>
            <a:r>
              <a:rPr lang="ru-RU" dirty="0" err="1" smtClean="0"/>
              <a:t>ситуація</a:t>
            </a:r>
            <a:r>
              <a:rPr lang="ru-RU" dirty="0" smtClean="0"/>
              <a:t> </a:t>
            </a:r>
            <a:r>
              <a:rPr lang="ru-RU" dirty="0" smtClean="0">
                <a:latin typeface="Calibri"/>
                <a:cs typeface="Calibri"/>
              </a:rPr>
              <a:t>≠</a:t>
            </a:r>
            <a:r>
              <a:rPr lang="ru-RU" dirty="0" smtClean="0"/>
              <a:t> </a:t>
            </a:r>
            <a:r>
              <a:rPr lang="ru-RU" dirty="0" err="1" smtClean="0"/>
              <a:t>конфлікт</a:t>
            </a:r>
            <a:r>
              <a:rPr lang="ru-RU" dirty="0" smtClean="0"/>
              <a:t>, </a:t>
            </a:r>
          </a:p>
          <a:p>
            <a:endParaRPr lang="ru-RU" dirty="0" smtClean="0"/>
          </a:p>
          <a:p>
            <a:pPr>
              <a:buNone/>
            </a:pPr>
            <a:r>
              <a:rPr lang="ru-RU" dirty="0" err="1" smtClean="0"/>
              <a:t>оскільки</a:t>
            </a:r>
            <a:r>
              <a:rPr lang="ru-RU" dirty="0" smtClean="0"/>
              <a:t> вони </a:t>
            </a:r>
            <a:r>
              <a:rPr lang="ru-RU" dirty="0" err="1" smtClean="0"/>
              <a:t>можуть</a:t>
            </a:r>
            <a:r>
              <a:rPr lang="ru-RU" dirty="0" smtClean="0"/>
              <a:t> не </a:t>
            </a:r>
            <a:r>
              <a:rPr lang="ru-RU" dirty="0" err="1" smtClean="0"/>
              <a:t>відповідати</a:t>
            </a:r>
            <a:r>
              <a:rPr lang="ru-RU" dirty="0" smtClean="0"/>
              <a:t> один одному</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1916832"/>
            <a:ext cx="8229600" cy="4389120"/>
          </a:xfrm>
        </p:spPr>
        <p:txBody>
          <a:bodyPr>
            <a:normAutofit fontScale="92500" lnSpcReduction="20000"/>
          </a:bodyPr>
          <a:lstStyle/>
          <a:p>
            <a:pPr>
              <a:buNone/>
            </a:pPr>
            <a:r>
              <a:rPr lang="ru-RU" dirty="0" err="1" smtClean="0"/>
              <a:t>включає</a:t>
            </a:r>
            <a:r>
              <a:rPr lang="ru-RU" dirty="0" smtClean="0"/>
              <a:t> </a:t>
            </a:r>
            <a:r>
              <a:rPr lang="ru-RU" dirty="0" err="1" smtClean="0"/>
              <a:t>збір</a:t>
            </a:r>
            <a:r>
              <a:rPr lang="ru-RU" dirty="0" smtClean="0"/>
              <a:t> </a:t>
            </a:r>
            <a:r>
              <a:rPr lang="ru-RU" dirty="0" err="1" smtClean="0"/>
              <a:t>і</a:t>
            </a:r>
            <a:r>
              <a:rPr lang="ru-RU" dirty="0" smtClean="0"/>
              <a:t> </a:t>
            </a:r>
            <a:r>
              <a:rPr lang="ru-RU" dirty="0" err="1" smtClean="0"/>
              <a:t>оцінку</a:t>
            </a:r>
            <a:r>
              <a:rPr lang="ru-RU" dirty="0" smtClean="0"/>
              <a:t> </a:t>
            </a:r>
            <a:r>
              <a:rPr lang="ru-RU" dirty="0" err="1" smtClean="0"/>
              <a:t>інформації</a:t>
            </a:r>
            <a:r>
              <a:rPr lang="ru-RU" dirty="0" smtClean="0"/>
              <a:t> </a:t>
            </a:r>
            <a:r>
              <a:rPr lang="ru-RU" dirty="0" err="1" smtClean="0"/>
              <a:t>з</a:t>
            </a:r>
            <a:r>
              <a:rPr lang="ru-RU" dirty="0" smtClean="0"/>
              <a:t> таких проблем: </a:t>
            </a:r>
          </a:p>
          <a:p>
            <a:pPr>
              <a:buNone/>
            </a:pPr>
            <a:endParaRPr lang="ru-RU" dirty="0" smtClean="0"/>
          </a:p>
          <a:p>
            <a:pPr>
              <a:buNone/>
            </a:pPr>
            <a:r>
              <a:rPr lang="ru-RU" dirty="0" smtClean="0"/>
              <a:t>а) </a:t>
            </a:r>
            <a:r>
              <a:rPr lang="ru-RU" dirty="0" err="1" smtClean="0"/>
              <a:t>об'єкт</a:t>
            </a:r>
            <a:r>
              <a:rPr lang="ru-RU" dirty="0" smtClean="0"/>
              <a:t> </a:t>
            </a:r>
            <a:r>
              <a:rPr lang="ru-RU" dirty="0" err="1" smtClean="0"/>
              <a:t>конфлікту</a:t>
            </a:r>
            <a:r>
              <a:rPr lang="ru-RU" dirty="0" smtClean="0"/>
              <a:t>;</a:t>
            </a:r>
          </a:p>
          <a:p>
            <a:pPr>
              <a:buNone/>
            </a:pPr>
            <a:r>
              <a:rPr lang="ru-RU" dirty="0" smtClean="0"/>
              <a:t>б) </a:t>
            </a:r>
            <a:r>
              <a:rPr lang="ru-RU" dirty="0" err="1" smtClean="0"/>
              <a:t>опонент</a:t>
            </a:r>
            <a:r>
              <a:rPr lang="ru-RU" dirty="0" smtClean="0"/>
              <a:t> (</a:t>
            </a:r>
            <a:r>
              <a:rPr lang="ru-RU" dirty="0" err="1" smtClean="0"/>
              <a:t>загальні</a:t>
            </a:r>
            <a:r>
              <a:rPr lang="ru-RU" dirty="0" smtClean="0"/>
              <a:t> </a:t>
            </a:r>
            <a:r>
              <a:rPr lang="ru-RU" dirty="0" err="1" smtClean="0"/>
              <a:t>відомості</a:t>
            </a:r>
            <a:r>
              <a:rPr lang="ru-RU" dirty="0" smtClean="0"/>
              <a:t>, </a:t>
            </a:r>
            <a:r>
              <a:rPr lang="ru-RU" dirty="0" err="1" smtClean="0"/>
              <a:t>психологічні</a:t>
            </a:r>
            <a:r>
              <a:rPr lang="ru-RU" dirty="0" smtClean="0"/>
              <a:t> </a:t>
            </a:r>
            <a:r>
              <a:rPr lang="ru-RU" dirty="0" err="1" smtClean="0"/>
              <a:t>якості</a:t>
            </a:r>
            <a:r>
              <a:rPr lang="ru-RU" dirty="0" smtClean="0"/>
              <a:t>, </a:t>
            </a:r>
            <a:r>
              <a:rPr lang="ru-RU" dirty="0" err="1" smtClean="0"/>
              <a:t>особисті</a:t>
            </a:r>
            <a:r>
              <a:rPr lang="ru-RU" dirty="0" smtClean="0"/>
              <a:t> </a:t>
            </a:r>
            <a:r>
              <a:rPr lang="ru-RU" dirty="0" err="1" smtClean="0"/>
              <a:t>цілі</a:t>
            </a:r>
            <a:r>
              <a:rPr lang="ru-RU" dirty="0" smtClean="0"/>
              <a:t> </a:t>
            </a:r>
            <a:r>
              <a:rPr lang="ru-RU" dirty="0" err="1" smtClean="0"/>
              <a:t>і</a:t>
            </a:r>
            <a:r>
              <a:rPr lang="ru-RU" dirty="0" smtClean="0"/>
              <a:t> </a:t>
            </a:r>
            <a:r>
              <a:rPr lang="ru-RU" dirty="0" err="1" smtClean="0"/>
              <a:t>інтереси</a:t>
            </a:r>
            <a:r>
              <a:rPr lang="ru-RU" dirty="0" smtClean="0"/>
              <a:t>, </a:t>
            </a:r>
            <a:r>
              <a:rPr lang="ru-RU" dirty="0" err="1" smtClean="0"/>
              <a:t>наявність</a:t>
            </a:r>
            <a:r>
              <a:rPr lang="ru-RU" dirty="0" smtClean="0"/>
              <a:t> </a:t>
            </a:r>
            <a:r>
              <a:rPr lang="ru-RU" dirty="0" err="1" smtClean="0"/>
              <a:t>помилок</a:t>
            </a:r>
            <a:r>
              <a:rPr lang="ru-RU" dirty="0" smtClean="0"/>
              <a:t>); </a:t>
            </a:r>
          </a:p>
          <a:p>
            <a:pPr>
              <a:buNone/>
            </a:pPr>
            <a:r>
              <a:rPr lang="ru-RU" dirty="0" smtClean="0"/>
              <a:t>в) </a:t>
            </a:r>
            <a:r>
              <a:rPr lang="ru-RU" dirty="0" err="1" smtClean="0"/>
              <a:t>позиції</a:t>
            </a:r>
            <a:r>
              <a:rPr lang="ru-RU" dirty="0" smtClean="0"/>
              <a:t> </a:t>
            </a:r>
            <a:r>
              <a:rPr lang="ru-RU" dirty="0" err="1" smtClean="0"/>
              <a:t>суб'єктів</a:t>
            </a:r>
            <a:r>
              <a:rPr lang="ru-RU" dirty="0" smtClean="0"/>
              <a:t>; </a:t>
            </a:r>
          </a:p>
          <a:p>
            <a:pPr>
              <a:buNone/>
            </a:pPr>
            <a:r>
              <a:rPr lang="ru-RU" dirty="0" smtClean="0"/>
              <a:t>г) </a:t>
            </a:r>
            <a:r>
              <a:rPr lang="ru-RU" dirty="0" err="1" smtClean="0"/>
              <a:t>чинники</a:t>
            </a:r>
            <a:r>
              <a:rPr lang="ru-RU" dirty="0" smtClean="0"/>
              <a:t>, </a:t>
            </a:r>
            <a:r>
              <a:rPr lang="ru-RU" dirty="0" err="1" smtClean="0"/>
              <a:t>які</a:t>
            </a:r>
            <a:r>
              <a:rPr lang="ru-RU" dirty="0" smtClean="0"/>
              <a:t> </a:t>
            </a:r>
            <a:r>
              <a:rPr lang="ru-RU" dirty="0" err="1" smtClean="0"/>
              <a:t>сприяють</a:t>
            </a:r>
            <a:r>
              <a:rPr lang="ru-RU" dirty="0" smtClean="0"/>
              <a:t> </a:t>
            </a:r>
            <a:r>
              <a:rPr lang="ru-RU" dirty="0" err="1" smtClean="0"/>
              <a:t>конфлікту</a:t>
            </a:r>
            <a:r>
              <a:rPr lang="ru-RU" dirty="0" smtClean="0"/>
              <a:t>, </a:t>
            </a:r>
            <a:r>
              <a:rPr lang="ru-RU" dirty="0" err="1" smtClean="0"/>
              <a:t>джерела</a:t>
            </a:r>
            <a:r>
              <a:rPr lang="ru-RU" dirty="0" smtClean="0"/>
              <a:t>; </a:t>
            </a:r>
          </a:p>
          <a:p>
            <a:pPr>
              <a:buNone/>
            </a:pPr>
            <a:r>
              <a:rPr lang="ru-RU" dirty="0" err="1" smtClean="0"/>
              <a:t>д</a:t>
            </a:r>
            <a:r>
              <a:rPr lang="ru-RU" dirty="0" smtClean="0"/>
              <a:t>) </a:t>
            </a:r>
            <a:r>
              <a:rPr lang="ru-RU" dirty="0" err="1" smtClean="0"/>
              <a:t>соціальне</a:t>
            </a:r>
            <a:r>
              <a:rPr lang="ru-RU" dirty="0" smtClean="0"/>
              <a:t> </a:t>
            </a:r>
            <a:r>
              <a:rPr lang="ru-RU" dirty="0" err="1" smtClean="0"/>
              <a:t>середовище</a:t>
            </a:r>
            <a:r>
              <a:rPr lang="ru-RU" dirty="0" smtClean="0"/>
              <a:t>; </a:t>
            </a:r>
          </a:p>
          <a:p>
            <a:pPr>
              <a:buNone/>
            </a:pPr>
            <a:r>
              <a:rPr lang="ru-RU" dirty="0" smtClean="0"/>
              <a:t>е) </a:t>
            </a:r>
            <a:r>
              <a:rPr lang="ru-RU" dirty="0" err="1" smtClean="0"/>
              <a:t>вторинна</a:t>
            </a:r>
            <a:r>
              <a:rPr lang="ru-RU" dirty="0" smtClean="0"/>
              <a:t> </a:t>
            </a:r>
            <a:r>
              <a:rPr lang="ru-RU" dirty="0" err="1" smtClean="0"/>
              <a:t>рефлексія</a:t>
            </a:r>
            <a:r>
              <a:rPr lang="ru-RU" dirty="0" smtClean="0"/>
              <a:t>.</a:t>
            </a:r>
          </a:p>
          <a:p>
            <a:pPr>
              <a:buNone/>
            </a:pPr>
            <a:r>
              <a:rPr lang="ru-RU" dirty="0" err="1" smtClean="0"/>
              <a:t>Аналітичний</a:t>
            </a:r>
            <a:r>
              <a:rPr lang="ru-RU" dirty="0" smtClean="0"/>
              <a:t> </a:t>
            </a:r>
            <a:r>
              <a:rPr lang="ru-RU" dirty="0" err="1" smtClean="0"/>
              <a:t>етап</a:t>
            </a:r>
            <a:r>
              <a:rPr lang="ru-RU" dirty="0" smtClean="0"/>
              <a:t> </a:t>
            </a:r>
            <a:r>
              <a:rPr lang="ru-RU" dirty="0" err="1" smtClean="0"/>
              <a:t>є</a:t>
            </a:r>
            <a:r>
              <a:rPr lang="ru-RU" dirty="0" smtClean="0"/>
              <a:t> </a:t>
            </a:r>
            <a:r>
              <a:rPr lang="ru-RU" dirty="0" err="1" smtClean="0"/>
              <a:t>завершеним</a:t>
            </a:r>
            <a:r>
              <a:rPr lang="ru-RU" dirty="0" smtClean="0"/>
              <a:t>, коли </a:t>
            </a:r>
            <a:r>
              <a:rPr lang="ru-RU" dirty="0" err="1" smtClean="0"/>
              <a:t>вдалося</a:t>
            </a:r>
            <a:r>
              <a:rPr lang="ru-RU" dirty="0" smtClean="0"/>
              <a:t> </a:t>
            </a:r>
            <a:r>
              <a:rPr lang="ru-RU" b="1" dirty="0" err="1" smtClean="0"/>
              <a:t>виділити</a:t>
            </a:r>
            <a:r>
              <a:rPr lang="ru-RU" b="1" dirty="0" smtClean="0"/>
              <a:t> </a:t>
            </a:r>
            <a:r>
              <a:rPr lang="ru-RU" b="1" dirty="0" err="1" smtClean="0"/>
              <a:t>критерії</a:t>
            </a:r>
            <a:r>
              <a:rPr lang="ru-RU" dirty="0" smtClean="0"/>
              <a:t>, за </a:t>
            </a:r>
            <a:r>
              <a:rPr lang="ru-RU" dirty="0" err="1" smtClean="0"/>
              <a:t>допомогою</a:t>
            </a:r>
            <a:r>
              <a:rPr lang="ru-RU" dirty="0" smtClean="0"/>
              <a:t> </a:t>
            </a:r>
            <a:r>
              <a:rPr lang="ru-RU" dirty="0" err="1" smtClean="0"/>
              <a:t>яких</a:t>
            </a:r>
            <a:r>
              <a:rPr lang="ru-RU" dirty="0" smtClean="0"/>
              <a:t> </a:t>
            </a:r>
            <a:r>
              <a:rPr lang="ru-RU" dirty="0" err="1" smtClean="0"/>
              <a:t>можливе</a:t>
            </a:r>
            <a:r>
              <a:rPr lang="ru-RU" dirty="0" smtClean="0"/>
              <a:t> </a:t>
            </a:r>
            <a:r>
              <a:rPr lang="ru-RU" dirty="0" err="1" smtClean="0"/>
              <a:t>його</a:t>
            </a:r>
            <a:r>
              <a:rPr lang="ru-RU" dirty="0" smtClean="0"/>
              <a:t> </a:t>
            </a:r>
            <a:r>
              <a:rPr lang="ru-RU" dirty="0" err="1" smtClean="0"/>
              <a:t>розв'язання</a:t>
            </a:r>
            <a:r>
              <a:rPr lang="ru-RU" dirty="0" smtClean="0"/>
              <a:t>.</a:t>
            </a:r>
          </a:p>
          <a:p>
            <a:endParaRPr lang="ru-RU" dirty="0"/>
          </a:p>
        </p:txBody>
      </p:sp>
      <p:sp>
        <p:nvSpPr>
          <p:cNvPr id="3" name="Заголовок 2"/>
          <p:cNvSpPr>
            <a:spLocks noGrp="1"/>
          </p:cNvSpPr>
          <p:nvPr>
            <p:ph type="title"/>
          </p:nvPr>
        </p:nvSpPr>
        <p:spPr>
          <a:xfrm>
            <a:off x="1547664" y="692696"/>
            <a:ext cx="7067128" cy="794352"/>
          </a:xfrm>
        </p:spPr>
        <p:txBody>
          <a:bodyPr>
            <a:normAutofit fontScale="90000"/>
          </a:bodyPr>
          <a:lstStyle/>
          <a:p>
            <a:r>
              <a:rPr lang="ru-RU" dirty="0" err="1" smtClean="0"/>
              <a:t>Аналітичний</a:t>
            </a:r>
            <a:r>
              <a:rPr lang="ru-RU" dirty="0" smtClean="0"/>
              <a:t> </a:t>
            </a:r>
            <a:r>
              <a:rPr lang="ru-RU" dirty="0" err="1" smtClean="0"/>
              <a:t>етап</a:t>
            </a:r>
            <a:r>
              <a:rPr lang="ru-RU" dirty="0" smtClean="0"/>
              <a:t> </a:t>
            </a:r>
            <a:r>
              <a:rPr lang="ru-RU" dirty="0" err="1" smtClean="0"/>
              <a:t>роботи</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908720"/>
            <a:ext cx="6059016" cy="504056"/>
          </a:xfrm>
        </p:spPr>
        <p:txBody>
          <a:bodyPr>
            <a:noAutofit/>
          </a:bodyPr>
          <a:lstStyle/>
          <a:p>
            <a:r>
              <a:rPr lang="ru-RU" sz="3200" dirty="0" err="1" smtClean="0">
                <a:latin typeface="Times New Roman" pitchFamily="18" charset="0"/>
                <a:cs typeface="Times New Roman" pitchFamily="18" charset="0"/>
              </a:rPr>
              <a:t>Управління</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конфліктами</a:t>
            </a:r>
            <a:endParaRPr lang="ru-RU" sz="3200" dirty="0"/>
          </a:p>
        </p:txBody>
      </p:sp>
      <p:sp>
        <p:nvSpPr>
          <p:cNvPr id="3" name="Содержимое 2"/>
          <p:cNvSpPr>
            <a:spLocks noGrp="1"/>
          </p:cNvSpPr>
          <p:nvPr>
            <p:ph idx="1"/>
          </p:nvPr>
        </p:nvSpPr>
        <p:spPr/>
        <p:txBody>
          <a:bodyPr>
            <a:normAutofit fontScale="85000" lnSpcReduction="20000"/>
          </a:bodyPr>
          <a:lstStyle/>
          <a:p>
            <a:r>
              <a:rPr lang="ru-RU" sz="2800" dirty="0" err="1" smtClean="0">
                <a:latin typeface="Times New Roman" pitchFamily="18" charset="0"/>
                <a:cs typeface="Times New Roman" pitchFamily="18" charset="0"/>
              </a:rPr>
              <a:t>Процес</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управління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конфліктами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багатоплановий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включає</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декілька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комплексів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заходів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попередження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регулювання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розв'язання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a:t>
            </a:r>
          </a:p>
          <a:p>
            <a:endParaRPr lang="ru-RU" sz="2800" dirty="0" smtClean="0">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a:p>
            <a:pPr algn="ctr"/>
            <a:r>
              <a:rPr lang="ru-RU" sz="3200" dirty="0" err="1" smtClean="0">
                <a:latin typeface="Times New Roman" pitchFamily="18" charset="0"/>
                <a:cs typeface="Times New Roman" pitchFamily="18" charset="0"/>
              </a:rPr>
              <a:t>Управління</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конфліктами</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передбачає</a:t>
            </a:r>
            <a:r>
              <a:rPr lang="ru-RU" sz="3200" dirty="0" smtClean="0">
                <a:latin typeface="Times New Roman" pitchFamily="18" charset="0"/>
                <a:cs typeface="Times New Roman" pitchFamily="18" charset="0"/>
              </a:rPr>
              <a:t>:</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переведення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його</a:t>
            </a:r>
            <a:r>
              <a:rPr lang="ru-RU" sz="2800" dirty="0" smtClean="0">
                <a:latin typeface="Times New Roman" pitchFamily="18" charset="0"/>
                <a:cs typeface="Times New Roman" pitchFamily="18" charset="0"/>
              </a:rPr>
              <a:t> в сферу </a:t>
            </a:r>
            <a:r>
              <a:rPr lang="ru-RU" sz="2800" dirty="0" err="1" smtClean="0">
                <a:latin typeface="Times New Roman" pitchFamily="18" charset="0"/>
                <a:cs typeface="Times New Roman" pitchFamily="18" charset="0"/>
              </a:rPr>
              <a:t>раціональної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діяльності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взаємодій</a:t>
            </a:r>
            <a:r>
              <a:rPr lang="ru-RU" sz="2800" dirty="0" smtClean="0">
                <a:latin typeface="Times New Roman" pitchFamily="18" charset="0"/>
                <a:cs typeface="Times New Roman" pitchFamily="18" charset="0"/>
              </a:rPr>
              <a:t> людей;</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продуманість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впливу</a:t>
            </a:r>
            <a:r>
              <a:rPr lang="ru-RU" sz="2800" dirty="0" smtClean="0">
                <a:latin typeface="Times New Roman" pitchFamily="18" charset="0"/>
                <a:cs typeface="Times New Roman" pitchFamily="18" charset="0"/>
              </a:rPr>
              <a:t> на </a:t>
            </a:r>
            <a:r>
              <a:rPr lang="ru-RU" sz="2800" dirty="0" err="1" smtClean="0">
                <a:latin typeface="Times New Roman" pitchFamily="18" charset="0"/>
                <a:cs typeface="Times New Roman" pitchFamily="18" charset="0"/>
              </a:rPr>
              <a:t>конфліктну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поведінку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суб'єктів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a:t>
            </a:r>
            <a:r>
              <a:rPr lang="ru-RU" sz="2800" dirty="0" smtClean="0">
                <a:latin typeface="Times New Roman" pitchFamily="18" charset="0"/>
                <a:cs typeface="Times New Roman" pitchFamily="18" charset="0"/>
              </a:rPr>
              <a:t> метою </a:t>
            </a:r>
            <a:r>
              <a:rPr lang="ru-RU" sz="2800" dirty="0" err="1" smtClean="0">
                <a:latin typeface="Times New Roman" pitchFamily="18" charset="0"/>
                <a:cs typeface="Times New Roman" pitchFamily="18" charset="0"/>
              </a:rPr>
              <a:t>досягнення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бажаного</a:t>
            </a:r>
            <a:r>
              <a:rPr lang="ru-RU" sz="2800" dirty="0" smtClean="0">
                <a:latin typeface="Times New Roman" pitchFamily="18" charset="0"/>
                <a:cs typeface="Times New Roman" pitchFamily="18" charset="0"/>
              </a:rPr>
              <a:t> результату;</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обмеження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протиборства</a:t>
            </a:r>
            <a:r>
              <a:rPr lang="ru-RU" sz="2800" dirty="0" smtClean="0">
                <a:latin typeface="Times New Roman" pitchFamily="18" charset="0"/>
                <a:cs typeface="Times New Roman" pitchFamily="18" charset="0"/>
              </a:rPr>
              <a:t> рамками конструктивного </a:t>
            </a:r>
            <a:r>
              <a:rPr lang="ru-RU" sz="2800" dirty="0" err="1" smtClean="0">
                <a:latin typeface="Times New Roman" pitchFamily="18" charset="0"/>
                <a:cs typeface="Times New Roman" pitchFamily="18" charset="0"/>
              </a:rPr>
              <a:t>залучення</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суспільний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процес</a:t>
            </a:r>
            <a:r>
              <a:rPr lang="ru-RU" sz="2800" dirty="0" smtClean="0">
                <a:latin typeface="Times New Roman" pitchFamily="18" charset="0"/>
                <a:cs typeface="Times New Roman"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052736"/>
            <a:ext cx="7920880" cy="3354765"/>
          </a:xfrm>
          <a:prstGeom prst="rect">
            <a:avLst/>
          </a:prstGeom>
        </p:spPr>
        <p:txBody>
          <a:bodyPr wrap="square">
            <a:spAutoFit/>
          </a:bodyPr>
          <a:lstStyle/>
          <a:p>
            <a:pPr algn="ctr"/>
            <a:r>
              <a:rPr lang="ru-RU" sz="2400" b="1" dirty="0" err="1" smtClean="0">
                <a:latin typeface="Times New Roman" pitchFamily="18" charset="0"/>
                <a:cs typeface="Times New Roman" pitchFamily="18" charset="0"/>
              </a:rPr>
              <a:t>Важливо</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усвідомити</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особливості</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управління</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конфліктами</a:t>
            </a:r>
            <a:r>
              <a:rPr lang="ru-RU" sz="2400" b="1" dirty="0" smtClean="0">
                <a:latin typeface="Times New Roman" pitchFamily="18" charset="0"/>
                <a:cs typeface="Times New Roman" pitchFamily="18" charset="0"/>
              </a:rPr>
              <a:t> (Е. М. </a:t>
            </a:r>
            <a:r>
              <a:rPr lang="ru-RU" sz="2400" b="1" dirty="0" err="1" smtClean="0">
                <a:latin typeface="Times New Roman" pitchFamily="18" charset="0"/>
                <a:cs typeface="Times New Roman" pitchFamily="18" charset="0"/>
              </a:rPr>
              <a:t>Бабосов</a:t>
            </a:r>
            <a:r>
              <a:rPr lang="ru-RU" sz="2400" b="1" dirty="0" smtClean="0">
                <a:latin typeface="Times New Roman" pitchFamily="18" charset="0"/>
                <a:cs typeface="Times New Roman" pitchFamily="18" charset="0"/>
              </a:rPr>
              <a:t>, 2000).</a:t>
            </a:r>
          </a:p>
          <a:p>
            <a:pPr algn="ctr"/>
            <a:endParaRPr lang="ru-RU" sz="2400" b="1"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1. На перший план </a:t>
            </a:r>
            <a:r>
              <a:rPr lang="ru-RU" sz="2000" dirty="0" err="1" smtClean="0">
                <a:latin typeface="Times New Roman" pitchFamily="18" charset="0"/>
                <a:cs typeface="Times New Roman" pitchFamily="18" charset="0"/>
              </a:rPr>
              <a:t>висувається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завдання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управління</a:t>
            </a:r>
            <a:r>
              <a:rPr lang="ru-RU" sz="2000" dirty="0" smtClean="0">
                <a:latin typeface="Times New Roman" pitchFamily="18" charset="0"/>
                <a:cs typeface="Times New Roman" pitchFamily="18" charset="0"/>
              </a:rPr>
              <a:t> людьми.</a:t>
            </a:r>
          </a:p>
          <a:p>
            <a:r>
              <a:rPr lang="ru-RU" sz="2000" dirty="0" smtClean="0">
                <a:latin typeface="Times New Roman" pitchFamily="18" charset="0"/>
                <a:cs typeface="Times New Roman" pitchFamily="18" charset="0"/>
              </a:rPr>
              <a:t>2. </a:t>
            </a:r>
            <a:r>
              <a:rPr lang="ru-RU" sz="2000" dirty="0" err="1" smtClean="0">
                <a:latin typeface="Times New Roman" pitchFamily="18" charset="0"/>
                <a:cs typeface="Times New Roman" pitchFamily="18" charset="0"/>
              </a:rPr>
              <a:t>Врахування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всіх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факторів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мотивів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людської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поведінки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об'єктивні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суб'єктивні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матеріальні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духовні</a:t>
            </a:r>
            <a:r>
              <a:rPr lang="ru-RU" sz="2000" dirty="0" smtClean="0">
                <a:latin typeface="Times New Roman" pitchFamily="18" charset="0"/>
                <a:cs typeface="Times New Roman" pitchFamily="18" charset="0"/>
              </a:rPr>
              <a:t>). </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3. </a:t>
            </a:r>
            <a:r>
              <a:rPr lang="ru-RU" sz="2000" dirty="0" err="1" smtClean="0">
                <a:latin typeface="Times New Roman" pitchFamily="18" charset="0"/>
                <a:cs typeface="Times New Roman" pitchFamily="18" charset="0"/>
              </a:rPr>
              <a:t>Управління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конфліктом</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це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найчастіше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управління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рівними</a:t>
            </a:r>
            <a:r>
              <a:rPr lang="ru-RU" sz="2000" dirty="0" smtClean="0">
                <a:latin typeface="Times New Roman" pitchFamily="18" charset="0"/>
                <a:cs typeface="Times New Roman" pitchFamily="18" charset="0"/>
              </a:rPr>
              <a:t> людьми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точки </a:t>
            </a:r>
            <a:r>
              <a:rPr lang="ru-RU" sz="2000" dirty="0" err="1" smtClean="0">
                <a:latin typeface="Times New Roman" pitchFamily="18" charset="0"/>
                <a:cs typeface="Times New Roman" pitchFamily="18" charset="0"/>
              </a:rPr>
              <a:t>зору</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їх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соціального</a:t>
            </a:r>
            <a:r>
              <a:rPr lang="ru-RU" sz="2000" dirty="0" smtClean="0">
                <a:latin typeface="Times New Roman" pitchFamily="18" charset="0"/>
                <a:cs typeface="Times New Roman" pitchFamily="18" charset="0"/>
              </a:rPr>
              <a:t> статусу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посадових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обов'язків</a:t>
            </a:r>
            <a:r>
              <a:rPr lang="ru-RU" sz="2000" dirty="0" smtClean="0">
                <a:latin typeface="Times New Roman" pitchFamily="18" charset="0"/>
                <a:cs typeface="Times New Roman" pitchFamily="18" charset="0"/>
              </a:rPr>
              <a:t>, а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точки </a:t>
            </a:r>
            <a:r>
              <a:rPr lang="ru-RU" sz="2000" dirty="0" err="1" smtClean="0">
                <a:latin typeface="Times New Roman" pitchFamily="18" charset="0"/>
                <a:cs typeface="Times New Roman" pitchFamily="18" charset="0"/>
              </a:rPr>
              <a:t>зору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їх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взаємних</a:t>
            </a:r>
            <a:r>
              <a:rPr lang="ru-RU" sz="2000"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вимог</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претензій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домагань</a:t>
            </a:r>
            <a:r>
              <a:rPr lang="ru-RU" sz="2000" dirty="0" smtClean="0">
                <a:latin typeface="Times New Roman" pitchFamily="18" charset="0"/>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4345"/>
            <a:ext cx="7920880" cy="2862322"/>
          </a:xfrm>
          <a:prstGeom prst="rect">
            <a:avLst/>
          </a:prstGeom>
        </p:spPr>
        <p:txBody>
          <a:bodyPr wrap="square">
            <a:spAutoFit/>
          </a:bodyPr>
          <a:lstStyle/>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4. </a:t>
            </a:r>
            <a:r>
              <a:rPr lang="ru-RU" dirty="0" err="1" smtClean="0">
                <a:latin typeface="Times New Roman" pitchFamily="18" charset="0"/>
                <a:cs typeface="Times New Roman" pitchFamily="18" charset="0"/>
              </a:rPr>
              <a:t>Управління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конфліктами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управління</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базі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інтересів</a:t>
            </a:r>
            <a:r>
              <a:rPr lang="ru-RU" dirty="0" smtClean="0">
                <a:latin typeface="Times New Roman" pitchFamily="18" charset="0"/>
                <a:cs typeface="Times New Roman" pitchFamily="18" charset="0"/>
              </a:rPr>
              <a:t>. </a:t>
            </a:r>
          </a:p>
          <a:p>
            <a:endParaRPr lang="ru-RU" dirty="0" smtClean="0">
              <a:latin typeface="Times New Roman" pitchFamily="18" charset="0"/>
              <a:cs typeface="Times New Roman" pitchFamily="18" charset="0"/>
            </a:endParaRPr>
          </a:p>
          <a:p>
            <a:r>
              <a:rPr lang="ru-RU" b="1" dirty="0" err="1" smtClean="0">
                <a:latin typeface="Times New Roman" pitchFamily="18" charset="0"/>
                <a:cs typeface="Times New Roman" pitchFamily="18" charset="0"/>
              </a:rPr>
              <a:t>Тільки</a:t>
            </a:r>
            <a:r>
              <a:rPr lang="ru-RU" b="1" dirty="0" smtClean="0">
                <a:latin typeface="Times New Roman" pitchFamily="18" charset="0"/>
                <a:cs typeface="Times New Roman" pitchFamily="18" charset="0"/>
              </a:rPr>
              <a:t> правильно </a:t>
            </a:r>
            <a:r>
              <a:rPr lang="ru-RU" b="1" dirty="0" err="1" smtClean="0">
                <a:latin typeface="Times New Roman" pitchFamily="18" charset="0"/>
                <a:cs typeface="Times New Roman" pitchFamily="18" charset="0"/>
              </a:rPr>
              <a:t>зрозумілий</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інтерес</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учасників</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відкриває</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можливість</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успішного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вирішення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конфлікту</a:t>
            </a:r>
            <a:r>
              <a:rPr lang="ru-RU" b="1"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5. </a:t>
            </a:r>
            <a:r>
              <a:rPr lang="ru-RU" dirty="0" err="1" smtClean="0">
                <a:latin typeface="Times New Roman" pitchFamily="18" charset="0"/>
                <a:cs typeface="Times New Roman" pitchFamily="18" charset="0"/>
              </a:rPr>
              <a:t>Необхідно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навчитися</a:t>
            </a:r>
            <a:r>
              <a:rPr lang="ru-RU"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мінімізувати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витрати</a:t>
            </a:r>
            <a:r>
              <a:rPr lang="ru-RU" b="1"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збитки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ворожнечу</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6. Треба </a:t>
            </a:r>
            <a:r>
              <a:rPr lang="ru-RU" dirty="0" err="1" smtClean="0">
                <a:latin typeface="Times New Roman" pitchFamily="18" charset="0"/>
                <a:cs typeface="Times New Roman" pitchFamily="18" charset="0"/>
              </a:rPr>
              <a:t>завжди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намагатися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шукати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знаходити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неконфронтаційні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способи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вирішення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конфліктів</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20688"/>
            <a:ext cx="8229600" cy="1143000"/>
          </a:xfrm>
        </p:spPr>
        <p:txBody>
          <a:bodyPr>
            <a:normAutofit/>
          </a:bodyPr>
          <a:lstStyle/>
          <a:p>
            <a:r>
              <a:rPr lang="ru-RU" sz="3200" dirty="0" err="1" smtClean="0">
                <a:latin typeface="Times New Roman" pitchFamily="18" charset="0"/>
                <a:cs typeface="Times New Roman" pitchFamily="18" charset="0"/>
              </a:rPr>
              <a:t>Підходи</a:t>
            </a:r>
            <a:r>
              <a:rPr lang="ru-RU" sz="3200" dirty="0" smtClean="0">
                <a:latin typeface="Times New Roman" pitchFamily="18" charset="0"/>
                <a:cs typeface="Times New Roman" pitchFamily="18" charset="0"/>
              </a:rPr>
              <a:t> до </a:t>
            </a:r>
            <a:r>
              <a:rPr lang="ru-RU" sz="3200" dirty="0" err="1" smtClean="0">
                <a:latin typeface="Times New Roman" pitchFamily="18" charset="0"/>
                <a:cs typeface="Times New Roman" pitchFamily="18" charset="0"/>
              </a:rPr>
              <a:t>регулювання</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конфліктів</a:t>
            </a:r>
            <a:endParaRPr lang="ru-RU" sz="3200" dirty="0"/>
          </a:p>
        </p:txBody>
      </p:sp>
      <p:sp>
        <p:nvSpPr>
          <p:cNvPr id="3" name="Содержимое 2"/>
          <p:cNvSpPr>
            <a:spLocks noGrp="1"/>
          </p:cNvSpPr>
          <p:nvPr>
            <p:ph idx="1"/>
          </p:nvPr>
        </p:nvSpPr>
        <p:spPr>
          <a:xfrm>
            <a:off x="457200" y="1935480"/>
            <a:ext cx="8147248" cy="3437736"/>
          </a:xfrm>
        </p:spPr>
        <p:txBody>
          <a:bodyPr>
            <a:normAutofit fontScale="85000" lnSpcReduction="20000"/>
          </a:bodyPr>
          <a:lstStyle/>
          <a:p>
            <a:r>
              <a:rPr lang="ru-RU" sz="2800" dirty="0" err="1" smtClean="0">
                <a:latin typeface="Times New Roman" pitchFamily="18" charset="0"/>
                <a:cs typeface="Times New Roman" pitchFamily="18" charset="0"/>
              </a:rPr>
              <a:t>легалізація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визнання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 органами </a:t>
            </a:r>
            <a:r>
              <a:rPr lang="ru-RU" sz="2800" dirty="0" err="1" smtClean="0">
                <a:latin typeface="Times New Roman" pitchFamily="18" charset="0"/>
                <a:cs typeface="Times New Roman" pitchFamily="18" charset="0"/>
              </a:rPr>
              <a:t>влади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інтеграція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їх</a:t>
            </a:r>
            <a:r>
              <a:rPr lang="ru-RU" sz="2800" dirty="0" smtClean="0">
                <a:latin typeface="Times New Roman" pitchFamily="18" charset="0"/>
                <a:cs typeface="Times New Roman" pitchFamily="18" charset="0"/>
              </a:rPr>
              <a:t> в систему державного </a:t>
            </a:r>
            <a:r>
              <a:rPr lang="ru-RU" sz="2800" dirty="0" err="1" smtClean="0">
                <a:latin typeface="Times New Roman" pitchFamily="18" charset="0"/>
                <a:cs typeface="Times New Roman" pitchFamily="18" charset="0"/>
              </a:rPr>
              <a:t>управління</a:t>
            </a:r>
            <a:r>
              <a:rPr lang="ru-RU" sz="2800" dirty="0" smtClean="0">
                <a:latin typeface="Times New Roman" pitchFamily="18" charset="0"/>
                <a:cs typeface="Times New Roman" pitchFamily="18" charset="0"/>
              </a:rPr>
              <a:t>;</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легітимізація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визнання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 як </a:t>
            </a:r>
            <a:r>
              <a:rPr lang="ru-RU" sz="2800" dirty="0" err="1" smtClean="0">
                <a:latin typeface="Times New Roman" pitchFamily="18" charset="0"/>
                <a:cs typeface="Times New Roman" pitchFamily="18" charset="0"/>
              </a:rPr>
              <a:t>соціального</a:t>
            </a:r>
            <a:r>
              <a:rPr lang="ru-RU" sz="2800" dirty="0" smtClean="0">
                <a:latin typeface="Times New Roman" pitchFamily="18" charset="0"/>
                <a:cs typeface="Times New Roman" pitchFamily="18" charset="0"/>
              </a:rPr>
              <a:t> стимулятора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включення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їх</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механізми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соціального</a:t>
            </a:r>
            <a:r>
              <a:rPr lang="ru-RU" sz="2800" dirty="0" smtClean="0">
                <a:latin typeface="Times New Roman" pitchFamily="18" charset="0"/>
                <a:cs typeface="Times New Roman" pitchFamily="18" charset="0"/>
              </a:rPr>
              <a:t> регулятора;</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інституціалізація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конфлікту</a:t>
            </a:r>
            <a:r>
              <a:rPr lang="ru-RU"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створення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системи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організацій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щодо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керування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конфліктами</a:t>
            </a:r>
            <a:r>
              <a:rPr lang="ru-RU" sz="2800" dirty="0" smtClean="0">
                <a:latin typeface="Times New Roman" pitchFamily="18" charset="0"/>
                <a:cs typeface="Times New Roman" pitchFamily="18" charset="0"/>
              </a:rPr>
              <a:t>;</a:t>
            </a:r>
          </a:p>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раціоналізація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конфліктів</a:t>
            </a:r>
            <a:r>
              <a:rPr lang="ru-RU"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сприяння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розкриття</a:t>
            </a:r>
            <a:r>
              <a:rPr lang="ru-RU" sz="2800" dirty="0" smtClean="0">
                <a:latin typeface="Times New Roman" pitchFamily="18" charset="0"/>
                <a:cs typeface="Times New Roman" pitchFamily="18" charset="0"/>
              </a:rPr>
              <a:t> у межах </a:t>
            </a:r>
            <a:r>
              <a:rPr lang="ru-RU" sz="2800" dirty="0" err="1" smtClean="0">
                <a:latin typeface="Times New Roman" pitchFamily="18" charset="0"/>
                <a:cs typeface="Times New Roman" pitchFamily="18" charset="0"/>
              </a:rPr>
              <a:t>соціального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правового порядку </a:t>
            </a:r>
            <a:r>
              <a:rPr lang="ru-RU" sz="2800" dirty="0" err="1" smtClean="0">
                <a:latin typeface="Times New Roman" pitchFamily="18" charset="0"/>
                <a:cs typeface="Times New Roman" pitchFamily="18" charset="0"/>
              </a:rPr>
              <a:t>з</a:t>
            </a:r>
            <a:r>
              <a:rPr lang="ru-RU" sz="2800" dirty="0" smtClean="0">
                <a:latin typeface="Times New Roman" pitchFamily="18" charset="0"/>
                <a:cs typeface="Times New Roman" pitchFamily="18" charset="0"/>
              </a:rPr>
              <a:t> метою </a:t>
            </a:r>
            <a:r>
              <a:rPr lang="ru-RU" sz="2800" dirty="0" err="1" smtClean="0">
                <a:latin typeface="Times New Roman" pitchFamily="18" charset="0"/>
                <a:cs typeface="Times New Roman" pitchFamily="18" charset="0"/>
              </a:rPr>
              <a:t>перетворення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їх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із</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стихійних</a:t>
            </a:r>
            <a:r>
              <a:rPr lang="ru-RU" sz="2800" dirty="0" smtClean="0">
                <a:latin typeface="Times New Roman" pitchFamily="18" charset="0"/>
                <a:cs typeface="Times New Roman" pitchFamily="18" charset="0"/>
              </a:rPr>
              <a:t> форм в </a:t>
            </a:r>
            <a:r>
              <a:rPr lang="ru-RU" sz="2800" dirty="0" err="1" smtClean="0">
                <a:latin typeface="Times New Roman" pitchFamily="18" charset="0"/>
                <a:cs typeface="Times New Roman" pitchFamily="18" charset="0"/>
              </a:rPr>
              <a:t>раціональні</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24744"/>
            <a:ext cx="8229600" cy="1143000"/>
          </a:xfrm>
        </p:spPr>
        <p:txBody>
          <a:bodyPr>
            <a:normAutofit fontScale="90000"/>
          </a:bodyPr>
          <a:lstStyle/>
          <a:p>
            <a:r>
              <a:rPr lang="ru-RU" dirty="0" smtClean="0"/>
              <a:t>Без </a:t>
            </a:r>
            <a:r>
              <a:rPr lang="ru-RU" dirty="0" err="1" smtClean="0"/>
              <a:t>чого</a:t>
            </a:r>
            <a:r>
              <a:rPr lang="ru-RU" dirty="0" smtClean="0"/>
              <a:t> не </a:t>
            </a:r>
            <a:r>
              <a:rPr lang="ru-RU" dirty="0" err="1" smtClean="0"/>
              <a:t>може</a:t>
            </a:r>
            <a:r>
              <a:rPr lang="ru-RU" dirty="0" smtClean="0"/>
              <a:t> </a:t>
            </a:r>
            <a:r>
              <a:rPr lang="ru-RU" dirty="0" err="1" smtClean="0"/>
              <a:t>проводитися</a:t>
            </a:r>
            <a:r>
              <a:rPr lang="ru-RU" dirty="0" smtClean="0"/>
              <a:t> </a:t>
            </a:r>
            <a:r>
              <a:rPr lang="ru-RU" dirty="0" err="1" smtClean="0"/>
              <a:t>вирішення</a:t>
            </a:r>
            <a:r>
              <a:rPr lang="ru-RU" dirty="0" smtClean="0"/>
              <a:t> </a:t>
            </a:r>
            <a:r>
              <a:rPr lang="ru-RU" dirty="0" err="1" smtClean="0"/>
              <a:t>конфліктів</a:t>
            </a:r>
            <a:r>
              <a:rPr lang="ru-RU" dirty="0" smtClean="0"/>
              <a:t>?</a:t>
            </a:r>
            <a:endParaRPr lang="ru-RU" dirty="0"/>
          </a:p>
        </p:txBody>
      </p:sp>
      <p:pic>
        <p:nvPicPr>
          <p:cNvPr id="4" name="Содержимое 3"/>
          <p:cNvPicPr>
            <a:picLocks noGrp="1" noChangeAspect="1"/>
          </p:cNvPicPr>
          <p:nvPr>
            <p:ph idx="1"/>
          </p:nvPr>
        </p:nvPicPr>
        <p:blipFill>
          <a:blip r:embed="rId2" cstate="print">
            <a:alphaModFix/>
            <a:lum/>
          </a:blip>
          <a:srcRect/>
          <a:stretch>
            <a:fillRect/>
          </a:stretch>
        </p:blipFill>
        <p:spPr>
          <a:xfrm>
            <a:off x="2123728" y="2708920"/>
            <a:ext cx="4430042" cy="3877668"/>
          </a:xfrm>
          <a:prstGeom prst="rect">
            <a:avLst/>
          </a:prstGeom>
          <a:noFill/>
          <a:ln>
            <a:noFill/>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1502</TotalTime>
  <Words>929</Words>
  <Application>Microsoft Office PowerPoint</Application>
  <PresentationFormat>Экран (4:3)</PresentationFormat>
  <Paragraphs>148</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Calibri</vt:lpstr>
      <vt:lpstr>Constantia</vt:lpstr>
      <vt:lpstr>Times New Roman</vt:lpstr>
      <vt:lpstr>Wingdings 2</vt:lpstr>
      <vt:lpstr>Поток</vt:lpstr>
      <vt:lpstr>Основи конфліктології.  </vt:lpstr>
      <vt:lpstr>План</vt:lpstr>
      <vt:lpstr>Діагностика конфлікту включає:</vt:lpstr>
      <vt:lpstr>Аналітичний етап роботи</vt:lpstr>
      <vt:lpstr>Управління конфліктами</vt:lpstr>
      <vt:lpstr>Презентация PowerPoint</vt:lpstr>
      <vt:lpstr>Презентация PowerPoint</vt:lpstr>
      <vt:lpstr>Підходи до регулювання конфліктів</vt:lpstr>
      <vt:lpstr>Без чого не може проводитися вирішення конфліктів?</vt:lpstr>
      <vt:lpstr>Презентация PowerPoint</vt:lpstr>
      <vt:lpstr>Вирішення конфлікту</vt:lpstr>
      <vt:lpstr>Прогнозування конфліктів </vt:lpstr>
      <vt:lpstr>Прогнозування конфлікту</vt:lpstr>
      <vt:lpstr>Презентация PowerPoint</vt:lpstr>
      <vt:lpstr>Презентация PowerPoint</vt:lpstr>
      <vt:lpstr>Підходів до вирішення конфлікту три:</vt:lpstr>
      <vt:lpstr>Ситуація «Дві сестри» </vt:lpstr>
      <vt:lpstr>Презентация PowerPoint</vt:lpstr>
      <vt:lpstr>Що таке інтереси?</vt:lpstr>
      <vt:lpstr>Презентация PowerPoint</vt:lpstr>
      <vt:lpstr>Презентация PowerPoint</vt:lpstr>
      <vt:lpstr>Ситуації</vt:lpstr>
      <vt:lpstr>Презентация PowerPoint</vt:lpstr>
      <vt:lpstr>Вирішення конфлікту</vt:lpstr>
      <vt:lpstr>Участь третьої сторони</vt:lpstr>
      <vt:lpstr>Характеристики посередництва:</vt:lpstr>
      <vt:lpstr>Картографія – що це?</vt:lpstr>
      <vt:lpstr>Прогнозування конфліктів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конфліктології.  Лекція 3.</dc:title>
  <dc:creator>Полина</dc:creator>
  <cp:lastModifiedBy>Administrator</cp:lastModifiedBy>
  <cp:revision>14</cp:revision>
  <dcterms:created xsi:type="dcterms:W3CDTF">2017-04-18T13:08:37Z</dcterms:created>
  <dcterms:modified xsi:type="dcterms:W3CDTF">2022-12-09T17:34:47Z</dcterms:modified>
</cp:coreProperties>
</file>