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7" r:id="rId4"/>
    <p:sldId id="259" r:id="rId5"/>
    <p:sldId id="260" r:id="rId6"/>
    <p:sldId id="261"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KHERSON STATE UNIVERSITY</a:t>
            </a:r>
            <a:br>
              <a:rPr lang="en-US" sz="3200" b="1" dirty="0" smtClean="0"/>
            </a:br>
            <a:r>
              <a:rPr lang="en-US" sz="3200" b="1" dirty="0" smtClean="0"/>
              <a:t>DEPARTMENT OF MANAGEMENT AND ADMINISTRATION</a:t>
            </a:r>
            <a:endParaRPr lang="ru-RU" sz="3200" b="1" dirty="0"/>
          </a:p>
        </p:txBody>
      </p:sp>
      <p:pic>
        <p:nvPicPr>
          <p:cNvPr id="3074" name="Picture 2" descr="D:\Казакова Т.С\Conflict Management\21933644-a-word-cloud-of-conflict-management-related-items.jpg"/>
          <p:cNvPicPr>
            <a:picLocks noGrp="1" noChangeAspect="1" noChangeArrowheads="1"/>
          </p:cNvPicPr>
          <p:nvPr>
            <p:ph idx="1"/>
          </p:nvPr>
        </p:nvPicPr>
        <p:blipFill>
          <a:blip r:embed="rId2"/>
          <a:srcRect/>
          <a:stretch>
            <a:fillRect/>
          </a:stretch>
        </p:blipFill>
        <p:spPr bwMode="auto">
          <a:xfrm>
            <a:off x="1419323" y="1624556"/>
            <a:ext cx="6305354" cy="523344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i="1" dirty="0" smtClean="0">
                <a:solidFill>
                  <a:srgbClr val="C00000"/>
                </a:solidFill>
              </a:rPr>
              <a:t>Course Description:</a:t>
            </a:r>
            <a:r>
              <a:rPr lang="ru-RU" b="1" i="1" dirty="0" smtClean="0">
                <a:solidFill>
                  <a:srgbClr val="C00000"/>
                </a:solidFill>
              </a:rPr>
              <a:t/>
            </a:r>
            <a:br>
              <a:rPr lang="ru-RU" b="1" i="1" dirty="0" smtClean="0">
                <a:solidFill>
                  <a:srgbClr val="C00000"/>
                </a:solidFill>
              </a:rPr>
            </a:br>
            <a:endParaRPr lang="ru-RU" b="1" i="1" dirty="0">
              <a:solidFill>
                <a:srgbClr val="C00000"/>
              </a:solidFill>
            </a:endParaRPr>
          </a:p>
        </p:txBody>
      </p:sp>
      <p:sp>
        <p:nvSpPr>
          <p:cNvPr id="3" name="Содержимое 2"/>
          <p:cNvSpPr>
            <a:spLocks noGrp="1"/>
          </p:cNvSpPr>
          <p:nvPr>
            <p:ph idx="1"/>
          </p:nvPr>
        </p:nvSpPr>
        <p:spPr>
          <a:xfrm>
            <a:off x="428596" y="1214422"/>
            <a:ext cx="8258204" cy="4911741"/>
          </a:xfrm>
        </p:spPr>
        <p:txBody>
          <a:bodyPr/>
          <a:lstStyle/>
          <a:p>
            <a:pPr>
              <a:buNone/>
            </a:pPr>
            <a:r>
              <a:rPr lang="en-US" b="1" i="1" dirty="0" smtClean="0">
                <a:solidFill>
                  <a:srgbClr val="C00000"/>
                </a:solidFill>
              </a:rPr>
              <a:t>Disagreements, differences of opinion and</a:t>
            </a:r>
          </a:p>
          <a:p>
            <a:pPr>
              <a:buNone/>
            </a:pPr>
            <a:r>
              <a:rPr lang="en-US" b="1" i="1" dirty="0" smtClean="0">
                <a:solidFill>
                  <a:srgbClr val="C00000"/>
                </a:solidFill>
              </a:rPr>
              <a:t>conflicting perspectives on key issues inevitably</a:t>
            </a:r>
          </a:p>
          <a:p>
            <a:pPr>
              <a:buNone/>
            </a:pPr>
            <a:r>
              <a:rPr lang="en-US" b="1" i="1" dirty="0" smtClean="0">
                <a:solidFill>
                  <a:srgbClr val="C00000"/>
                </a:solidFill>
              </a:rPr>
              <a:t>arise in any context where people are working</a:t>
            </a:r>
          </a:p>
          <a:p>
            <a:pPr>
              <a:buNone/>
            </a:pPr>
            <a:r>
              <a:rPr lang="en-US" b="1" i="1" dirty="0" smtClean="0">
                <a:solidFill>
                  <a:srgbClr val="C00000"/>
                </a:solidFill>
              </a:rPr>
              <a:t>together.</a:t>
            </a:r>
            <a:endParaRPr lang="ru-RU" b="1" i="1" dirty="0" smtClean="0">
              <a:solidFill>
                <a:srgbClr val="C00000"/>
              </a:solidFill>
            </a:endParaRPr>
          </a:p>
          <a:p>
            <a:endParaRPr lang="ru-RU" dirty="0"/>
          </a:p>
        </p:txBody>
      </p:sp>
      <p:pic>
        <p:nvPicPr>
          <p:cNvPr id="4" name="Picture 2" descr="D:\Казакова Т.С\Conflict Management\https___cdn.evbuc.com_images_89966625_199155456413_1_original.jpg"/>
          <p:cNvPicPr>
            <a:picLocks noChangeAspect="1" noChangeArrowheads="1"/>
          </p:cNvPicPr>
          <p:nvPr/>
        </p:nvPicPr>
        <p:blipFill>
          <a:blip r:embed="rId2"/>
          <a:srcRect/>
          <a:stretch>
            <a:fillRect/>
          </a:stretch>
        </p:blipFill>
        <p:spPr bwMode="auto">
          <a:xfrm>
            <a:off x="2143108" y="3143248"/>
            <a:ext cx="7000892" cy="350044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186766" cy="1428760"/>
          </a:xfrm>
        </p:spPr>
        <p:txBody>
          <a:bodyPr>
            <a:normAutofit/>
          </a:bodyPr>
          <a:lstStyle/>
          <a:p>
            <a:r>
              <a:rPr lang="en-US" sz="2800" b="1" i="1" dirty="0" smtClean="0">
                <a:solidFill>
                  <a:srgbClr val="C00000"/>
                </a:solidFill>
              </a:rPr>
              <a:t>Conflict may emerge between managers and their staff, between team members or departments.</a:t>
            </a:r>
            <a:endParaRPr lang="ru-RU" sz="2800" b="1" i="1" dirty="0">
              <a:solidFill>
                <a:srgbClr val="C00000"/>
              </a:solidFill>
            </a:endParaRPr>
          </a:p>
        </p:txBody>
      </p:sp>
      <p:pic>
        <p:nvPicPr>
          <p:cNvPr id="1026" name="Picture 2" descr="D:\Казакова Т.С\Conflict Management\Effective-Conflict-Management-1024x554.jpeg"/>
          <p:cNvPicPr>
            <a:picLocks noGrp="1" noChangeAspect="1" noChangeArrowheads="1"/>
          </p:cNvPicPr>
          <p:nvPr>
            <p:ph idx="1"/>
          </p:nvPr>
        </p:nvPicPr>
        <p:blipFill>
          <a:blip r:embed="rId2"/>
          <a:srcRect/>
          <a:stretch>
            <a:fillRect/>
          </a:stretch>
        </p:blipFill>
        <p:spPr bwMode="auto">
          <a:xfrm>
            <a:off x="357158" y="1538822"/>
            <a:ext cx="8429190" cy="456032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4638"/>
            <a:ext cx="8258204" cy="1868478"/>
          </a:xfrm>
        </p:spPr>
        <p:txBody>
          <a:bodyPr>
            <a:noAutofit/>
          </a:bodyPr>
          <a:lstStyle/>
          <a:p>
            <a:r>
              <a:rPr lang="en-US" sz="2800" b="1" i="1" dirty="0" smtClean="0">
                <a:solidFill>
                  <a:srgbClr val="C00000"/>
                </a:solidFill>
              </a:rPr>
              <a:t>Conflict may be expressed openly, but it may also be hidden, in the form of irritation, resentment, loss of morale and lack of commitment. Hidden conflict is easy to miss and therefore can be particularly damaging.</a:t>
            </a:r>
            <a:endParaRPr lang="ru-RU" sz="2800" b="1" i="1" dirty="0">
              <a:solidFill>
                <a:srgbClr val="C00000"/>
              </a:solidFill>
            </a:endParaRPr>
          </a:p>
        </p:txBody>
      </p:sp>
      <p:pic>
        <p:nvPicPr>
          <p:cNvPr id="4" name="Содержимое 3" descr="https://twignetwork.com/wp-content/uploads/2018/08/conflict-management.png"/>
          <p:cNvPicPr>
            <a:picLocks noGrp="1"/>
          </p:cNvPicPr>
          <p:nvPr>
            <p:ph idx="1"/>
          </p:nvPr>
        </p:nvPicPr>
        <p:blipFill>
          <a:blip r:embed="rId2"/>
          <a:srcRect/>
          <a:stretch>
            <a:fillRect/>
          </a:stretch>
        </p:blipFill>
        <p:spPr bwMode="auto">
          <a:xfrm>
            <a:off x="428625" y="2926857"/>
            <a:ext cx="8229600" cy="33363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4638"/>
            <a:ext cx="8186766" cy="3082924"/>
          </a:xfrm>
        </p:spPr>
        <p:txBody>
          <a:bodyPr>
            <a:noAutofit/>
          </a:bodyPr>
          <a:lstStyle/>
          <a:p>
            <a:r>
              <a:rPr lang="en-US" sz="2800" b="1" i="1" dirty="0" smtClean="0">
                <a:solidFill>
                  <a:srgbClr val="C00000"/>
                </a:solidFill>
              </a:rPr>
              <a:t>Our one day workshop in Conflict Management and Communication Skills immerses you in the most advanced conflict management tools, strategies and practices applicable today. You will gain hands on practice on proven frameworks, go through simulations and exercises that will train you to be highly effective professional and leader, starting day one.</a:t>
            </a:r>
            <a:endParaRPr lang="ru-RU" sz="2800" b="1" i="1" dirty="0">
              <a:solidFill>
                <a:srgbClr val="C00000"/>
              </a:solidFill>
            </a:endParaRPr>
          </a:p>
        </p:txBody>
      </p:sp>
      <p:pic>
        <p:nvPicPr>
          <p:cNvPr id="4098" name="Picture 2" descr="D:\Казакова Т.С\Conflict Management\pk-conflict-resolution-2.jpg"/>
          <p:cNvPicPr>
            <a:picLocks noGrp="1" noChangeAspect="1" noChangeArrowheads="1"/>
          </p:cNvPicPr>
          <p:nvPr>
            <p:ph idx="1"/>
          </p:nvPr>
        </p:nvPicPr>
        <p:blipFill>
          <a:blip r:embed="rId2"/>
          <a:srcRect/>
          <a:stretch>
            <a:fillRect/>
          </a:stretch>
        </p:blipFill>
        <p:spPr bwMode="auto">
          <a:xfrm>
            <a:off x="1285852" y="3480372"/>
            <a:ext cx="6786610" cy="333424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i="1" dirty="0" smtClean="0">
                <a:solidFill>
                  <a:srgbClr val="C00000"/>
                </a:solidFill>
              </a:rPr>
              <a:t>Course Topics:</a:t>
            </a:r>
            <a:r>
              <a:rPr lang="ru-RU" b="1" i="1" dirty="0" smtClean="0">
                <a:solidFill>
                  <a:srgbClr val="C00000"/>
                </a:solidFill>
              </a:rPr>
              <a:t/>
            </a:r>
            <a:br>
              <a:rPr lang="ru-RU" b="1" i="1" dirty="0" smtClean="0">
                <a:solidFill>
                  <a:srgbClr val="C00000"/>
                </a:solidFill>
              </a:rPr>
            </a:br>
            <a:endParaRPr lang="ru-RU" b="1" i="1" dirty="0">
              <a:solidFill>
                <a:srgbClr val="C00000"/>
              </a:solidFill>
            </a:endParaRPr>
          </a:p>
        </p:txBody>
      </p:sp>
      <p:sp>
        <p:nvSpPr>
          <p:cNvPr id="3" name="Содержимое 2"/>
          <p:cNvSpPr>
            <a:spLocks noGrp="1"/>
          </p:cNvSpPr>
          <p:nvPr>
            <p:ph idx="1"/>
          </p:nvPr>
        </p:nvSpPr>
        <p:spPr/>
        <p:txBody>
          <a:bodyPr>
            <a:normAutofit fontScale="92500" lnSpcReduction="20000"/>
          </a:bodyPr>
          <a:lstStyle/>
          <a:p>
            <a:pPr>
              <a:buNone/>
            </a:pPr>
            <a:r>
              <a:rPr lang="en-US" b="1" i="1" dirty="0" smtClean="0">
                <a:solidFill>
                  <a:srgbClr val="C00000"/>
                </a:solidFill>
              </a:rPr>
              <a:t>1) Science behind workplace conflicts</a:t>
            </a:r>
            <a:endParaRPr lang="ru-RU" b="1" i="1" dirty="0" smtClean="0">
              <a:solidFill>
                <a:srgbClr val="C00000"/>
              </a:solidFill>
            </a:endParaRPr>
          </a:p>
          <a:p>
            <a:pPr>
              <a:buNone/>
            </a:pPr>
            <a:r>
              <a:rPr lang="en-US" b="1" i="1" dirty="0" smtClean="0">
                <a:solidFill>
                  <a:srgbClr val="C00000"/>
                </a:solidFill>
              </a:rPr>
              <a:t>2) Understanding Human </a:t>
            </a:r>
            <a:r>
              <a:rPr lang="en-US" b="1" i="1" dirty="0" err="1" smtClean="0">
                <a:solidFill>
                  <a:srgbClr val="C00000"/>
                </a:solidFill>
              </a:rPr>
              <a:t>Behaviour</a:t>
            </a:r>
            <a:endParaRPr lang="ru-RU" b="1" i="1" dirty="0" smtClean="0">
              <a:solidFill>
                <a:srgbClr val="C00000"/>
              </a:solidFill>
            </a:endParaRPr>
          </a:p>
          <a:p>
            <a:pPr>
              <a:buNone/>
            </a:pPr>
            <a:r>
              <a:rPr lang="en-US" b="1" i="1" dirty="0" smtClean="0">
                <a:solidFill>
                  <a:srgbClr val="C00000"/>
                </a:solidFill>
              </a:rPr>
              <a:t>3) Different Personality Types</a:t>
            </a:r>
            <a:endParaRPr lang="ru-RU" b="1" i="1" dirty="0" smtClean="0">
              <a:solidFill>
                <a:srgbClr val="C00000"/>
              </a:solidFill>
            </a:endParaRPr>
          </a:p>
          <a:p>
            <a:pPr>
              <a:buNone/>
            </a:pPr>
            <a:r>
              <a:rPr lang="en-US" b="1" i="1" dirty="0" smtClean="0">
                <a:solidFill>
                  <a:srgbClr val="C00000"/>
                </a:solidFill>
              </a:rPr>
              <a:t>4) Conflict Management Styles</a:t>
            </a:r>
            <a:endParaRPr lang="ru-RU" b="1" i="1" dirty="0" smtClean="0">
              <a:solidFill>
                <a:srgbClr val="C00000"/>
              </a:solidFill>
            </a:endParaRPr>
          </a:p>
          <a:p>
            <a:pPr>
              <a:buNone/>
            </a:pPr>
            <a:r>
              <a:rPr lang="en-US" b="1" i="1" dirty="0" smtClean="0">
                <a:solidFill>
                  <a:srgbClr val="C00000"/>
                </a:solidFill>
              </a:rPr>
              <a:t>5) Conflict Management Strategies</a:t>
            </a:r>
            <a:endParaRPr lang="ru-RU" b="1" i="1" dirty="0" smtClean="0">
              <a:solidFill>
                <a:srgbClr val="C00000"/>
              </a:solidFill>
            </a:endParaRPr>
          </a:p>
          <a:p>
            <a:pPr>
              <a:buNone/>
            </a:pPr>
            <a:r>
              <a:rPr lang="en-US" b="1" i="1" dirty="0" smtClean="0">
                <a:solidFill>
                  <a:srgbClr val="C00000"/>
                </a:solidFill>
              </a:rPr>
              <a:t>6) Workplace Conflicts</a:t>
            </a:r>
            <a:endParaRPr lang="ru-RU" b="1" i="1" dirty="0" smtClean="0">
              <a:solidFill>
                <a:srgbClr val="C00000"/>
              </a:solidFill>
            </a:endParaRPr>
          </a:p>
          <a:p>
            <a:pPr>
              <a:buNone/>
            </a:pPr>
            <a:r>
              <a:rPr lang="en-US" b="1" i="1" dirty="0" smtClean="0">
                <a:solidFill>
                  <a:srgbClr val="C00000"/>
                </a:solidFill>
              </a:rPr>
              <a:t>7) Conflict Resolution Agreements</a:t>
            </a:r>
            <a:endParaRPr lang="ru-RU" b="1" i="1" dirty="0" smtClean="0">
              <a:solidFill>
                <a:srgbClr val="C00000"/>
              </a:solidFill>
            </a:endParaRPr>
          </a:p>
          <a:p>
            <a:pPr>
              <a:buNone/>
            </a:pPr>
            <a:r>
              <a:rPr lang="en-US" b="1" i="1" dirty="0" smtClean="0">
                <a:solidFill>
                  <a:srgbClr val="C00000"/>
                </a:solidFill>
              </a:rPr>
              <a:t>8) Working with difficult people</a:t>
            </a:r>
            <a:endParaRPr lang="ru-RU" b="1" i="1" dirty="0" smtClean="0">
              <a:solidFill>
                <a:srgbClr val="C00000"/>
              </a:solidFill>
            </a:endParaRPr>
          </a:p>
          <a:p>
            <a:pPr>
              <a:buNone/>
            </a:pPr>
            <a:r>
              <a:rPr lang="en-US" b="1" i="1" dirty="0" smtClean="0">
                <a:solidFill>
                  <a:srgbClr val="C00000"/>
                </a:solidFill>
              </a:rPr>
              <a:t>9) Relationship and reputation management</a:t>
            </a:r>
            <a:endParaRPr lang="ru-RU" b="1" i="1" dirty="0" smtClean="0">
              <a:solidFill>
                <a:srgbClr val="C00000"/>
              </a:solidFill>
            </a:endParaRP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dirty="0" smtClean="0">
                <a:solidFill>
                  <a:srgbClr val="C00000"/>
                </a:solidFill>
              </a:rPr>
              <a:t>Thanks for attention!</a:t>
            </a:r>
            <a:endParaRPr lang="ru-RU" b="1" i="1" dirty="0">
              <a:solidFill>
                <a:srgbClr val="C00000"/>
              </a:solidFill>
            </a:endParaRPr>
          </a:p>
        </p:txBody>
      </p:sp>
      <p:pic>
        <p:nvPicPr>
          <p:cNvPr id="5122" name="Picture 2" descr="D:\Казакова Т.С\Conflict Management\4430c381c46e6206bcb0de7d38332a33.jpg"/>
          <p:cNvPicPr>
            <a:picLocks noGrp="1" noChangeAspect="1" noChangeArrowheads="1"/>
          </p:cNvPicPr>
          <p:nvPr>
            <p:ph idx="1"/>
          </p:nvPr>
        </p:nvPicPr>
        <p:blipFill>
          <a:blip r:embed="rId2"/>
          <a:srcRect/>
          <a:stretch>
            <a:fillRect/>
          </a:stretch>
        </p:blipFill>
        <p:spPr bwMode="auto">
          <a:xfrm>
            <a:off x="1214414" y="1077161"/>
            <a:ext cx="6858047" cy="569059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88</Words>
  <Application>Microsoft Office PowerPoint</Application>
  <PresentationFormat>Экран (4:3)</PresentationFormat>
  <Paragraphs>20</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Arial</vt:lpstr>
      <vt:lpstr>Calibri</vt:lpstr>
      <vt:lpstr>Тема Office</vt:lpstr>
      <vt:lpstr>KHERSON STATE UNIVERSITY DEPARTMENT OF MANAGEMENT AND ADMINISTRATION</vt:lpstr>
      <vt:lpstr>Course Description: </vt:lpstr>
      <vt:lpstr>Conflict may emerge between managers and their staff, between team members or departments.</vt:lpstr>
      <vt:lpstr>Conflict may be expressed openly, but it may also be hidden, in the form of irritation, resentment, loss of morale and lack of commitment. Hidden conflict is easy to miss and therefore can be particularly damaging.</vt:lpstr>
      <vt:lpstr>Our one day workshop in Conflict Management and Communication Skills immerses you in the most advanced conflict management tools, strategies and practices applicable today. You will gain hands on practice on proven frameworks, go through simulations and exercises that will train you to be highly effective professional and leader, starting day one.</vt:lpstr>
      <vt:lpstr>Course Topics: </vt:lpstr>
      <vt:lpstr>Thanks for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Осипенко Наталія Олександрівна</dc:creator>
  <cp:lastModifiedBy>IPOSLENOVO</cp:lastModifiedBy>
  <cp:revision>5</cp:revision>
  <dcterms:created xsi:type="dcterms:W3CDTF">2020-02-07T11:03:20Z</dcterms:created>
  <dcterms:modified xsi:type="dcterms:W3CDTF">2020-02-07T14:10:48Z</dcterms:modified>
</cp:coreProperties>
</file>