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67" r:id="rId4"/>
    <p:sldId id="268" r:id="rId5"/>
    <p:sldId id="270" r:id="rId6"/>
    <p:sldId id="271" r:id="rId7"/>
    <p:sldId id="272" r:id="rId8"/>
    <p:sldId id="258" r:id="rId9"/>
    <p:sldId id="259" r:id="rId10"/>
    <p:sldId id="260" r:id="rId11"/>
    <p:sldId id="261" r:id="rId12"/>
    <p:sldId id="262" r:id="rId13"/>
    <p:sldId id="263" r:id="rId14"/>
    <p:sldId id="264"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2699A4F-8819-4C42-86D0-45E354C28AAB}" type="datetimeFigureOut">
              <a:rPr lang="ru-RU" smtClean="0"/>
              <a:t>28.03.2017</a:t>
            </a:fld>
            <a:endParaRPr lang="ru-RU" dirty="0"/>
          </a:p>
        </p:txBody>
      </p:sp>
      <p:sp>
        <p:nvSpPr>
          <p:cNvPr id="5" name="Footer Placeholder 4"/>
          <p:cNvSpPr>
            <a:spLocks noGrp="1"/>
          </p:cNvSpPr>
          <p:nvPr>
            <p:ph type="ftr" sz="quarter" idx="11"/>
          </p:nvPr>
        </p:nvSpPr>
        <p:spPr>
          <a:xfrm>
            <a:off x="1174044" y="5357592"/>
            <a:ext cx="5034845" cy="365125"/>
          </a:xfrm>
        </p:spPr>
        <p:txBody>
          <a:bodyPr/>
          <a:lstStyle/>
          <a:p>
            <a:endParaRPr lang="ru-RU"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E92CFF4B-44AE-4986-B92B-AE791D1AA2E3}"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2699A4F-8819-4C42-86D0-45E354C28AAB}" type="datetimeFigureOut">
              <a:rPr lang="ru-RU" smtClean="0"/>
              <a:t>28.03.2017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92CFF4B-44AE-4986-B92B-AE791D1AA2E3}"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2699A4F-8819-4C42-86D0-45E354C28AAB}" type="datetimeFigureOut">
              <a:rPr lang="ru-RU" smtClean="0"/>
              <a:t>28.03.2017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92CFF4B-44AE-4986-B92B-AE791D1AA2E3}"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2699A4F-8819-4C42-86D0-45E354C28AAB}" type="datetimeFigureOut">
              <a:rPr lang="ru-RU" smtClean="0"/>
              <a:t>28.03.2017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92CFF4B-44AE-4986-B92B-AE791D1AA2E3}"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2699A4F-8819-4C42-86D0-45E354C28AAB}" type="datetimeFigureOut">
              <a:rPr lang="ru-RU" smtClean="0"/>
              <a:t>28.03.2017</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E92CFF4B-44AE-4986-B92B-AE791D1AA2E3}"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42699A4F-8819-4C42-86D0-45E354C28AAB}" type="datetimeFigureOut">
              <a:rPr lang="ru-RU" smtClean="0"/>
              <a:t>28.03.2017</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E92CFF4B-44AE-4986-B92B-AE791D1AA2E3}" type="slidenum">
              <a:rPr lang="ru-RU" smtClean="0"/>
              <a:t>‹#›</a:t>
            </a:fld>
            <a:endParaRPr lang="ru-RU" dirty="0"/>
          </a:p>
        </p:txBody>
      </p:sp>
      <p:sp>
        <p:nvSpPr>
          <p:cNvPr id="9" name="Content Placeholder 8"/>
          <p:cNvSpPr>
            <a:spLocks noGrp="1"/>
          </p:cNvSpPr>
          <p:nvPr>
            <p:ph sz="quarter" idx="13"/>
          </p:nvPr>
        </p:nvSpPr>
        <p:spPr>
          <a:xfrm>
            <a:off x="1298448" y="2121407"/>
            <a:ext cx="32004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42699A4F-8819-4C42-86D0-45E354C28AAB}" type="datetimeFigureOut">
              <a:rPr lang="ru-RU" smtClean="0"/>
              <a:t>28.03.2017</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E92CFF4B-44AE-4986-B92B-AE791D1AA2E3}" type="slidenum">
              <a:rPr lang="ru-RU" smtClean="0"/>
              <a:t>‹#›</a:t>
            </a:fld>
            <a:endParaRPr lang="ru-RU" dirty="0"/>
          </a:p>
        </p:txBody>
      </p:sp>
      <p:sp>
        <p:nvSpPr>
          <p:cNvPr id="11" name="Content Placeholder 10"/>
          <p:cNvSpPr>
            <a:spLocks noGrp="1"/>
          </p:cNvSpPr>
          <p:nvPr>
            <p:ph sz="quarter" idx="13"/>
          </p:nvPr>
        </p:nvSpPr>
        <p:spPr>
          <a:xfrm>
            <a:off x="1298448" y="2944368"/>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42699A4F-8819-4C42-86D0-45E354C28AAB}" type="datetimeFigureOut">
              <a:rPr lang="ru-RU" smtClean="0"/>
              <a:t>28.03.2017</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E92CFF4B-44AE-4986-B92B-AE791D1AA2E3}"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99A4F-8819-4C42-86D0-45E354C28AAB}" type="datetimeFigureOut">
              <a:rPr lang="ru-RU" smtClean="0"/>
              <a:t>28.03.2017</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E92CFF4B-44AE-4986-B92B-AE791D1AA2E3}"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1698" y="5885672"/>
            <a:ext cx="1213821" cy="365125"/>
          </a:xfrm>
        </p:spPr>
        <p:txBody>
          <a:bodyPr/>
          <a:lstStyle/>
          <a:p>
            <a:fld id="{42699A4F-8819-4C42-86D0-45E354C28AAB}" type="datetimeFigureOut">
              <a:rPr lang="ru-RU" smtClean="0"/>
              <a:t>28.03.2017</a:t>
            </a:fld>
            <a:endParaRPr lang="ru-RU" dirty="0"/>
          </a:p>
        </p:txBody>
      </p:sp>
      <p:sp>
        <p:nvSpPr>
          <p:cNvPr id="6" name="Footer Placeholder 5"/>
          <p:cNvSpPr>
            <a:spLocks noGrp="1"/>
          </p:cNvSpPr>
          <p:nvPr>
            <p:ph type="ftr" sz="quarter" idx="11"/>
          </p:nvPr>
        </p:nvSpPr>
        <p:spPr>
          <a:xfrm rot="-60000">
            <a:off x="914554" y="5829261"/>
            <a:ext cx="3522607" cy="365125"/>
          </a:xfrm>
        </p:spPr>
        <p:txBody>
          <a:bodyPr/>
          <a:lstStyle/>
          <a:p>
            <a:endParaRPr lang="ru-RU" dirty="0"/>
          </a:p>
        </p:txBody>
      </p:sp>
      <p:sp>
        <p:nvSpPr>
          <p:cNvPr id="7" name="Slide Number Placeholder 6"/>
          <p:cNvSpPr>
            <a:spLocks noGrp="1"/>
          </p:cNvSpPr>
          <p:nvPr>
            <p:ph type="sldNum" sz="quarter" idx="12"/>
          </p:nvPr>
        </p:nvSpPr>
        <p:spPr>
          <a:xfrm rot="60000">
            <a:off x="7557313" y="5896961"/>
            <a:ext cx="554023" cy="365125"/>
          </a:xfrm>
        </p:spPr>
        <p:txBody>
          <a:bodyPr/>
          <a:lstStyle/>
          <a:p>
            <a:fld id="{E92CFF4B-44AE-4986-B92B-AE791D1AA2E3}"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lang="en-US" dirty="0"/>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345936" y="5888737"/>
            <a:ext cx="1213821" cy="365125"/>
          </a:xfrm>
        </p:spPr>
        <p:txBody>
          <a:bodyPr/>
          <a:lstStyle/>
          <a:p>
            <a:fld id="{42699A4F-8819-4C42-86D0-45E354C28AAB}" type="datetimeFigureOut">
              <a:rPr lang="ru-RU" smtClean="0"/>
              <a:t>28.03.2017</a:t>
            </a:fld>
            <a:endParaRPr lang="ru-RU" dirty="0"/>
          </a:p>
        </p:txBody>
      </p:sp>
      <p:sp>
        <p:nvSpPr>
          <p:cNvPr id="6" name="Footer Placeholder 5"/>
          <p:cNvSpPr>
            <a:spLocks noGrp="1"/>
          </p:cNvSpPr>
          <p:nvPr>
            <p:ph type="ftr" sz="quarter" idx="11"/>
          </p:nvPr>
        </p:nvSpPr>
        <p:spPr>
          <a:xfrm rot="-60000">
            <a:off x="914569" y="5831037"/>
            <a:ext cx="3319043" cy="365125"/>
          </a:xfrm>
        </p:spPr>
        <p:txBody>
          <a:bodyPr/>
          <a:lstStyle/>
          <a:p>
            <a:endParaRPr lang="ru-RU" dirty="0"/>
          </a:p>
        </p:txBody>
      </p:sp>
      <p:sp>
        <p:nvSpPr>
          <p:cNvPr id="7" name="Slide Number Placeholder 6"/>
          <p:cNvSpPr>
            <a:spLocks noGrp="1"/>
          </p:cNvSpPr>
          <p:nvPr>
            <p:ph type="sldNum" sz="quarter" idx="12"/>
          </p:nvPr>
        </p:nvSpPr>
        <p:spPr>
          <a:xfrm rot="60000">
            <a:off x="7562089" y="5900026"/>
            <a:ext cx="554023" cy="365125"/>
          </a:xfrm>
        </p:spPr>
        <p:txBody>
          <a:bodyPr/>
          <a:lstStyle/>
          <a:p>
            <a:fld id="{E92CFF4B-44AE-4986-B92B-AE791D1AA2E3}"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42699A4F-8819-4C42-86D0-45E354C28AAB}" type="datetimeFigureOut">
              <a:rPr lang="ru-RU" smtClean="0"/>
              <a:t>28.03.2017</a:t>
            </a:fld>
            <a:endParaRPr lang="ru-RU"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ru-RU"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E92CFF4B-44AE-4986-B92B-AE791D1AA2E3}"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4653136"/>
            <a:ext cx="6777318" cy="432048"/>
          </a:xfrm>
        </p:spPr>
        <p:txBody>
          <a:bodyPr>
            <a:normAutofit fontScale="90000"/>
          </a:bodyPr>
          <a:lstStyle/>
          <a:p>
            <a:r>
              <a:rPr lang="ru-RU" b="1" dirty="0" smtClean="0">
                <a:solidFill>
                  <a:schemeClr val="tx1">
                    <a:lumMod val="95000"/>
                  </a:schemeClr>
                </a:solidFill>
              </a:rPr>
              <a:t>Інформаційні </a:t>
            </a:r>
            <a:r>
              <a:rPr lang="ru-RU" b="1" dirty="0">
                <a:solidFill>
                  <a:schemeClr val="tx1">
                    <a:lumMod val="95000"/>
                  </a:schemeClr>
                </a:solidFill>
              </a:rPr>
              <a:t>процеси та системи. Роль інформаційних технологій в житті сучасної </a:t>
            </a:r>
            <a:r>
              <a:rPr lang="ru-RU" b="1" dirty="0" smtClean="0">
                <a:solidFill>
                  <a:schemeClr val="tx1">
                    <a:lumMod val="95000"/>
                  </a:schemeClr>
                </a:solidFill>
              </a:rPr>
              <a:t>людини.</a:t>
            </a:r>
            <a:r>
              <a:rPr lang="ru-RU" dirty="0"/>
              <a:t/>
            </a:r>
            <a:br>
              <a:rPr lang="ru-RU" dirty="0"/>
            </a:br>
            <a:endParaRPr lang="ru-RU" dirty="0"/>
          </a:p>
        </p:txBody>
      </p:sp>
    </p:spTree>
    <p:extLst>
      <p:ext uri="{BB962C8B-B14F-4D97-AF65-F5344CB8AC3E}">
        <p14:creationId xmlns:p14="http://schemas.microsoft.com/office/powerpoint/2010/main" val="32860749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73796" y="764704"/>
            <a:ext cx="6196405" cy="1253643"/>
          </a:xfrm>
        </p:spPr>
        <p:txBody>
          <a:bodyPr/>
          <a:lstStyle/>
          <a:p>
            <a:r>
              <a:rPr lang="ru-RU" dirty="0"/>
              <a:t>Інформаційна система – це система, яка здійснює або в якій відбуваються інформаційні процеси</a:t>
            </a:r>
          </a:p>
        </p:txBody>
      </p:sp>
      <p:pic>
        <p:nvPicPr>
          <p:cNvPr id="4" name="Рисунок 3" descr="Inf_proc"/>
          <p:cNvPicPr/>
          <p:nvPr/>
        </p:nvPicPr>
        <p:blipFill>
          <a:blip r:embed="rId2">
            <a:extLst>
              <a:ext uri="{28A0092B-C50C-407E-A947-70E740481C1C}">
                <a14:useLocalDpi xmlns:a14="http://schemas.microsoft.com/office/drawing/2010/main" val="0"/>
              </a:ext>
            </a:extLst>
          </a:blip>
          <a:srcRect/>
          <a:stretch>
            <a:fillRect/>
          </a:stretch>
        </p:blipFill>
        <p:spPr bwMode="auto">
          <a:xfrm>
            <a:off x="971600" y="1988840"/>
            <a:ext cx="6552728" cy="4148724"/>
          </a:xfrm>
          <a:prstGeom prst="rect">
            <a:avLst/>
          </a:prstGeom>
          <a:noFill/>
          <a:ln>
            <a:noFill/>
          </a:ln>
        </p:spPr>
      </p:pic>
    </p:spTree>
    <p:extLst>
      <p:ext uri="{BB962C8B-B14F-4D97-AF65-F5344CB8AC3E}">
        <p14:creationId xmlns:p14="http://schemas.microsoft.com/office/powerpoint/2010/main" val="97148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764704"/>
            <a:ext cx="6840760" cy="3603812"/>
          </a:xfrm>
        </p:spPr>
        <p:txBody>
          <a:bodyPr>
            <a:normAutofit lnSpcReduction="10000"/>
          </a:bodyPr>
          <a:lstStyle/>
          <a:p>
            <a:r>
              <a:rPr lang="ru-RU" dirty="0"/>
              <a:t>Найдавнішими і найпоширенішими інформаційними системами слід вважати бібліотеки. І, дійсно, здавна в бібліотеках збирають книжки (або їх аналоги), зберігають їх, дотримуючись певних правил, створюють каталоги різного призначення для полегшення доступу до книжкового фонду. Видаються спеціальні журнали та довідники, що інформують про нові надходження, ведеться облік видачі.</a:t>
            </a:r>
          </a:p>
          <a:p>
            <a:endParaRPr lang="ru-RU" dirty="0"/>
          </a:p>
        </p:txBody>
      </p:sp>
      <p:pic>
        <p:nvPicPr>
          <p:cNvPr id="1026" name="Picture 2" descr="C:\Users\Администратор\Desktop\Без назва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149080"/>
            <a:ext cx="4392488" cy="2161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2503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259632" y="620688"/>
            <a:ext cx="6912768" cy="3603812"/>
          </a:xfrm>
        </p:spPr>
        <p:txBody>
          <a:bodyPr>
            <a:normAutofit fontScale="92500"/>
          </a:bodyPr>
          <a:lstStyle/>
          <a:p>
            <a:r>
              <a:rPr lang="ru-RU" dirty="0"/>
              <a:t>Найстаріші (у моральному і у фізичному розумінні) інформаційні системи повністю базувалися на ручній праці. Пізніше їм на зміну прийшли різні механічні пристрої для обробки даних (наприклад, для сортування, </a:t>
            </a:r>
            <a:r>
              <a:rPr lang="ru-RU" dirty="0" smtClean="0"/>
              <a:t>копіювання, асоціативного пошуку тощо).</a:t>
            </a:r>
          </a:p>
          <a:p>
            <a:r>
              <a:rPr lang="ru-RU" dirty="0"/>
              <a:t>. В наш час — епоху інформаційної революції — розробляється і впроваджується велика кількість найрізноманітніших АІСів з дуже широким спектром використання.</a:t>
            </a:r>
          </a:p>
          <a:p>
            <a:endParaRPr lang="ru-RU" dirty="0"/>
          </a:p>
        </p:txBody>
      </p:sp>
      <p:pic>
        <p:nvPicPr>
          <p:cNvPr id="2050" name="Picture 2" descr="C:\Users\Администратор\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142" y="4221088"/>
            <a:ext cx="4554938" cy="20650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2645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692696"/>
            <a:ext cx="7488832" cy="3240360"/>
          </a:xfrm>
        </p:spPr>
        <p:txBody>
          <a:bodyPr>
            <a:normAutofit lnSpcReduction="10000"/>
          </a:bodyPr>
          <a:lstStyle/>
          <a:p>
            <a:r>
              <a:rPr lang="ru-RU" dirty="0"/>
              <a:t>Застосування інформаційних технологій у науковій сфері та у сфері освіти складно переоцінити. Зараз важко уявити собі школу, в якій би не було комп'ютерного класу. Зараз існує маса електронних бібліотек, скористатися якими можна не виходячи з дому, що значно полегшує процес навчання і самоосвіти. При цьому інформаційні технології сприяють розвитку наукових знань.</a:t>
            </a:r>
          </a:p>
          <a:p>
            <a:endParaRPr lang="ru-RU" dirty="0"/>
          </a:p>
        </p:txBody>
      </p:sp>
      <p:pic>
        <p:nvPicPr>
          <p:cNvPr id="3074" name="Picture 2" descr="C:\Users\Администратор\Desktop\images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3789040"/>
            <a:ext cx="3600400" cy="2506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9300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55576" y="764704"/>
            <a:ext cx="7416824" cy="2880320"/>
          </a:xfrm>
        </p:spPr>
        <p:txBody>
          <a:bodyPr/>
          <a:lstStyle/>
          <a:p>
            <a:r>
              <a:rPr lang="ru-RU" dirty="0"/>
              <a:t>Тому що збільшується швидкість обміну інформацією і з'являється можливість проводити складні математичні розрахунки за кілька секунд і багато іншого. Інформаційні технології це один із сучасних способів спілкування, головними перевагами якого є загальнодоступність. </a:t>
            </a:r>
          </a:p>
        </p:txBody>
      </p:sp>
      <p:pic>
        <p:nvPicPr>
          <p:cNvPr id="4098" name="Picture 2" descr="C:\Users\Администратор\Desktop\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933056"/>
            <a:ext cx="3456384"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35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Правила безпеки</a:t>
            </a:r>
            <a:endParaRPr lang="ru-RU" dirty="0"/>
          </a:p>
        </p:txBody>
      </p:sp>
      <p:sp>
        <p:nvSpPr>
          <p:cNvPr id="3" name="Объект 2"/>
          <p:cNvSpPr>
            <a:spLocks noGrp="1"/>
          </p:cNvSpPr>
          <p:nvPr>
            <p:ph idx="1"/>
          </p:nvPr>
        </p:nvSpPr>
        <p:spPr>
          <a:xfrm>
            <a:off x="1463040" y="1772816"/>
            <a:ext cx="6196405" cy="4104456"/>
          </a:xfrm>
        </p:spPr>
        <p:txBody>
          <a:bodyPr>
            <a:normAutofit fontScale="85000" lnSpcReduction="10000"/>
          </a:bodyPr>
          <a:lstStyle/>
          <a:p>
            <a:r>
              <a:rPr lang="ru-RU" dirty="0"/>
              <a:t>1. Під час занять не вставайте і не ходіть по класу!!!</a:t>
            </a:r>
            <a:br>
              <a:rPr lang="ru-RU" dirty="0"/>
            </a:br>
            <a:r>
              <a:rPr lang="ru-RU" dirty="0"/>
              <a:t>2. Строго виконуйте вказівки викладача.</a:t>
            </a:r>
            <a:br>
              <a:rPr lang="ru-RU" dirty="0"/>
            </a:br>
            <a:r>
              <a:rPr lang="ru-RU" dirty="0"/>
              <a:t>3. Під час роботи дотримуйтесь інструкції і не відкривайте не потрібних вам файлів і програм так, щоб не змінювати макроси і шаблони.</a:t>
            </a:r>
            <a:br>
              <a:rPr lang="ru-RU" dirty="0"/>
            </a:br>
            <a:r>
              <a:rPr lang="ru-RU" dirty="0"/>
              <a:t>4. Не робіть різких ударів при роботі з клавіатурою.</a:t>
            </a:r>
            <a:br>
              <a:rPr lang="ru-RU" dirty="0"/>
            </a:br>
            <a:r>
              <a:rPr lang="ru-RU" dirty="0"/>
              <a:t>5. Припиняйте роботу при появі незвичайного звуку, запису або самовільного включення ПК і негайно повідомте про це викладача.</a:t>
            </a:r>
            <a:br>
              <a:rPr lang="ru-RU" dirty="0"/>
            </a:br>
            <a:r>
              <a:rPr lang="ru-RU" dirty="0"/>
              <a:t>6. Після виконання завдання коректно вимкніть комп’ютер.</a:t>
            </a:r>
          </a:p>
          <a:p>
            <a:endParaRPr lang="ru-RU" dirty="0"/>
          </a:p>
        </p:txBody>
      </p:sp>
    </p:spTree>
    <p:extLst>
      <p:ext uri="{BB962C8B-B14F-4D97-AF65-F5344CB8AC3E}">
        <p14:creationId xmlns:p14="http://schemas.microsoft.com/office/powerpoint/2010/main" val="3490880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Процес</a:t>
            </a:r>
            <a:endParaRPr lang="ru-RU" dirty="0"/>
          </a:p>
        </p:txBody>
      </p:sp>
      <p:sp>
        <p:nvSpPr>
          <p:cNvPr id="3" name="Объект 2"/>
          <p:cNvSpPr>
            <a:spLocks noGrp="1"/>
          </p:cNvSpPr>
          <p:nvPr>
            <p:ph idx="1"/>
          </p:nvPr>
        </p:nvSpPr>
        <p:spPr>
          <a:xfrm>
            <a:off x="1043608" y="2119257"/>
            <a:ext cx="6615837" cy="3603812"/>
          </a:xfrm>
        </p:spPr>
        <p:txBody>
          <a:bodyPr/>
          <a:lstStyle/>
          <a:p>
            <a:r>
              <a:rPr lang="uk-UA" dirty="0" smtClean="0"/>
              <a:t>Процес – послідовність  взаємопов</a:t>
            </a:r>
            <a:r>
              <a:rPr lang="en-US" dirty="0" smtClean="0"/>
              <a:t>`</a:t>
            </a:r>
            <a:r>
              <a:rPr lang="ru-RU" dirty="0" smtClean="0"/>
              <a:t>я</a:t>
            </a:r>
            <a:r>
              <a:rPr lang="uk-UA" dirty="0" smtClean="0"/>
              <a:t>заних дій, що тривають протягом певного часу.</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413332"/>
            <a:ext cx="489012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1656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899592" y="692696"/>
            <a:ext cx="7200800" cy="1938992"/>
          </a:xfrm>
          <a:prstGeom prst="rect">
            <a:avLst/>
          </a:prstGeom>
        </p:spPr>
        <p:txBody>
          <a:bodyPr wrap="square">
            <a:spAutoFit/>
          </a:bodyPr>
          <a:lstStyle/>
          <a:p>
            <a:r>
              <a:rPr lang="ru-RU" dirty="0"/>
              <a:t>Інформаційні процеси — обмін</a:t>
            </a:r>
            <a:br>
              <a:rPr lang="ru-RU" dirty="0"/>
            </a:br>
            <a:r>
              <a:rPr lang="ru-RU" dirty="0"/>
              <a:t>відомостями між людьми, людиною та</a:t>
            </a:r>
            <a:br>
              <a:rPr lang="ru-RU" dirty="0"/>
            </a:br>
            <a:r>
              <a:rPr lang="ru-RU" dirty="0"/>
              <a:t>пристроєм, пристроєм та пристроєм, обмін</a:t>
            </a:r>
            <a:br>
              <a:rPr lang="ru-RU" dirty="0"/>
            </a:br>
            <a:r>
              <a:rPr lang="ru-RU" dirty="0"/>
              <a:t>сигналами між живою та неживою природою,</a:t>
            </a:r>
            <a:br>
              <a:rPr lang="ru-RU" dirty="0"/>
            </a:br>
            <a:r>
              <a:rPr lang="ru-RU" dirty="0"/>
              <a:t>у тваринному і рослинному світі.</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708920"/>
            <a:ext cx="5781675" cy="352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799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t>Способи передачі інформації</a:t>
            </a:r>
            <a:endParaRPr lang="ru-RU" dirty="0"/>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2132856"/>
            <a:ext cx="7560840"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1531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20688"/>
            <a:ext cx="7488831"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189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99592" y="836713"/>
            <a:ext cx="7368480" cy="4032447"/>
          </a:xfrm>
        </p:spPr>
        <p:txBody>
          <a:bodyPr>
            <a:normAutofit/>
          </a:bodyPr>
          <a:lstStyle/>
          <a:p>
            <a:r>
              <a:rPr lang="ru-RU" dirty="0" smtClean="0"/>
              <a:t>   Інформація </a:t>
            </a:r>
            <a:r>
              <a:rPr lang="ru-RU" dirty="0"/>
              <a:t>передається через канали зв’язку</a:t>
            </a:r>
            <a:br>
              <a:rPr lang="ru-RU" dirty="0"/>
            </a:br>
            <a:r>
              <a:rPr lang="ru-RU" dirty="0"/>
              <a:t>від джерела до споживача (одержувача).</a:t>
            </a:r>
            <a:br>
              <a:rPr lang="ru-RU" dirty="0"/>
            </a:br>
            <a:r>
              <a:rPr lang="ru-RU" dirty="0" smtClean="0"/>
              <a:t>      За </a:t>
            </a:r>
            <a:r>
              <a:rPr lang="ru-RU" dirty="0"/>
              <a:t>канали зв’язку можуть правити</a:t>
            </a:r>
            <a:br>
              <a:rPr lang="ru-RU" dirty="0"/>
            </a:br>
            <a:r>
              <a:rPr lang="ru-RU" dirty="0"/>
              <a:t>комп’ютерні мережі (локальні, інтернет</a:t>
            </a:r>
            <a:r>
              <a:rPr lang="ru-RU" dirty="0" smtClean="0"/>
              <a:t>), засоби</a:t>
            </a:r>
            <a:r>
              <a:rPr lang="ru-RU" dirty="0"/>
              <a:t/>
            </a:r>
            <a:br>
              <a:rPr lang="ru-RU" dirty="0"/>
            </a:br>
            <a:r>
              <a:rPr lang="ru-RU" dirty="0"/>
              <a:t>телекомунікації (телефонні лінії, радіотелефони,</a:t>
            </a:r>
            <a:br>
              <a:rPr lang="ru-RU" dirty="0"/>
            </a:br>
            <a:r>
              <a:rPr lang="ru-RU" dirty="0"/>
              <a:t>мобільний зв’язок), а також зовнішні</a:t>
            </a:r>
            <a:br>
              <a:rPr lang="ru-RU" dirty="0"/>
            </a:br>
            <a:r>
              <a:rPr lang="ru-RU" dirty="0"/>
              <a:t>накопичувачі інформації.</a:t>
            </a:r>
            <a:br>
              <a:rPr lang="ru-RU" dirty="0"/>
            </a:br>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0160" y="4091492"/>
            <a:ext cx="3017912" cy="2193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381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Інформаційні процеси</a:t>
            </a:r>
            <a:endParaRPr lang="ru-RU" dirty="0"/>
          </a:p>
        </p:txBody>
      </p:sp>
      <p:pic>
        <p:nvPicPr>
          <p:cNvPr id="4" name="Объект 3" descr="IP"/>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403648" y="1700808"/>
            <a:ext cx="6336704" cy="4248472"/>
          </a:xfrm>
          <a:prstGeom prst="rect">
            <a:avLst/>
          </a:prstGeom>
          <a:noFill/>
          <a:ln>
            <a:noFill/>
          </a:ln>
        </p:spPr>
      </p:pic>
    </p:spTree>
    <p:extLst>
      <p:ext uri="{BB962C8B-B14F-4D97-AF65-F5344CB8AC3E}">
        <p14:creationId xmlns:p14="http://schemas.microsoft.com/office/powerpoint/2010/main" val="3936533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Інформаційна система</a:t>
            </a:r>
            <a:endParaRPr lang="ru-RU" dirty="0"/>
          </a:p>
        </p:txBody>
      </p:sp>
      <p:sp>
        <p:nvSpPr>
          <p:cNvPr id="3" name="Объект 2"/>
          <p:cNvSpPr>
            <a:spLocks noGrp="1"/>
          </p:cNvSpPr>
          <p:nvPr>
            <p:ph idx="1"/>
          </p:nvPr>
        </p:nvSpPr>
        <p:spPr/>
        <p:txBody>
          <a:bodyPr/>
          <a:lstStyle/>
          <a:p>
            <a:r>
              <a:rPr lang="ru-RU" dirty="0"/>
              <a:t>Інформацíйна систéма (англ. Information system) — сукупність організаційних і технічних засобів для збереження та обробки інформації з метою забезпечення інформаційних потреб користувачів.</a:t>
            </a:r>
          </a:p>
        </p:txBody>
      </p:sp>
    </p:spTree>
    <p:extLst>
      <p:ext uri="{BB962C8B-B14F-4D97-AF65-F5344CB8AC3E}">
        <p14:creationId xmlns:p14="http://schemas.microsoft.com/office/powerpoint/2010/main" val="25112032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38</TotalTime>
  <Words>171</Words>
  <Application>Microsoft Office PowerPoint</Application>
  <PresentationFormat>Экран (4:3)</PresentationFormat>
  <Paragraphs>17</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Кнопка</vt:lpstr>
      <vt:lpstr>Інформаційні процеси та системи. Роль інформаційних технологій в житті сучасної людини. </vt:lpstr>
      <vt:lpstr>Правила безпеки</vt:lpstr>
      <vt:lpstr>Процес</vt:lpstr>
      <vt:lpstr>Презентация PowerPoint</vt:lpstr>
      <vt:lpstr>Способи передачі інформації</vt:lpstr>
      <vt:lpstr>Презентация PowerPoint</vt:lpstr>
      <vt:lpstr>Презентация PowerPoint</vt:lpstr>
      <vt:lpstr>Інформаційні процеси</vt:lpstr>
      <vt:lpstr>Інформаційна система</vt:lpstr>
      <vt:lpstr>Презентация PowerPoint</vt:lpstr>
      <vt:lpstr>Презентация PowerPoint</vt:lpstr>
      <vt:lpstr>Презентация PowerPoint</vt:lpstr>
      <vt:lpstr>Презентация PowerPoint</vt:lpstr>
      <vt:lpstr>Презентация PowerPoint</vt:lpstr>
    </vt:vector>
  </TitlesOfParts>
  <Company>DG Win&amp;Soft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Інформаційні процеси та системи. Роль інформаційних технологій в житті сучасної людини.</dc:title>
  <dc:creator>Admin</dc:creator>
  <cp:lastModifiedBy>Admin</cp:lastModifiedBy>
  <cp:revision>5</cp:revision>
  <dcterms:created xsi:type="dcterms:W3CDTF">2017-03-19T20:18:49Z</dcterms:created>
  <dcterms:modified xsi:type="dcterms:W3CDTF">2017-03-28T18:17:46Z</dcterms:modified>
</cp:coreProperties>
</file>