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70" r:id="rId14"/>
    <p:sldId id="271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C8F01-D6EE-4277-8A2A-713CEBC3AE0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4C31-1CC7-4774-A2BB-7493DF2A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2348880"/>
            <a:ext cx="6762750" cy="4229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279241"/>
            <a:ext cx="8458200" cy="20882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жанрово-</a:t>
            </a:r>
            <a:r>
              <a:rPr lang="ru-RU" i="1" dirty="0" err="1">
                <a:solidFill>
                  <a:srgbClr val="FF0000"/>
                </a:solidFill>
              </a:rPr>
              <a:t>стильові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особливості</a:t>
            </a:r>
            <a:r>
              <a:rPr lang="ru-RU" i="1" dirty="0">
                <a:solidFill>
                  <a:srgbClr val="FF0000"/>
                </a:solidFill>
              </a:rPr>
              <a:t>  </a:t>
            </a:r>
            <a:r>
              <a:rPr lang="ru-RU" i="1" dirty="0" err="1">
                <a:solidFill>
                  <a:srgbClr val="FF0000"/>
                </a:solidFill>
              </a:rPr>
              <a:t>сучасної</a:t>
            </a:r>
            <a:r>
              <a:rPr lang="ru-RU" i="1">
                <a:solidFill>
                  <a:srgbClr val="FF0000"/>
                </a:solidFill>
              </a:rPr>
              <a:t> української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масової</a:t>
            </a:r>
            <a:r>
              <a:rPr lang="ru-RU" i="1" dirty="0">
                <a:solidFill>
                  <a:srgbClr val="FF0000"/>
                </a:solidFill>
              </a:rPr>
              <a:t> літератури</a:t>
            </a:r>
          </a:p>
        </p:txBody>
      </p:sp>
    </p:spTree>
    <p:extLst>
      <p:ext uri="{BB962C8B-B14F-4D97-AF65-F5344CB8AC3E}">
        <p14:creationId xmlns:p14="http://schemas.microsoft.com/office/powerpoint/2010/main" val="475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1429453"/>
            <a:ext cx="2695575" cy="4276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600" dirty="0">
                <a:solidFill>
                  <a:srgbClr val="C00000"/>
                </a:solidFill>
              </a:rPr>
              <a:t>Персоналії: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6515844" cy="4525963"/>
          </a:xfrm>
        </p:spPr>
        <p:txBody>
          <a:bodyPr>
            <a:normAutofit/>
          </a:bodyPr>
          <a:lstStyle/>
          <a:p>
            <a:r>
              <a:rPr lang="uk-UA" b="1" dirty="0"/>
              <a:t>Макс </a:t>
            </a:r>
            <a:r>
              <a:rPr lang="uk-UA" b="1" dirty="0" err="1"/>
              <a:t>Кідрук-</a:t>
            </a:r>
            <a:r>
              <a:rPr lang="uk-UA" b="1" dirty="0"/>
              <a:t> майстер жанру </a:t>
            </a:r>
            <a:r>
              <a:rPr lang="uk-UA" b="1" dirty="0" err="1"/>
              <a:t>тревелогу</a:t>
            </a:r>
            <a:r>
              <a:rPr lang="uk-UA" b="1" dirty="0"/>
              <a:t> та автор низки науково-фантастичних творів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1968500" cy="294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09" y="3567816"/>
            <a:ext cx="1905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67816"/>
            <a:ext cx="2016224" cy="30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Autofit/>
          </a:bodyPr>
          <a:lstStyle/>
          <a:p>
            <a:r>
              <a:rPr lang="uk-UA" sz="2800" dirty="0"/>
              <a:t>Андрій </a:t>
            </a:r>
            <a:r>
              <a:rPr lang="uk-UA" sz="2800" dirty="0" err="1"/>
              <a:t>Кокотюха-</a:t>
            </a:r>
            <a:r>
              <a:rPr lang="uk-UA" sz="2800" dirty="0"/>
              <a:t> відомий автор готичних романів та </a:t>
            </a:r>
            <a:r>
              <a:rPr lang="uk-UA" sz="2800" dirty="0" err="1"/>
              <a:t>ретродетективів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75534"/>
            <a:ext cx="2264442" cy="28907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2190750" cy="2190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r="19923"/>
          <a:stretch/>
        </p:blipFill>
        <p:spPr>
          <a:xfrm>
            <a:off x="6327010" y="1772816"/>
            <a:ext cx="2798618" cy="476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4066"/>
            <a:ext cx="3352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r>
              <a:rPr lang="uk-UA" sz="2700" dirty="0"/>
              <a:t>Євгенія </a:t>
            </a:r>
            <a:r>
              <a:rPr lang="uk-UA" sz="2700" dirty="0" err="1"/>
              <a:t>Кононенко-</a:t>
            </a:r>
            <a:r>
              <a:rPr lang="uk-UA" sz="2700" dirty="0"/>
              <a:t> </a:t>
            </a:r>
            <a:r>
              <a:rPr lang="uk-UA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мисткинЯ</a:t>
            </a:r>
            <a:r>
              <a:rPr lang="uk-UA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універсального жанру, її детективи вражають інтригою. А феміністична проза захоплює відвертістю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83487"/>
            <a:ext cx="2540000" cy="3479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3056"/>
            <a:ext cx="1905000" cy="2686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00" y="1383487"/>
            <a:ext cx="3295650" cy="4391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3487"/>
            <a:ext cx="2586446" cy="31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152128"/>
          </a:xfrm>
        </p:spPr>
        <p:txBody>
          <a:bodyPr>
            <a:noAutofit/>
          </a:bodyPr>
          <a:lstStyle/>
          <a:p>
            <a:pPr algn="ctr"/>
            <a:r>
              <a:rPr lang="uk-UA" sz="3200" dirty="0" err="1">
                <a:solidFill>
                  <a:srgbClr val="002060"/>
                </a:solidFill>
              </a:rPr>
              <a:t>Ірен</a:t>
            </a:r>
            <a:r>
              <a:rPr lang="uk-UA" sz="3200" dirty="0">
                <a:solidFill>
                  <a:srgbClr val="002060"/>
                </a:solidFill>
              </a:rPr>
              <a:t> </a:t>
            </a:r>
            <a:r>
              <a:rPr lang="uk-UA" sz="3200" dirty="0" err="1">
                <a:solidFill>
                  <a:srgbClr val="002060"/>
                </a:solidFill>
              </a:rPr>
              <a:t>роздобудько-</a:t>
            </a:r>
            <a:r>
              <a:rPr lang="uk-UA" sz="3200" dirty="0">
                <a:solidFill>
                  <a:srgbClr val="002060"/>
                </a:solidFill>
              </a:rPr>
              <a:t> майстер психологічної жіночої прози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1855"/>
          <a:stretch/>
        </p:blipFill>
        <p:spPr>
          <a:xfrm>
            <a:off x="4533701" y="1576241"/>
            <a:ext cx="457200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0" y="1552724"/>
            <a:ext cx="4191000" cy="3175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r="22188"/>
          <a:stretch/>
        </p:blipFill>
        <p:spPr>
          <a:xfrm>
            <a:off x="3408217" y="3429566"/>
            <a:ext cx="2563091" cy="3429000"/>
          </a:xfrm>
        </p:spPr>
      </p:pic>
    </p:spTree>
    <p:extLst>
      <p:ext uri="{BB962C8B-B14F-4D97-AF65-F5344CB8AC3E}">
        <p14:creationId xmlns:p14="http://schemas.microsoft.com/office/powerpoint/2010/main" val="2971608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Марія </a:t>
            </a:r>
            <a:r>
              <a:rPr lang="uk-UA" dirty="0" err="1">
                <a:solidFill>
                  <a:srgbClr val="FF0000"/>
                </a:solidFill>
              </a:rPr>
              <a:t>Матіос-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sz="3100" dirty="0">
                <a:solidFill>
                  <a:srgbClr val="C00000"/>
                </a:solidFill>
              </a:rPr>
              <a:t>«гранд-дама» української літератури, </a:t>
            </a:r>
            <a:r>
              <a:rPr lang="uk-UA" sz="3100" dirty="0" err="1">
                <a:solidFill>
                  <a:srgbClr val="C00000"/>
                </a:solidFill>
              </a:rPr>
              <a:t>найплідніша</a:t>
            </a:r>
            <a:r>
              <a:rPr lang="uk-UA" sz="3100" dirty="0">
                <a:solidFill>
                  <a:srgbClr val="C00000"/>
                </a:solidFill>
              </a:rPr>
              <a:t> письменниця України</a:t>
            </a: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3186878" cy="47905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743200" cy="4005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>
          <a:xfrm>
            <a:off x="194614" y="2852936"/>
            <a:ext cx="2634767" cy="39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5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Василь </a:t>
            </a:r>
            <a:r>
              <a:rPr lang="uk-UA" sz="2400" dirty="0" err="1">
                <a:solidFill>
                  <a:schemeClr val="tx1"/>
                </a:solidFill>
              </a:rPr>
              <a:t>шкляр-</a:t>
            </a:r>
            <a:r>
              <a:rPr lang="uk-UA" sz="2400" dirty="0">
                <a:solidFill>
                  <a:schemeClr val="tx1"/>
                </a:solidFill>
              </a:rPr>
              <a:t> письменник. Який своєю творчістю поклав край нескінченним дискусіям про непримиренність елітарної та масової літератури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3272862" cy="45259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3024336" cy="4668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32" y="1844824"/>
            <a:ext cx="3010068" cy="46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40080" cy="6120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3900" b="1" dirty="0">
                <a:solidFill>
                  <a:schemeClr val="tx1"/>
                </a:solidFill>
              </a:rPr>
              <a:t>М. Жулинський про необхідність популяризації масової літератури: </a:t>
            </a:r>
            <a:r>
              <a:rPr lang="uk-UA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«Давно уже в моїй уяві зародився символічний образ літератури у вигляді океан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ського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лайнера. Ми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бачимо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верхню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елітну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частину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палубами,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капітанським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містком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sz="33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33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3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та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важлива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корабля,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нижче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ватерлінії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нагадує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масову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літературу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без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триматися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плаву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висока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елітарна</a:t>
            </a:r>
            <a:r>
              <a:rPr lang="ru-RU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7411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4704"/>
            <a:ext cx="8686800" cy="1368152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Масова література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875261"/>
          </a:xfrm>
        </p:spPr>
        <p:txBody>
          <a:bodyPr numCol="3">
            <a:normAutofit lnSpcReduction="10000"/>
          </a:bodyPr>
          <a:lstStyle/>
          <a:p>
            <a:endParaRPr lang="uk-UA" sz="2800" dirty="0"/>
          </a:p>
          <a:p>
            <a:endParaRPr lang="uk-UA" sz="2800" dirty="0"/>
          </a:p>
          <a:p>
            <a:pPr marL="0" indent="0">
              <a:buNone/>
            </a:pPr>
            <a:endParaRPr lang="uk-UA" sz="2800" dirty="0"/>
          </a:p>
          <a:p>
            <a:r>
              <a:rPr lang="uk-UA" sz="2400" dirty="0"/>
              <a:t>Потужний  резонатор соціокультурних тенденцій</a:t>
            </a:r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Спосіб соціалізації людини </a:t>
            </a:r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Спосіб адаптації до дійсності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228184" y="2132856"/>
            <a:ext cx="432048" cy="136815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139952" y="2132856"/>
            <a:ext cx="0" cy="151216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07704" y="2132856"/>
            <a:ext cx="288032" cy="140032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3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5841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Масова література – це складне утворення, що є частиною словесності і масової культури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9441"/>
            <a:ext cx="8686800" cy="4169879"/>
          </a:xfrm>
        </p:spPr>
        <p:txBody>
          <a:bodyPr numCol="3">
            <a:normAutofit/>
          </a:bodyPr>
          <a:lstStyle/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>
                <a:solidFill>
                  <a:srgbClr val="C00000"/>
                </a:solidFill>
              </a:rPr>
              <a:t>поширена</a:t>
            </a:r>
          </a:p>
          <a:p>
            <a:pPr marL="0" indent="0" algn="ctr">
              <a:buNone/>
            </a:pPr>
            <a:endParaRPr lang="uk-UA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dirty="0">
                <a:solidFill>
                  <a:srgbClr val="C00000"/>
                </a:solidFill>
              </a:rPr>
              <a:t>Масова література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C00000"/>
                </a:solidFill>
              </a:rPr>
              <a:t>найбільш</a:t>
            </a:r>
          </a:p>
          <a:p>
            <a:pPr marL="0" indent="0" algn="ctr">
              <a:buNone/>
            </a:pPr>
            <a:endParaRPr lang="uk-UA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rgbClr val="C00000"/>
                </a:solidFill>
              </a:rPr>
              <a:t>розповсюджена </a:t>
            </a:r>
            <a:r>
              <a:rPr lang="uk-UA" dirty="0">
                <a:solidFill>
                  <a:srgbClr val="C00000"/>
                </a:solidFill>
              </a:rPr>
              <a:t>   </a:t>
            </a:r>
          </a:p>
          <a:p>
            <a:pPr marL="0" indent="0">
              <a:buNone/>
            </a:pPr>
            <a:endParaRPr lang="uk-UA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читана у світі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77408" y="3941917"/>
            <a:ext cx="1138808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27984" y="3941917"/>
            <a:ext cx="0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11760" y="3861048"/>
            <a:ext cx="1008112" cy="944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781822" cy="45236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5963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>
                <a:solidFill>
                  <a:schemeClr val="tx1"/>
                </a:solidFill>
              </a:rPr>
              <a:t>У добу постмодернізму </a:t>
            </a:r>
            <a:r>
              <a:rPr lang="uk-UA" sz="2800" b="1" i="1" dirty="0" err="1">
                <a:solidFill>
                  <a:schemeClr val="tx1"/>
                </a:solidFill>
              </a:rPr>
              <a:t>розвинулася</a:t>
            </a:r>
            <a:r>
              <a:rPr lang="uk-UA" sz="2800" b="1" i="1" dirty="0">
                <a:solidFill>
                  <a:schemeClr val="tx1"/>
                </a:solidFill>
              </a:rPr>
              <a:t> ідея зрощення масової та елітарної літератури, «стирання меж» та «знищення бар'єрів» між ними (</a:t>
            </a:r>
            <a:r>
              <a:rPr lang="uk-UA" sz="2800" b="1" i="1" dirty="0" err="1">
                <a:solidFill>
                  <a:schemeClr val="tx1"/>
                </a:solidFill>
              </a:rPr>
              <a:t>Леслі</a:t>
            </a:r>
            <a:r>
              <a:rPr lang="uk-UA" sz="2800" b="1" i="1" dirty="0">
                <a:solidFill>
                  <a:schemeClr val="tx1"/>
                </a:solidFill>
              </a:rPr>
              <a:t> </a:t>
            </a:r>
            <a:r>
              <a:rPr lang="uk-UA" sz="2800" b="1" i="1" dirty="0" err="1">
                <a:solidFill>
                  <a:schemeClr val="tx1"/>
                </a:solidFill>
              </a:rPr>
              <a:t>Фідлер</a:t>
            </a:r>
            <a:r>
              <a:rPr lang="uk-UA" sz="2800" b="1" i="1" dirty="0">
                <a:solidFill>
                  <a:schemeClr val="tx1"/>
                </a:solidFill>
              </a:rPr>
              <a:t>)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80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Наукові розвідки із масової літератури: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 numCol="3">
            <a:normAutofit/>
          </a:bodyPr>
          <a:lstStyle/>
          <a:p>
            <a:pPr fontAlgn="t"/>
            <a:r>
              <a:rPr lang="ru-RU" sz="2000" b="1" dirty="0" err="1"/>
              <a:t>Софія</a:t>
            </a:r>
            <a:r>
              <a:rPr lang="ru-RU" sz="2000" b="1" dirty="0"/>
              <a:t> </a:t>
            </a:r>
            <a:r>
              <a:rPr lang="ru-RU" sz="2000" b="1" dirty="0" err="1"/>
              <a:t>Філоненко</a:t>
            </a:r>
            <a:br>
              <a:rPr lang="ru-RU" dirty="0"/>
            </a:br>
            <a:endParaRPr lang="ru-RU" dirty="0"/>
          </a:p>
          <a:p>
            <a:pPr fontAlgn="t"/>
            <a:endParaRPr lang="uk-UA" dirty="0"/>
          </a:p>
          <a:p>
            <a:pPr fontAlgn="t"/>
            <a:endParaRPr lang="uk-UA" dirty="0"/>
          </a:p>
          <a:p>
            <a:pPr fontAlgn="t"/>
            <a:endParaRPr lang="uk-UA" dirty="0"/>
          </a:p>
          <a:p>
            <a:pPr fontAlgn="t"/>
            <a:endParaRPr lang="uk-UA" dirty="0"/>
          </a:p>
          <a:p>
            <a:pPr fontAlgn="t"/>
            <a:endParaRPr lang="uk-UA" sz="2000" dirty="0"/>
          </a:p>
          <a:p>
            <a:pPr fontAlgn="t"/>
            <a:endParaRPr lang="ru-RU" sz="2000" dirty="0"/>
          </a:p>
          <a:p>
            <a:pPr fontAlgn="t"/>
            <a:endParaRPr lang="ru-RU" sz="2000" dirty="0"/>
          </a:p>
          <a:p>
            <a:pPr fontAlgn="t"/>
            <a:endParaRPr lang="ru-RU" sz="2000" dirty="0"/>
          </a:p>
          <a:p>
            <a:pPr fontAlgn="t"/>
            <a:r>
              <a:rPr lang="ru-RU" sz="2000" b="1" dirty="0"/>
              <a:t>Тамара </a:t>
            </a:r>
            <a:r>
              <a:rPr lang="ru-RU" sz="2000" b="1" dirty="0" err="1"/>
              <a:t>Гундорова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810074" cy="4306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33" y="1844824"/>
            <a:ext cx="2376264" cy="1731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3954" r="21667" b="11458"/>
          <a:stretch/>
        </p:blipFill>
        <p:spPr>
          <a:xfrm>
            <a:off x="395536" y="1486151"/>
            <a:ext cx="2682133" cy="2733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1966313" cy="2780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33" y="3392995"/>
            <a:ext cx="250806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тексти Масової літератури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5">
            <a:normAutofit/>
          </a:bodyPr>
          <a:lstStyle/>
          <a:p>
            <a:r>
              <a:rPr lang="uk-UA" sz="1800" dirty="0">
                <a:latin typeface="Arial Black" pitchFamily="34" charset="0"/>
              </a:rPr>
              <a:t>актуальні</a:t>
            </a: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r>
              <a:rPr lang="uk-UA" sz="1600" dirty="0">
                <a:latin typeface="Arial Black" pitchFamily="34" charset="0"/>
              </a:rPr>
              <a:t>дискусійні</a:t>
            </a: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r>
              <a:rPr lang="uk-UA" sz="1600" dirty="0">
                <a:latin typeface="Arial Black" pitchFamily="34" charset="0"/>
              </a:rPr>
              <a:t>рейтингові</a:t>
            </a: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Black" pitchFamily="34" charset="0"/>
            </a:endParaRPr>
          </a:p>
          <a:p>
            <a:r>
              <a:rPr lang="uk-UA" sz="1400" dirty="0">
                <a:latin typeface="Arial Black" pitchFamily="34" charset="0"/>
              </a:rPr>
              <a:t>здобули визнання у країнах Європи</a:t>
            </a: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endParaRPr lang="uk-UA" sz="2400" dirty="0">
              <a:latin typeface="Arial Black" pitchFamily="34" charset="0"/>
            </a:endParaRPr>
          </a:p>
          <a:p>
            <a:r>
              <a:rPr lang="uk-UA" sz="1400" dirty="0">
                <a:latin typeface="Arial Black" pitchFamily="34" charset="0"/>
              </a:rPr>
              <a:t>екранізовані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3068960"/>
            <a:ext cx="3889879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11027"/>
            <a:ext cx="438397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31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60" y="1052736"/>
            <a:ext cx="2496655" cy="24966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Жанрові різновиди масової літератури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328592"/>
          </a:xfrm>
        </p:spPr>
        <p:txBody>
          <a:bodyPr numCol="1">
            <a:normAutofit/>
          </a:bodyPr>
          <a:lstStyle/>
          <a:p>
            <a:r>
              <a:rPr lang="uk-UA" sz="3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Нуар</a:t>
            </a:r>
            <a:r>
              <a:rPr lang="uk-UA" sz="3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3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Готичний</a:t>
            </a:r>
            <a:endParaRPr lang="uk-UA" sz="2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Детектив</a:t>
            </a:r>
          </a:p>
          <a:p>
            <a:r>
              <a:rPr lang="uk-UA" sz="3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Фентезі</a:t>
            </a:r>
            <a:endParaRPr lang="uk-UA" sz="3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Бойовик</a:t>
            </a:r>
          </a:p>
          <a:p>
            <a:r>
              <a:rPr lang="uk-UA" sz="3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 </a:t>
            </a:r>
          </a:p>
          <a:p>
            <a:pPr marL="0" indent="0">
              <a:buNone/>
            </a:pPr>
            <a:r>
              <a:rPr lang="uk-UA" sz="3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фантастика</a:t>
            </a:r>
          </a:p>
          <a:p>
            <a:r>
              <a:rPr lang="uk-UA" sz="3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Мелодрама</a:t>
            </a:r>
            <a:endParaRPr lang="ru-RU" sz="3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73" y="3207376"/>
            <a:ext cx="4963627" cy="36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66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Завдання курсу: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uk-UA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націлити студентів на сприйняття сучасної масової літератури;</a:t>
            </a:r>
          </a:p>
          <a:p>
            <a:pPr>
              <a:buFontTx/>
              <a:buChar char="-"/>
            </a:pPr>
            <a:r>
              <a:rPr lang="uk-UA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звернутися до дискусії під час роботи над художніми текстами;</a:t>
            </a:r>
          </a:p>
          <a:p>
            <a:pPr>
              <a:buFontTx/>
              <a:buChar char="-"/>
            </a:pPr>
            <a:r>
              <a:rPr lang="uk-UA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запропонувати актуальні цікаві зразки творів для аналізу</a:t>
            </a:r>
          </a:p>
        </p:txBody>
      </p:sp>
    </p:spTree>
    <p:extLst>
      <p:ext uri="{BB962C8B-B14F-4D97-AF65-F5344CB8AC3E}">
        <p14:creationId xmlns:p14="http://schemas.microsoft.com/office/powerpoint/2010/main" val="25861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О</a:t>
            </a:r>
            <a:r>
              <a:rPr lang="uk-UA" sz="3200" dirty="0">
                <a:solidFill>
                  <a:srgbClr val="C00000"/>
                </a:solidFill>
              </a:rPr>
              <a:t>бізнаність із сучасною масовою літературою формує: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525963"/>
          </a:xfrm>
        </p:spPr>
        <p:txBody>
          <a:bodyPr/>
          <a:lstStyle/>
          <a:p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Літературні уподобання;</a:t>
            </a:r>
          </a:p>
          <a:p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Розширює світогляд;</a:t>
            </a:r>
          </a:p>
          <a:p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Сприяє формуванню незалежного мислення.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06" y="3933056"/>
            <a:ext cx="4220050" cy="237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282</Words>
  <Application>Microsoft Office PowerPoint</Application>
  <PresentationFormat>Экран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 Black</vt:lpstr>
      <vt:lpstr>Calibri</vt:lpstr>
      <vt:lpstr>Century Schoolbook</vt:lpstr>
      <vt:lpstr>Wingdings 2</vt:lpstr>
      <vt:lpstr>Трек</vt:lpstr>
      <vt:lpstr>жанрово-стильові особливості  сучасної української масової літератури</vt:lpstr>
      <vt:lpstr>Масова література</vt:lpstr>
      <vt:lpstr>Масова література – це складне утворення, що є частиною словесності і масової культури </vt:lpstr>
      <vt:lpstr>Презентация PowerPoint</vt:lpstr>
      <vt:lpstr>Наукові розвідки із масової літератури:</vt:lpstr>
      <vt:lpstr>тексти Масової літератури</vt:lpstr>
      <vt:lpstr>Жанрові різновиди масової літератури</vt:lpstr>
      <vt:lpstr>Завдання курсу:</vt:lpstr>
      <vt:lpstr>Обізнаність із сучасною масовою літературою формує:</vt:lpstr>
      <vt:lpstr>Персоналії:</vt:lpstr>
      <vt:lpstr>Андрій Кокотюха- відомий автор готичних романів та ретродетективів</vt:lpstr>
      <vt:lpstr>Євгенія Кононенко- мисткинЯ універсального жанру, її детективи вражають інтригою. А феміністична проза захоплює відвертістю </vt:lpstr>
      <vt:lpstr>Ірен роздобудько- майстер психологічної жіночої прози</vt:lpstr>
      <vt:lpstr>Марія Матіос- «гранд-дама» української літератури, найплідніша письменниця України</vt:lpstr>
      <vt:lpstr>Василь шкляр- письменник. Який своєю творчістю поклав край нескінченним дискусіям про непримиренність елітарної та масової літератури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жанрово-стильові пошуки масової літератури</dc:title>
  <dc:creator>Илона</dc:creator>
  <cp:lastModifiedBy>Черная Марина Николаевна</cp:lastModifiedBy>
  <cp:revision>65</cp:revision>
  <dcterms:created xsi:type="dcterms:W3CDTF">2018-02-11T10:26:46Z</dcterms:created>
  <dcterms:modified xsi:type="dcterms:W3CDTF">2019-04-11T13:10:26Z</dcterms:modified>
</cp:coreProperties>
</file>