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75" r:id="rId5"/>
    <p:sldId id="286" r:id="rId6"/>
    <p:sldId id="288" r:id="rId7"/>
    <p:sldId id="289" r:id="rId8"/>
    <p:sldId id="287" r:id="rId9"/>
    <p:sldId id="270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984E4B-9D82-4F80-AD68-416D0599EE24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CA81F-3ADC-44A5-B378-5F90C447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0A4-200A-4691-B6F6-E0987D1642A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C366-13C0-4584-B56E-8BE93CFB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5E8C-4E5C-4941-9643-1A175FA9AB15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E750-C946-4FF0-AB0E-219A5510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FE26-2BA5-42D9-8823-FA94B4AE7C06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6820-A1F3-49C4-A5AB-BF970280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B2D5-B94B-4E8E-9CE6-F0BC2EE1AFC3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DC95-98BF-42AF-A23A-CDD7FB53C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791F-A911-47F4-90B6-4241A4D3FD51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A3BF-3252-4E61-973E-1121C5B1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2254-FD41-4CE1-90AA-8B0C80284BFA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75F3-F088-4367-AE02-2A1966CF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3FD3-BCFB-4190-BA4F-8DBC0302FA53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3384-56DE-4074-B8B7-1B8ED94A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212A-33E8-4D50-B5A7-93175E8AD3B5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FE5F-BE05-4BE9-A838-15D952F6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1ABC-D3B1-42F0-B4DD-5DFC5A953DDB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70E8-0BC6-4E24-A9AA-8A44FD2BD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78A2-CE66-4ECA-9572-6AFE05C1EE2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849E-D523-4738-A984-042D2244D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7C4F-977B-480D-896A-3D043E9283C5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579A-07AD-4CD7-9D37-29BDEBBE4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3210B-332B-4441-8DA6-44ECDC8A295B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E915F-D7D3-41DC-9288-06B6478F9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0"/>
          <p:cNvSpPr txBox="1">
            <a:spLocks noChangeArrowheads="1"/>
          </p:cNvSpPr>
          <p:nvPr/>
        </p:nvSpPr>
        <p:spPr bwMode="auto">
          <a:xfrm>
            <a:off x="368300" y="1282700"/>
            <a:ext cx="8451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>
                <a:solidFill>
                  <a:schemeClr val="bg1"/>
                </a:solidFill>
                <a:latin typeface="Calibri" pitchFamily="34" charset="0"/>
              </a:rPr>
              <a:t>Crossfit</a:t>
            </a:r>
            <a:r>
              <a:rPr lang="ru-RU" sz="6600" b="1" i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ru-RU" sz="6000" i="1">
                <a:solidFill>
                  <a:schemeClr val="bg1"/>
                </a:solidFill>
                <a:latin typeface="Calibri" pitchFamily="34" charset="0"/>
              </a:rPr>
              <a:t> теорія, методика, практика</a:t>
            </a:r>
          </a:p>
        </p:txBody>
      </p:sp>
      <p:sp>
        <p:nvSpPr>
          <p:cNvPr id="14338" name="TextBox 13"/>
          <p:cNvSpPr txBox="1">
            <a:spLocks noChangeArrowheads="1"/>
          </p:cNvSpPr>
          <p:nvPr/>
        </p:nvSpPr>
        <p:spPr bwMode="auto">
          <a:xfrm>
            <a:off x="5410200" y="3311525"/>
            <a:ext cx="352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800" i="1">
                <a:solidFill>
                  <a:schemeClr val="bg1"/>
                </a:solidFill>
                <a:latin typeface="Calibri" pitchFamily="34" charset="0"/>
              </a:rPr>
              <a:t>Пришва О.Б.</a:t>
            </a:r>
            <a:endParaRPr lang="ru-RU" sz="28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887413" y="325438"/>
            <a:ext cx="7932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>
                <a:solidFill>
                  <a:schemeClr val="bg1"/>
                </a:solidFill>
                <a:latin typeface="Calibri" pitchFamily="34" charset="0"/>
              </a:rPr>
              <a:t>Херсонський державний університет</a:t>
            </a:r>
          </a:p>
          <a:p>
            <a:pPr algn="ctr"/>
            <a:r>
              <a:rPr lang="uk-UA" sz="2400" i="1">
                <a:solidFill>
                  <a:schemeClr val="bg1"/>
                </a:solidFill>
                <a:latin typeface="Calibri" pitchFamily="34" charset="0"/>
              </a:rPr>
              <a:t>Факультет фізичного виховання та спорту</a:t>
            </a:r>
            <a:endParaRPr lang="ru-RU" sz="24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5408613" y="3781425"/>
            <a:ext cx="3735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i="1">
                <a:solidFill>
                  <a:schemeClr val="bg1"/>
                </a:solidFill>
                <a:latin typeface="Calibri" pitchFamily="34" charset="0"/>
              </a:rPr>
              <a:t>Доцент кафедри теорії та методики </a:t>
            </a:r>
          </a:p>
          <a:p>
            <a:pPr algn="r"/>
            <a:r>
              <a:rPr lang="uk-UA" i="1">
                <a:solidFill>
                  <a:schemeClr val="bg1"/>
                </a:solidFill>
                <a:latin typeface="Calibri" pitchFamily="34" charset="0"/>
              </a:rPr>
              <a:t>фізичного виховання</a:t>
            </a:r>
          </a:p>
        </p:txBody>
      </p:sp>
      <p:pic>
        <p:nvPicPr>
          <p:cNvPr id="14341" name="Picture 8" descr="-%D1%84%D0%BE%D1%82%D0%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3446463"/>
            <a:ext cx="54594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Картинки по запросу кросфі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779963"/>
            <a:ext cx="32035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51013" y="206375"/>
            <a:ext cx="5716587" cy="1168400"/>
          </a:xfrm>
        </p:spPr>
        <p:txBody>
          <a:bodyPr/>
          <a:lstStyle/>
          <a:p>
            <a:pPr eaLnBrk="1" hangingPunct="1"/>
            <a:r>
              <a:rPr lang="uk-UA" i="1">
                <a:solidFill>
                  <a:schemeClr val="bg1"/>
                </a:solidFill>
              </a:rPr>
              <a:t>Що таке</a:t>
            </a:r>
            <a:r>
              <a:rPr lang="ru-RU" i="1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</a:rPr>
              <a:t>Crossfit</a:t>
            </a:r>
            <a:r>
              <a:rPr lang="ru-RU" i="1">
                <a:solidFill>
                  <a:schemeClr val="bg1"/>
                </a:solidFill>
              </a:rPr>
              <a:t>?</a:t>
            </a: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38125" y="1362075"/>
            <a:ext cx="4572000" cy="4713288"/>
          </a:xfrm>
        </p:spPr>
        <p:txBody>
          <a:bodyPr/>
          <a:lstStyle/>
          <a:p>
            <a:pPr eaLnBrk="1" hangingPunct="1"/>
            <a:r>
              <a:rPr lang="uk-UA" sz="2200">
                <a:solidFill>
                  <a:schemeClr val="bg1"/>
                </a:solidFill>
              </a:rPr>
              <a:t>Крос</a:t>
            </a:r>
            <a:r>
              <a:rPr lang="en-US" sz="2200">
                <a:solidFill>
                  <a:schemeClr val="bg1"/>
                </a:solidFill>
              </a:rPr>
              <a:t>c</a:t>
            </a:r>
            <a:r>
              <a:rPr lang="uk-UA" sz="2200">
                <a:solidFill>
                  <a:schemeClr val="bg1"/>
                </a:solidFill>
              </a:rPr>
              <a:t>фіт – гнучка система тренувань, що складається з функціональних вправ, які виконуються з високою інтенсивністю. </a:t>
            </a:r>
          </a:p>
          <a:p>
            <a:pPr eaLnBrk="1" hangingPunct="1"/>
            <a:r>
              <a:rPr lang="uk-UA" sz="2200">
                <a:solidFill>
                  <a:schemeClr val="bg1"/>
                </a:solidFill>
              </a:rPr>
              <a:t>Крос</a:t>
            </a:r>
            <a:r>
              <a:rPr lang="en-US" sz="2200">
                <a:solidFill>
                  <a:schemeClr val="bg1"/>
                </a:solidFill>
              </a:rPr>
              <a:t>c</a:t>
            </a:r>
            <a:r>
              <a:rPr lang="uk-UA" sz="2200">
                <a:solidFill>
                  <a:schemeClr val="bg1"/>
                </a:solidFill>
              </a:rPr>
              <a:t>фіт можна описати як програму силових вправ, яка складається з постійно змінних функціональних вправ високої інтенсивності, з кінцевою метою поліпшення загальної фізичної форми, реакції, витривалості і готовності до будь-якої життєвої ситуації, що вимагає активних фізичних дій.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08013" y="1095375"/>
            <a:ext cx="8240712" cy="544513"/>
          </a:xfrm>
          <a:custGeom>
            <a:avLst/>
            <a:gdLst>
              <a:gd name="connsiteX0" fmla="*/ 0 w 8240486"/>
              <a:gd name="connsiteY0" fmla="*/ 0 h 544286"/>
              <a:gd name="connsiteX1" fmla="*/ 7195457 w 8240486"/>
              <a:gd name="connsiteY1" fmla="*/ 54429 h 544286"/>
              <a:gd name="connsiteX2" fmla="*/ 8240486 w 8240486"/>
              <a:gd name="connsiteY2" fmla="*/ 54428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486" h="544286">
                <a:moveTo>
                  <a:pt x="0" y="0"/>
                </a:moveTo>
                <a:lnTo>
                  <a:pt x="7195457" y="54429"/>
                </a:lnTo>
                <a:cubicBezTo>
                  <a:pt x="8568871" y="145143"/>
                  <a:pt x="8120743" y="449943"/>
                  <a:pt x="8240486" y="544286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36DAA-4499-472C-83AB-66B47113F8B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5365" name="Picture 8" descr="CrossFit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238" y="1387475"/>
            <a:ext cx="39211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crossfit-programs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4100513"/>
            <a:ext cx="38957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2438" y="115888"/>
            <a:ext cx="8308975" cy="873125"/>
          </a:xfrm>
        </p:spPr>
        <p:txBody>
          <a:bodyPr/>
          <a:lstStyle/>
          <a:p>
            <a:pPr algn="ctr" eaLnBrk="1" hangingPunct="1"/>
            <a:r>
              <a:rPr lang="uk-UA" sz="4000" i="1">
                <a:solidFill>
                  <a:schemeClr val="bg1"/>
                </a:solidFill>
                <a:latin typeface="Calibri" pitchFamily="34" charset="0"/>
              </a:rPr>
              <a:t>Хто може вивчати дисципліну «Крос</a:t>
            </a:r>
            <a:r>
              <a:rPr lang="en-US" sz="4000" i="1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uk-UA" sz="4000" i="1">
                <a:solidFill>
                  <a:schemeClr val="bg1"/>
                </a:solidFill>
                <a:latin typeface="Calibri" pitchFamily="34" charset="0"/>
              </a:rPr>
              <a:t>фіт»</a:t>
            </a:r>
            <a:r>
              <a:rPr lang="ru-RU" sz="4000" i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82575" y="1319213"/>
            <a:ext cx="4424363" cy="4930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i="1">
                <a:solidFill>
                  <a:schemeClr val="bg1"/>
                </a:solidFill>
              </a:rPr>
              <a:t>   Кро</a:t>
            </a:r>
            <a:r>
              <a:rPr lang="en-US" i="1">
                <a:solidFill>
                  <a:schemeClr val="bg1"/>
                </a:solidFill>
              </a:rPr>
              <a:t>c</a:t>
            </a:r>
            <a:r>
              <a:rPr lang="uk-UA" i="1">
                <a:solidFill>
                  <a:schemeClr val="bg1"/>
                </a:solidFill>
              </a:rPr>
              <a:t>сфіт можна сміливо рекомендувати всім, хто гостро потребує гарної фізичної форми. </a:t>
            </a:r>
          </a:p>
          <a:p>
            <a:pPr eaLnBrk="1" hangingPunct="1">
              <a:buFont typeface="Arial" charset="0"/>
              <a:buNone/>
            </a:pPr>
            <a:endParaRPr lang="uk-UA" i="1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uk-UA" i="1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i="1">
                <a:solidFill>
                  <a:schemeClr val="bg1"/>
                </a:solidFill>
              </a:rPr>
              <a:t> Якщо ваша мета здоров'я, відмінна фізична форма, витривалість на всі випадки життя - Кро</a:t>
            </a:r>
            <a:r>
              <a:rPr lang="en-US" i="1">
                <a:solidFill>
                  <a:schemeClr val="bg1"/>
                </a:solidFill>
              </a:rPr>
              <a:t>c</a:t>
            </a:r>
            <a:r>
              <a:rPr lang="uk-UA" i="1">
                <a:solidFill>
                  <a:schemeClr val="bg1"/>
                </a:solidFill>
              </a:rPr>
              <a:t>сфіт для вас.</a:t>
            </a:r>
          </a:p>
        </p:txBody>
      </p:sp>
      <p:pic>
        <p:nvPicPr>
          <p:cNvPr id="16387" name="Picture 9" descr="crossfit-programs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663" y="3946525"/>
            <a:ext cx="3795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crossfit-programs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1204913"/>
            <a:ext cx="3798887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65163" y="171450"/>
            <a:ext cx="7269162" cy="844550"/>
          </a:xfrm>
        </p:spPr>
        <p:txBody>
          <a:bodyPr/>
          <a:lstStyle/>
          <a:p>
            <a:pPr algn="ctr" eaLnBrk="1" hangingPunct="1"/>
            <a:r>
              <a:rPr lang="uk-UA" i="1">
                <a:solidFill>
                  <a:schemeClr val="bg1"/>
                </a:solidFill>
              </a:rPr>
              <a:t>Специфіка</a:t>
            </a:r>
            <a:r>
              <a:rPr lang="ru-RU" i="1"/>
              <a:t> </a:t>
            </a:r>
            <a:r>
              <a:rPr lang="ru-RU" i="1">
                <a:solidFill>
                  <a:schemeClr val="bg1"/>
                </a:solidFill>
              </a:rPr>
              <a:t>крос</a:t>
            </a:r>
            <a:r>
              <a:rPr lang="en-US" i="1">
                <a:solidFill>
                  <a:schemeClr val="bg1"/>
                </a:solidFill>
              </a:rPr>
              <a:t>c</a:t>
            </a:r>
            <a:r>
              <a:rPr lang="ru-RU" i="1">
                <a:solidFill>
                  <a:schemeClr val="bg1"/>
                </a:solidFill>
              </a:rPr>
              <a:t>фіту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60363" y="1141413"/>
            <a:ext cx="4286250" cy="5534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200" i="1">
                <a:solidFill>
                  <a:schemeClr val="bg1"/>
                </a:solidFill>
              </a:rPr>
              <a:t>    Специфіка крос</a:t>
            </a:r>
            <a:r>
              <a:rPr lang="en-US" sz="2200" i="1">
                <a:solidFill>
                  <a:schemeClr val="bg1"/>
                </a:solidFill>
              </a:rPr>
              <a:t>c</a:t>
            </a:r>
            <a:r>
              <a:rPr lang="uk-UA" sz="2200" i="1">
                <a:solidFill>
                  <a:schemeClr val="bg1"/>
                </a:solidFill>
              </a:rPr>
              <a:t>фіту полягає саме у відмові від будь-якої спеціалізації. Комбінування важкої атлетики, гімнастики, бігу, гирьового спорту, вправ з власною вагою, плавання, веслування дає широкий спектр різних тренувань на кожен день. </a:t>
            </a:r>
          </a:p>
          <a:p>
            <a:pPr eaLnBrk="1" hangingPunct="1">
              <a:buFont typeface="Arial" charset="0"/>
              <a:buNone/>
            </a:pPr>
            <a:endParaRPr lang="uk-UA" sz="2200" i="1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sz="2200" i="1">
                <a:solidFill>
                  <a:schemeClr val="bg1"/>
                </a:solidFill>
              </a:rPr>
              <a:t>   Принципи, що лежать в основі системи, дозволяють легко адаптувати крос</a:t>
            </a:r>
            <a:r>
              <a:rPr lang="en-US" sz="2200" i="1">
                <a:solidFill>
                  <a:schemeClr val="bg1"/>
                </a:solidFill>
              </a:rPr>
              <a:t>c</a:t>
            </a:r>
            <a:r>
              <a:rPr lang="uk-UA" sz="2200" i="1">
                <a:solidFill>
                  <a:schemeClr val="bg1"/>
                </a:solidFill>
              </a:rPr>
              <a:t>фіт-тренування для людей різного рівня фізичної підготовки.</a:t>
            </a:r>
          </a:p>
        </p:txBody>
      </p:sp>
      <p:pic>
        <p:nvPicPr>
          <p:cNvPr id="5" name="Рисунок 4" descr="crossf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899" y="3865275"/>
            <a:ext cx="3719725" cy="247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http://www.norcalsc.com/wp/wp-content/uploads/2011/10/Games2011_WomenE1_AnnieThorisdottirJennyLabaw_Swim-1024x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211" y="1011676"/>
            <a:ext cx="3860800" cy="257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chemeClr val="bg1"/>
                </a:solidFill>
              </a:rPr>
              <a:t>Основні розділи дисципліни </a:t>
            </a:r>
            <a:br>
              <a:rPr lang="uk-UA">
                <a:solidFill>
                  <a:schemeClr val="bg1"/>
                </a:solidFill>
              </a:rPr>
            </a:br>
            <a:r>
              <a:rPr lang="uk-UA">
                <a:solidFill>
                  <a:schemeClr val="bg1"/>
                </a:solidFill>
              </a:rPr>
              <a:t>“Крос</a:t>
            </a:r>
            <a:r>
              <a:rPr lang="en-US">
                <a:solidFill>
                  <a:schemeClr val="bg1"/>
                </a:solidFill>
              </a:rPr>
              <a:t>c</a:t>
            </a:r>
            <a:r>
              <a:rPr lang="uk-UA">
                <a:solidFill>
                  <a:schemeClr val="bg1"/>
                </a:solidFill>
              </a:rPr>
              <a:t>фіт”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214313" y="1738313"/>
            <a:ext cx="4735512" cy="47561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Теоретико-методичні аспекти спортивного тренування.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Практичні навички виконання вправ з крос</a:t>
            </a:r>
            <a:r>
              <a:rPr lang="en-US">
                <a:solidFill>
                  <a:schemeClr val="bg1"/>
                </a:solidFill>
              </a:rPr>
              <a:t>c</a:t>
            </a:r>
            <a:r>
              <a:rPr lang="uk-UA">
                <a:solidFill>
                  <a:schemeClr val="bg1"/>
                </a:solidFill>
              </a:rPr>
              <a:t>фіту.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Особливості контролю та самоконтролю під час занять спортом.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Спортивне харчування.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>
                <a:solidFill>
                  <a:schemeClr val="bg1"/>
                </a:solidFill>
              </a:rPr>
              <a:t>Організація та суддівство змагань.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8435" name="Picture 5" descr="Картинки по запросу кросфі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138" y="1854200"/>
            <a:ext cx="39798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Картинки по запросу кросфі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3957638"/>
            <a:ext cx="3976687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165100" y="2108200"/>
            <a:ext cx="8826500" cy="4749800"/>
          </a:xfrm>
        </p:spPr>
        <p:txBody>
          <a:bodyPr/>
          <a:lstStyle/>
          <a:p>
            <a:r>
              <a:rPr lang="uk-UA" sz="3000">
                <a:solidFill>
                  <a:schemeClr val="bg1"/>
                </a:solidFill>
              </a:rPr>
              <a:t>Метою викладання навчальної дисципліни «</a:t>
            </a:r>
            <a:r>
              <a:rPr lang="en-US" sz="3000">
                <a:solidFill>
                  <a:schemeClr val="bg1"/>
                </a:solidFill>
              </a:rPr>
              <a:t>Crossfit</a:t>
            </a:r>
            <a:r>
              <a:rPr lang="uk-UA" sz="3000">
                <a:solidFill>
                  <a:schemeClr val="bg1"/>
                </a:solidFill>
              </a:rPr>
              <a:t>: теорія, методика, практика» полягає у формуванні умінь та здібностей необхідних для організації і методики проведення занять з кроссфіту з людьми різного віку.</a:t>
            </a:r>
          </a:p>
          <a:p>
            <a:r>
              <a:rPr lang="uk-UA" sz="3000">
                <a:solidFill>
                  <a:schemeClr val="bg1"/>
                </a:solidFill>
              </a:rPr>
              <a:t>Завдання – ознайомити студентів з предметом і завданням кроссфіту; вивчення методики виконання тренувальних вправ; ознайомлення з основними елементами кроссфіту; </a:t>
            </a:r>
            <a:r>
              <a:rPr lang="uk-UA">
                <a:solidFill>
                  <a:schemeClr val="bg1"/>
                </a:solidFill>
              </a:rPr>
              <a:t>сприяти розвитку творчості в самостійному складанні комплексів з кроссфіту.</a:t>
            </a:r>
          </a:p>
        </p:txBody>
      </p:sp>
      <p:pic>
        <p:nvPicPr>
          <p:cNvPr id="19458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0"/>
            <a:ext cx="75517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/>
          </p:cNvSpPr>
          <p:nvPr>
            <p:ph type="body" idx="1"/>
          </p:nvPr>
        </p:nvSpPr>
        <p:spPr>
          <a:xfrm>
            <a:off x="239713" y="192088"/>
            <a:ext cx="8904287" cy="6388100"/>
          </a:xfrm>
        </p:spPr>
        <p:txBody>
          <a:bodyPr/>
          <a:lstStyle/>
          <a:p>
            <a:pPr algn="ctr">
              <a:lnSpc>
                <a:spcPct val="70000"/>
              </a:lnSpc>
              <a:buFont typeface="Arial" charset="0"/>
              <a:buNone/>
            </a:pPr>
            <a:r>
              <a:rPr lang="uk-UA" sz="2400" dirty="0">
                <a:solidFill>
                  <a:schemeClr val="bg1"/>
                </a:solidFill>
              </a:rPr>
              <a:t>У результаті вивчення навчальної дисципліни студент повинен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dirty="0">
                <a:solidFill>
                  <a:schemeClr val="bg1"/>
                </a:solidFill>
              </a:rPr>
              <a:t>знати:</a:t>
            </a:r>
            <a:endParaRPr lang="uk-UA" sz="24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мету і завдання </a:t>
            </a:r>
            <a:r>
              <a:rPr lang="uk-UA" sz="2400" dirty="0" err="1">
                <a:solidFill>
                  <a:schemeClr val="bg1"/>
                </a:solidFill>
              </a:rPr>
              <a:t>кроссфіту</a:t>
            </a:r>
            <a:r>
              <a:rPr lang="uk-UA" sz="24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техніку виконання рухів; 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типові помилки при виконанні рухів та прийоми їх подолання; 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структуру тренування з </a:t>
            </a:r>
            <a:r>
              <a:rPr lang="uk-UA" sz="2400" dirty="0" err="1">
                <a:solidFill>
                  <a:schemeClr val="bg1"/>
                </a:solidFill>
              </a:rPr>
              <a:t>кроссфіту</a:t>
            </a:r>
            <a:r>
              <a:rPr lang="uk-UA" sz="2400" dirty="0">
                <a:solidFill>
                  <a:schemeClr val="bg1"/>
                </a:solidFill>
              </a:rPr>
              <a:t> і окремих його частин;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теорію та методику виконання базового тренування;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dirty="0">
                <a:solidFill>
                  <a:schemeClr val="bg1"/>
                </a:solidFill>
              </a:rPr>
              <a:t>вміти:</a:t>
            </a:r>
            <a:r>
              <a:rPr lang="uk-UA" sz="2400" dirty="0">
                <a:solidFill>
                  <a:schemeClr val="bg1"/>
                </a:solidFill>
              </a:rPr>
              <a:t> 	</a:t>
            </a:r>
          </a:p>
          <a:p>
            <a:pPr>
              <a:lnSpc>
                <a:spcPct val="70000"/>
              </a:lnSpc>
            </a:pPr>
            <a:r>
              <a:rPr lang="uk-UA" sz="2400" dirty="0" err="1">
                <a:solidFill>
                  <a:schemeClr val="bg1"/>
                </a:solidFill>
              </a:rPr>
              <a:t>методично</a:t>
            </a:r>
            <a:r>
              <a:rPr lang="uk-UA" sz="2400" dirty="0">
                <a:solidFill>
                  <a:schemeClr val="bg1"/>
                </a:solidFill>
              </a:rPr>
              <a:t> правильно проводити тренування з </a:t>
            </a:r>
            <a:r>
              <a:rPr lang="uk-UA" sz="2400" dirty="0" err="1">
                <a:solidFill>
                  <a:schemeClr val="bg1"/>
                </a:solidFill>
              </a:rPr>
              <a:t>кроссфіту</a:t>
            </a:r>
            <a:r>
              <a:rPr lang="uk-UA" sz="24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будувати комплекси вправ з </a:t>
            </a:r>
            <a:r>
              <a:rPr lang="uk-UA" sz="2400" dirty="0" err="1">
                <a:solidFill>
                  <a:schemeClr val="bg1"/>
                </a:solidFill>
              </a:rPr>
              <a:t>кроссфіту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dirty="0">
                <a:solidFill>
                  <a:schemeClr val="bg1"/>
                </a:solidFill>
              </a:rPr>
              <a:t>оволодіти навичками:</a:t>
            </a:r>
            <a:endParaRPr lang="uk-UA" sz="2400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виконання рухів малої, середньої та великої амплітуди;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виконання стрибкових (підскоків) та бігових рухів;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виконання силових вправ;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виконання вправ з предметами: гантелями, штангами та ін.;</a:t>
            </a:r>
          </a:p>
          <a:p>
            <a:pPr>
              <a:lnSpc>
                <a:spcPct val="70000"/>
              </a:lnSpc>
            </a:pPr>
            <a:r>
              <a:rPr lang="uk-UA" sz="2400" dirty="0">
                <a:solidFill>
                  <a:schemeClr val="bg1"/>
                </a:solidFill>
              </a:rPr>
              <a:t>виконання вправ на гнучкість.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01638" y="633413"/>
            <a:ext cx="3767137" cy="5167312"/>
          </a:xfrm>
        </p:spPr>
        <p:txBody>
          <a:bodyPr/>
          <a:lstStyle/>
          <a:p>
            <a:pPr algn="ctr"/>
            <a:r>
              <a:rPr lang="uk-UA" sz="3200">
                <a:solidFill>
                  <a:schemeClr val="bg1"/>
                </a:solidFill>
              </a:rPr>
              <a:t>Під час вивчення дисципліни “</a:t>
            </a:r>
            <a:r>
              <a:rPr lang="en-US" sz="3200">
                <a:solidFill>
                  <a:schemeClr val="bg1"/>
                </a:solidFill>
              </a:rPr>
              <a:t>Crossfit</a:t>
            </a:r>
            <a:r>
              <a:rPr lang="uk-UA" sz="3200">
                <a:solidFill>
                  <a:schemeClr val="bg1"/>
                </a:solidFill>
              </a:rPr>
              <a:t>: теорія, методика, практика” є можливість </a:t>
            </a:r>
            <a:r>
              <a:rPr lang="uk-UA" sz="3200" u="sng">
                <a:solidFill>
                  <a:schemeClr val="bg1"/>
                </a:solidFill>
              </a:rPr>
              <a:t>додатково</a:t>
            </a:r>
            <a:r>
              <a:rPr lang="uk-UA" sz="3200">
                <a:solidFill>
                  <a:schemeClr val="bg1"/>
                </a:solidFill>
              </a:rPr>
              <a:t> отримати сертифікат судді з функціонального багатоборства.</a:t>
            </a:r>
            <a:endParaRPr lang="ru-RU" sz="3200">
              <a:solidFill>
                <a:schemeClr val="bg1"/>
              </a:solidFill>
            </a:endParaRPr>
          </a:p>
        </p:txBody>
      </p:sp>
      <p:pic>
        <p:nvPicPr>
          <p:cNvPr id="21506" name="Picture 4" descr="vV8Vi7MXQ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169863"/>
            <a:ext cx="432752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V1RaPqrAHu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2163" y="3625850"/>
            <a:ext cx="4310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743075"/>
            <a:ext cx="7905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7"/>
          <p:cNvSpPr>
            <a:spLocks noGrp="1"/>
          </p:cNvSpPr>
          <p:nvPr>
            <p:ph type="ctrTitle" idx="4294967295"/>
          </p:nvPr>
        </p:nvSpPr>
        <p:spPr>
          <a:xfrm>
            <a:off x="930275" y="5497513"/>
            <a:ext cx="7772400" cy="1098550"/>
          </a:xfrm>
        </p:spPr>
        <p:txBody>
          <a:bodyPr/>
          <a:lstStyle/>
          <a:p>
            <a:pPr algn="ctr"/>
            <a:r>
              <a:rPr lang="uk-UA" b="1">
                <a:solidFill>
                  <a:schemeClr val="bg1"/>
                </a:solidFill>
              </a:rPr>
              <a:t>Сьогодні – це твоє завтра!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2531" name="Rectangle 18"/>
          <p:cNvSpPr>
            <a:spLocks noGrp="1"/>
          </p:cNvSpPr>
          <p:nvPr>
            <p:ph type="subTitle" idx="4294967295"/>
          </p:nvPr>
        </p:nvSpPr>
        <p:spPr>
          <a:xfrm>
            <a:off x="161925" y="254000"/>
            <a:ext cx="8982075" cy="10953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400" b="1">
                <a:solidFill>
                  <a:schemeClr val="bg1"/>
                </a:solidFill>
              </a:rPr>
              <a:t>Ніхто крім тебе самого не зробить тебе сильнішим!</a:t>
            </a:r>
            <a:endParaRPr lang="ru-RU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5bcf3944871a652614e69494c0aa9be8541cb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393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Що таке Crossfit?</vt:lpstr>
      <vt:lpstr>Хто може вивчати дисципліну «Кросcфіт» </vt:lpstr>
      <vt:lpstr>Специфіка кросcфіту</vt:lpstr>
      <vt:lpstr>Основні розділи дисципліни  “Кросcфіт”</vt:lpstr>
      <vt:lpstr>Презентация PowerPoint</vt:lpstr>
      <vt:lpstr>Презентация PowerPoint</vt:lpstr>
      <vt:lpstr>Під час вивчення дисципліни “Crossfit: теорія, методика, практика” є можливість додатково отримати сертифікат судді з функціонального багатоборства.</vt:lpstr>
      <vt:lpstr>Сьогодні – це твоє завтра!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Черная Марина Николаевна</cp:lastModifiedBy>
  <cp:revision>165</cp:revision>
  <dcterms:created xsi:type="dcterms:W3CDTF">2013-02-18T09:49:30Z</dcterms:created>
  <dcterms:modified xsi:type="dcterms:W3CDTF">2019-04-08T11:39:20Z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1264682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