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Квадратні рівняння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Підготувала студентка 12-321 групи Ткач Вікторія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00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Квадратне рівняння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sz="2800" dirty="0" smtClean="0"/>
                  <a:t>Квадратним рівнянням називають рівняння виду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uk-UA" sz="2800" dirty="0" smtClean="0"/>
                  <a:t>, де </a:t>
                </a:r>
                <a:r>
                  <a:rPr lang="en-US" sz="2800" i="1" dirty="0" smtClean="0"/>
                  <a:t>x</a:t>
                </a:r>
                <a:r>
                  <a:rPr lang="uk-UA" sz="2800" i="1" dirty="0" smtClean="0"/>
                  <a:t> – </a:t>
                </a:r>
                <a:r>
                  <a:rPr lang="uk-UA" sz="2800" dirty="0" smtClean="0"/>
                  <a:t>змінна, </a:t>
                </a:r>
                <a:r>
                  <a:rPr lang="en-US" sz="2800" i="1" dirty="0" smtClean="0"/>
                  <a:t>a,b,c</a:t>
                </a:r>
                <a:r>
                  <a:rPr lang="uk-UA" sz="2800" i="1" dirty="0" smtClean="0"/>
                  <a:t> – </a:t>
                </a:r>
                <a:r>
                  <a:rPr lang="uk-UA" sz="2800" dirty="0" smtClean="0"/>
                  <a:t>параметри, причому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18" t="-1413" r="-1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2997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Неповне квадратне рівняння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uk-UA" dirty="0" smtClean="0"/>
                  <a:t>Якщо у квадратному рівнянні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uk-UA" dirty="0" smtClean="0"/>
                  <a:t> хоча б один із коєфіцієнтів </a:t>
                </a:r>
                <a:r>
                  <a:rPr lang="en-US" i="1" dirty="0" smtClean="0"/>
                  <a:t>b</a:t>
                </a:r>
                <a:r>
                  <a:rPr lang="ru-RU" dirty="0" smtClean="0"/>
                  <a:t> </a:t>
                </a:r>
                <a:r>
                  <a:rPr lang="uk-UA" dirty="0" smtClean="0"/>
                  <a:t>або </a:t>
                </a:r>
                <a:r>
                  <a:rPr lang="en-US" i="1" dirty="0" smtClean="0"/>
                  <a:t>c</a:t>
                </a:r>
                <a:r>
                  <a:rPr lang="uk-UA" dirty="0" smtClean="0"/>
                  <a:t> дорівнює нулю, то таке рівняння називають </a:t>
                </a:r>
                <a:r>
                  <a:rPr lang="uk-UA" b="1" dirty="0" smtClean="0"/>
                  <a:t>неповним квадратним рівнянням</a:t>
                </a:r>
                <a:r>
                  <a:rPr lang="uk-UA" dirty="0" smtClean="0"/>
                  <a:t>.</a:t>
                </a:r>
              </a:p>
              <a:p>
                <a:pPr marL="0" indent="0">
                  <a:buNone/>
                </a:pPr>
                <a:r>
                  <a:rPr lang="uk-UA" dirty="0" smtClean="0"/>
                  <a:t>Існують три види неповних квадратних рівнянь.</a:t>
                </a:r>
              </a:p>
              <a:p>
                <a:pPr>
                  <a:buFont typeface="+mj-lt"/>
                  <a:buAutoNum type="arabicPeriod"/>
                </a:pPr>
                <a:r>
                  <a:rPr lang="uk-UA" dirty="0" smtClean="0"/>
                  <a:t>При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uk-UA" dirty="0" smtClean="0"/>
                  <a:t> маємо: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>
                  <a:buFont typeface="+mj-lt"/>
                  <a:buAutoNum type="arabicPeriod"/>
                </a:pPr>
                <a:r>
                  <a:rPr lang="uk-UA" dirty="0" smtClean="0"/>
                  <a:t>При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uk-UA" dirty="0" smtClean="0"/>
                  <a:t> і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uk-UA" dirty="0" smtClean="0"/>
                  <a:t> маємо: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>
                  <a:buFont typeface="+mj-lt"/>
                  <a:buAutoNum type="arabicPeriod"/>
                </a:pPr>
                <a:r>
                  <a:rPr lang="uk-UA" dirty="0" smtClean="0"/>
                  <a:t>При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uk-UA" dirty="0" smtClean="0"/>
                  <a:t> і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uk-UA" dirty="0" smtClean="0"/>
                  <a:t> маємо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.</a:t>
                </a:r>
                <a:endParaRPr lang="uk-UA" dirty="0" smtClean="0"/>
              </a:p>
              <a:p>
                <a:pPr>
                  <a:buFont typeface="+mj-lt"/>
                  <a:buAutoNum type="arabicPeriod"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67" t="-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1969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Неповне квадратне рівняння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0512" y="1565862"/>
            <a:ext cx="8233490" cy="4935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138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Дискримінант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655622"/>
                <a:ext cx="8596668" cy="388077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sz="2800" dirty="0" smtClean="0"/>
                  <a:t>Існування коренів рівняння та їхня кількість залежить від </a:t>
                </a:r>
                <a:r>
                  <a:rPr lang="uk-UA" sz="2800" dirty="0" smtClean="0"/>
                  <a:t>знаку </a:t>
                </a:r>
                <a:r>
                  <a:rPr lang="uk-UA" sz="2800" dirty="0" smtClean="0"/>
                  <a:t>значення виразу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𝑎𝑐</m:t>
                    </m:r>
                  </m:oMath>
                </a14:m>
                <a:r>
                  <a:rPr lang="uk-UA" sz="2800" dirty="0" smtClean="0"/>
                  <a:t>. Це значення називають дискримінантом квадратного рівняння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uk-UA" sz="2800" dirty="0" smtClean="0"/>
                  <a:t> і позначають буквою </a:t>
                </a:r>
                <a:r>
                  <a:rPr lang="en-US" sz="2800" i="1" dirty="0" smtClean="0"/>
                  <a:t>D</a:t>
                </a:r>
                <a:r>
                  <a:rPr lang="uk-UA" sz="2800" dirty="0" smtClean="0"/>
                  <a:t>, тобто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𝑎𝑐</m:t>
                    </m:r>
                  </m:oMath>
                </a14:m>
                <a:r>
                  <a:rPr lang="uk-UA" sz="2800" dirty="0" smtClean="0"/>
                  <a:t>. 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655622"/>
                <a:ext cx="8596668" cy="3880773"/>
              </a:xfrm>
              <a:blipFill>
                <a:blip r:embed="rId2"/>
                <a:stretch>
                  <a:fillRect l="-1418" t="-1572" r="-99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687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Дискримінант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655622"/>
                <a:ext cx="8596668" cy="3880773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uk-UA" sz="2800" dirty="0" smtClean="0"/>
                  <a:t>Можливі три випадки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&lt;0,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&gt;0,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b="0" dirty="0" smtClean="0"/>
              </a:p>
              <a:p>
                <a:pPr marL="514350" indent="-514350">
                  <a:buAutoNum type="arabicPeriod"/>
                </a:pPr>
                <a:r>
                  <a:rPr lang="uk-UA" sz="2800" dirty="0" smtClean="0"/>
                  <a:t>Якщо </a:t>
                </a:r>
                <a:r>
                  <a:rPr lang="en-US" sz="2800" i="1" dirty="0" smtClean="0"/>
                  <a:t>D</a:t>
                </a:r>
                <a:r>
                  <a:rPr lang="en-US" sz="2800" dirty="0" smtClean="0"/>
                  <a:t>&lt;0</a:t>
                </a:r>
                <a:r>
                  <a:rPr lang="uk-UA" sz="2800" dirty="0" smtClean="0"/>
                  <a:t>, </a:t>
                </a:r>
                <a:r>
                  <a:rPr lang="uk-UA" sz="2800" dirty="0" smtClean="0"/>
                  <a:t>то рівняння </a:t>
                </a:r>
                <a:r>
                  <a:rPr lang="uk-UA" sz="2800" dirty="0" smtClean="0"/>
                  <a:t>не має </a:t>
                </a:r>
                <a:r>
                  <a:rPr lang="uk-UA" sz="2800" dirty="0" smtClean="0"/>
                  <a:t>коренів.</a:t>
                </a:r>
              </a:p>
              <a:p>
                <a:pPr marL="514350" indent="-514350">
                  <a:buAutoNum type="arabicPeriod"/>
                </a:pPr>
                <a:r>
                  <a:rPr lang="uk-UA" sz="2800" dirty="0" smtClean="0"/>
                  <a:t>Якщо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uk-UA" sz="2800" dirty="0" smtClean="0"/>
                  <a:t>, то квадратне рівняння має один корінь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800" dirty="0" smtClean="0"/>
                  <a:t>.</a:t>
                </a:r>
              </a:p>
              <a:p>
                <a:pPr marL="514350" indent="-514350">
                  <a:buAutoNum type="arabicPeriod"/>
                </a:pPr>
                <a:r>
                  <a:rPr lang="uk-UA" sz="2800" dirty="0" smtClean="0"/>
                  <a:t>Якщо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uk-UA" sz="2800" dirty="0" smtClean="0"/>
                  <a:t>, то квадратне рівняння має два корені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sz="28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k-UA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</m:rad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;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</m:rad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uk-UA" sz="2800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655622"/>
                <a:ext cx="8596668" cy="3880773"/>
              </a:xfrm>
              <a:blipFill>
                <a:blip r:embed="rId2"/>
                <a:stretch>
                  <a:fillRect l="-1418" t="-267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5717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Теорема </a:t>
            </a:r>
            <a:r>
              <a:rPr lang="uk-UA" dirty="0" err="1" smtClean="0"/>
              <a:t>Вієта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3" y="2160589"/>
                <a:ext cx="9067167" cy="388077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sz="2400" dirty="0" smtClean="0"/>
                  <a:t>Якщо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 smtClean="0"/>
                  <a:t> </a:t>
                </a:r>
                <a:r>
                  <a:rPr lang="uk-UA" sz="2400" dirty="0" smtClean="0"/>
                  <a:t>і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k-UA" sz="2400" dirty="0" smtClean="0"/>
                  <a:t> - корені квадратного рівняння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uk-UA" sz="2400" dirty="0" smtClean="0"/>
                  <a:t>, то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uk-UA" sz="2400" dirty="0" smtClean="0"/>
                  <a:t>Наслідок. </a:t>
                </a:r>
                <a:r>
                  <a:rPr lang="uk-UA" sz="2400" dirty="0"/>
                  <a:t>Якщо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400" dirty="0"/>
                  <a:t> </a:t>
                </a:r>
                <a:r>
                  <a:rPr lang="uk-UA" sz="2400" dirty="0"/>
                  <a:t>і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k-UA" sz="2400" dirty="0"/>
                  <a:t> - корені </a:t>
                </a:r>
                <a:r>
                  <a:rPr lang="uk-UA" sz="2400" dirty="0" smtClean="0"/>
                  <a:t>зведеного квадратного </a:t>
                </a:r>
                <a:r>
                  <a:rPr lang="uk-UA" sz="2400" dirty="0"/>
                  <a:t>рівняння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uk-UA" sz="2400" dirty="0"/>
                  <a:t>, то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;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3" y="2160589"/>
                <a:ext cx="9067167" cy="3880773"/>
              </a:xfrm>
              <a:blipFill>
                <a:blip r:embed="rId2"/>
                <a:stretch>
                  <a:fillRect l="-1008" t="-125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8831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Квадратний тричлен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930400"/>
                <a:ext cx="8596668" cy="388077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sz="2800" dirty="0" smtClean="0"/>
                  <a:t>Квадратним тричленом називають многочлен виду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uk-UA" sz="2800" dirty="0" smtClean="0"/>
                  <a:t>, </a:t>
                </a:r>
                <a:r>
                  <a:rPr lang="uk-UA" sz="2800" dirty="0"/>
                  <a:t>де </a:t>
                </a:r>
                <a:r>
                  <a:rPr lang="en-US" sz="2800" i="1" dirty="0"/>
                  <a:t>x</a:t>
                </a:r>
                <a:r>
                  <a:rPr lang="uk-UA" sz="2800" i="1" dirty="0"/>
                  <a:t> – </a:t>
                </a:r>
                <a:r>
                  <a:rPr lang="uk-UA" sz="2800" dirty="0"/>
                  <a:t>змінна, </a:t>
                </a:r>
                <a:r>
                  <a:rPr lang="en-US" sz="2800" i="1" dirty="0"/>
                  <a:t>a,b,c</a:t>
                </a:r>
                <a:r>
                  <a:rPr lang="uk-UA" sz="2800" i="1" dirty="0"/>
                  <a:t> – </a:t>
                </a:r>
                <a:r>
                  <a:rPr lang="uk-UA" sz="2800" dirty="0"/>
                  <a:t>параметри, причому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endParaRPr lang="en-US" sz="2800" dirty="0"/>
              </a:p>
              <a:p>
                <a:pPr marL="0" indent="0" algn="just">
                  <a:buNone/>
                </a:pPr>
                <a:r>
                  <a:rPr lang="uk-UA" sz="2800" dirty="0" smtClean="0"/>
                  <a:t>Коренем квадратного тричлена називають значення змінної, при якому значення квадратного тричлена дорівнює </a:t>
                </a:r>
                <a:r>
                  <a:rPr lang="uk-UA" sz="2800" dirty="0" smtClean="0"/>
                  <a:t>нулеві. </a:t>
                </a:r>
                <a:endParaRPr lang="en-US" sz="2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930400"/>
                <a:ext cx="8596668" cy="3880773"/>
              </a:xfrm>
              <a:blipFill>
                <a:blip r:embed="rId2"/>
                <a:stretch>
                  <a:fillRect l="-1418" t="-1572" r="-1489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4888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42360" y="2547583"/>
            <a:ext cx="8596668" cy="1320800"/>
          </a:xfrm>
        </p:spPr>
        <p:txBody>
          <a:bodyPr>
            <a:normAutofit/>
          </a:bodyPr>
          <a:lstStyle/>
          <a:p>
            <a:r>
              <a:rPr lang="uk-UA" sz="6000" dirty="0" smtClean="0"/>
              <a:t>Дякую за увагу!!!!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7294228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93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Cambria Math</vt:lpstr>
      <vt:lpstr>Trebuchet MS</vt:lpstr>
      <vt:lpstr>Wingdings 3</vt:lpstr>
      <vt:lpstr>Аспект</vt:lpstr>
      <vt:lpstr>Квадратні рівняння</vt:lpstr>
      <vt:lpstr>Квадратне рівняння</vt:lpstr>
      <vt:lpstr>Неповне квадратне рівняння</vt:lpstr>
      <vt:lpstr>Неповне квадратне рівняння</vt:lpstr>
      <vt:lpstr>Дискримінант</vt:lpstr>
      <vt:lpstr>Дискримінант</vt:lpstr>
      <vt:lpstr>Теорема Вієта</vt:lpstr>
      <vt:lpstr>Квадратний тричлен</vt:lpstr>
      <vt:lpstr>Дякую за увагу!!!!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Квадратні рівняння</dc:title>
  <dc:creator>Шевченко Ілля Костянтинович</dc:creator>
  <cp:lastModifiedBy>Людмила</cp:lastModifiedBy>
  <cp:revision>7</cp:revision>
  <dcterms:created xsi:type="dcterms:W3CDTF">2024-02-19T22:34:09Z</dcterms:created>
  <dcterms:modified xsi:type="dcterms:W3CDTF">2024-02-20T22:26:43Z</dcterms:modified>
</cp:coreProperties>
</file>