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16832"/>
            <a:ext cx="5715000" cy="348615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908720"/>
            <a:ext cx="6048672" cy="79208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Franklin Gothic Medium" panose="020B0603020102020204" pitchFamily="34" charset="0"/>
                <a:cs typeface="Aharoni" panose="02010803020104030203" pitchFamily="2" charset="-79"/>
              </a:rPr>
              <a:t> </a:t>
            </a:r>
            <a:r>
              <a:rPr lang="ru-RU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КУЛЬТУРА УКРА</a:t>
            </a:r>
            <a:r>
              <a:rPr lang="uk-UA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ЇНИ ПОЧАТКУ ХХ</a:t>
            </a:r>
            <a:r>
              <a:rPr lang="en-US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I</a:t>
            </a:r>
            <a:r>
              <a:rPr lang="uk-UA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СТОЛІТТЯ</a:t>
            </a:r>
            <a:endParaRPr lang="ru-RU" dirty="0">
              <a:latin typeface="Book Antiqua" panose="02040602050305030304" pitchFamily="18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5696" y="5805264"/>
            <a:ext cx="6727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Cambria" panose="02040503050406030204" pitchFamily="18" charset="0"/>
              </a:rPr>
              <a:t>Підготувала студентка 221 групи </a:t>
            </a:r>
            <a:r>
              <a:rPr lang="uk-UA" dirty="0" err="1" smtClean="0">
                <a:latin typeface="Cambria" panose="02040503050406030204" pitchFamily="18" charset="0"/>
              </a:rPr>
              <a:t>Моренець</a:t>
            </a:r>
            <a:r>
              <a:rPr lang="uk-UA" dirty="0" smtClean="0">
                <a:latin typeface="Cambria" panose="02040503050406030204" pitchFamily="18" charset="0"/>
              </a:rPr>
              <a:t> Антоніна 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34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5740896" cy="3700187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1083520"/>
          </a:xfrm>
        </p:spPr>
        <p:txBody>
          <a:bodyPr/>
          <a:lstStyle/>
          <a:p>
            <a:r>
              <a:rPr lang="ru-RU" dirty="0"/>
              <a:t>арх. Л. </a:t>
            </a:r>
            <a:r>
              <a:rPr lang="ru-RU" dirty="0" err="1"/>
              <a:t>Філенко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581432"/>
          </a:xfrm>
        </p:spPr>
        <p:txBody>
          <a:bodyPr/>
          <a:lstStyle/>
          <a:p>
            <a:r>
              <a:rPr lang="ru-RU" dirty="0" err="1"/>
              <a:t>готель</a:t>
            </a:r>
            <a:r>
              <a:rPr lang="ru-RU" dirty="0"/>
              <a:t> «</a:t>
            </a:r>
            <a:r>
              <a:rPr lang="ru-RU" dirty="0" err="1"/>
              <a:t>Хрещатик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965606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5" y="5157192"/>
            <a:ext cx="9144001" cy="1306284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15616" y="2276872"/>
            <a:ext cx="6480720" cy="2376264"/>
          </a:xfrm>
        </p:spPr>
        <p:txBody>
          <a:bodyPr/>
          <a:lstStyle/>
          <a:p>
            <a:r>
              <a:rPr lang="ru-RU" sz="1800" dirty="0" err="1" smtClean="0"/>
              <a:t>Реконструкція</a:t>
            </a:r>
            <a:r>
              <a:rPr lang="ru-RU" sz="1800" dirty="0" smtClean="0"/>
              <a:t> </a:t>
            </a:r>
            <a:r>
              <a:rPr lang="ru-RU" sz="1800" dirty="0"/>
              <a:t>та </a:t>
            </a:r>
            <a:r>
              <a:rPr lang="ru-RU" sz="1800" dirty="0" err="1"/>
              <a:t>оновлення</a:t>
            </a:r>
            <a:r>
              <a:rPr lang="ru-RU" sz="1800" dirty="0"/>
              <a:t> майдану </a:t>
            </a:r>
            <a:r>
              <a:rPr lang="ru-RU" sz="1800" dirty="0" err="1"/>
              <a:t>Незалежності</a:t>
            </a:r>
            <a:r>
              <a:rPr lang="ru-RU" sz="1800" dirty="0"/>
              <a:t> в м. </a:t>
            </a:r>
            <a:r>
              <a:rPr lang="ru-RU" sz="1800" dirty="0" err="1"/>
              <a:t>Києві</a:t>
            </a:r>
            <a:r>
              <a:rPr lang="ru-RU" sz="1800" dirty="0"/>
              <a:t> </a:t>
            </a:r>
            <a:r>
              <a:rPr lang="ru-RU" sz="1800" dirty="0" err="1"/>
              <a:t>також</a:t>
            </a:r>
            <a:r>
              <a:rPr lang="ru-RU" sz="1800" dirty="0"/>
              <a:t> стала знаковою </a:t>
            </a:r>
            <a:r>
              <a:rPr lang="ru-RU" sz="1800" dirty="0" err="1"/>
              <a:t>подією</a:t>
            </a:r>
            <a:r>
              <a:rPr lang="ru-RU" sz="1800" dirty="0"/>
              <a:t>, </a:t>
            </a:r>
            <a:r>
              <a:rPr lang="ru-RU" sz="1800" dirty="0" err="1"/>
              <a:t>бо</a:t>
            </a:r>
            <a:r>
              <a:rPr lang="ru-RU" sz="1800" dirty="0"/>
              <a:t> утвердила для </a:t>
            </a:r>
            <a:r>
              <a:rPr lang="ru-RU" sz="1800" dirty="0" err="1"/>
              <a:t>архітектурно-художні</a:t>
            </a:r>
            <a:r>
              <a:rPr lang="ru-RU" sz="1800" dirty="0"/>
              <a:t> символами нового </a:t>
            </a:r>
            <a:r>
              <a:rPr lang="ru-RU" sz="1800" dirty="0" err="1"/>
              <a:t>іміджу</a:t>
            </a:r>
            <a:r>
              <a:rPr lang="ru-RU" sz="1800" dirty="0"/>
              <a:t> </a:t>
            </a:r>
            <a:r>
              <a:rPr lang="ru-RU" sz="1800" dirty="0" err="1"/>
              <a:t>суверенної</a:t>
            </a:r>
            <a:r>
              <a:rPr lang="ru-RU" sz="1800" dirty="0"/>
              <a:t> </a:t>
            </a:r>
            <a:r>
              <a:rPr lang="ru-RU" sz="1800" dirty="0" err="1"/>
              <a:t>України</a:t>
            </a:r>
            <a:r>
              <a:rPr lang="ru-RU" sz="1800" dirty="0"/>
              <a:t>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</a:t>
            </a:r>
            <a:r>
              <a:rPr lang="uk-UA" dirty="0" smtClean="0"/>
              <a:t>айдан незалежності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807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9672" y="2492896"/>
            <a:ext cx="6098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/>
              <a:t>ДЯКУЮ ЗА УВАГУ</a:t>
            </a:r>
            <a:r>
              <a:rPr lang="uk-UA" sz="4400" dirty="0"/>
              <a:t>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00801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1560" y="908720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Новий</a:t>
            </a:r>
            <a:r>
              <a:rPr lang="ru-RU" sz="2400" dirty="0"/>
              <a:t> </a:t>
            </a:r>
            <a:r>
              <a:rPr lang="ru-RU" sz="2400" dirty="0" err="1"/>
              <a:t>етап</a:t>
            </a:r>
            <a:r>
              <a:rPr lang="ru-RU" sz="2400" dirty="0"/>
              <a:t> у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української</a:t>
            </a:r>
            <a:r>
              <a:rPr lang="ru-RU" sz="2400" dirty="0"/>
              <a:t> </a:t>
            </a:r>
            <a:r>
              <a:rPr lang="ru-RU" sz="2400" dirty="0" err="1"/>
              <a:t>культури</a:t>
            </a:r>
            <a:r>
              <a:rPr lang="ru-RU" sz="2400" dirty="0"/>
              <a:t> </a:t>
            </a:r>
            <a:r>
              <a:rPr lang="ru-RU" sz="2400" dirty="0" err="1"/>
              <a:t>пов'язаний</a:t>
            </a:r>
            <a:r>
              <a:rPr lang="ru-RU" sz="2400" dirty="0"/>
              <a:t>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err="1"/>
              <a:t>створенням</a:t>
            </a:r>
            <a:r>
              <a:rPr lang="ru-RU" sz="2400" dirty="0"/>
              <a:t> у 1991 р. </a:t>
            </a:r>
            <a:r>
              <a:rPr lang="ru-RU" sz="2400" dirty="0" err="1"/>
              <a:t>незалежної</a:t>
            </a:r>
            <a:r>
              <a:rPr lang="ru-RU" sz="2400" dirty="0"/>
              <a:t> </a:t>
            </a:r>
            <a:r>
              <a:rPr lang="ru-RU" sz="2400" dirty="0" err="1"/>
              <a:t>держави</a:t>
            </a:r>
            <a:r>
              <a:rPr lang="ru-RU" sz="2400" dirty="0"/>
              <a:t> </a:t>
            </a:r>
            <a:r>
              <a:rPr lang="ru-RU" sz="2400" dirty="0" err="1"/>
              <a:t>Україна</a:t>
            </a:r>
            <a:r>
              <a:rPr lang="ru-RU" sz="2400" dirty="0"/>
              <a:t>. У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національної</a:t>
            </a:r>
            <a:r>
              <a:rPr lang="ru-RU" sz="2400" dirty="0"/>
              <a:t> </a:t>
            </a:r>
            <a:r>
              <a:rPr lang="ru-RU" sz="2400" dirty="0" err="1"/>
              <a:t>культури</a:t>
            </a:r>
            <a:r>
              <a:rPr lang="ru-RU" sz="2400" dirty="0"/>
              <a:t> </a:t>
            </a:r>
            <a:r>
              <a:rPr lang="ru-RU" sz="2400" dirty="0" err="1"/>
              <a:t>намітилися</a:t>
            </a:r>
            <a:r>
              <a:rPr lang="ru-RU" sz="2400" dirty="0"/>
              <a:t> </a:t>
            </a:r>
            <a:r>
              <a:rPr lang="ru-RU" sz="2400" dirty="0" err="1"/>
              <a:t>нові</a:t>
            </a:r>
            <a:r>
              <a:rPr lang="ru-RU" sz="2400" dirty="0"/>
              <a:t> </a:t>
            </a:r>
            <a:r>
              <a:rPr lang="ru-RU" sz="2400" dirty="0" err="1"/>
              <a:t>тенденції</a:t>
            </a:r>
            <a:r>
              <a:rPr lang="ru-RU" sz="2400" dirty="0"/>
              <a:t>, </a:t>
            </a:r>
            <a:r>
              <a:rPr lang="ru-RU" sz="2400" dirty="0" err="1"/>
              <a:t>відкрилися</a:t>
            </a:r>
            <a:r>
              <a:rPr lang="ru-RU" sz="2400" dirty="0"/>
              <a:t> </a:t>
            </a:r>
            <a:r>
              <a:rPr lang="ru-RU" sz="2400" dirty="0" err="1"/>
              <a:t>якісно</a:t>
            </a:r>
            <a:r>
              <a:rPr lang="ru-RU" sz="2400" dirty="0"/>
              <a:t> </a:t>
            </a:r>
            <a:r>
              <a:rPr lang="ru-RU" sz="2400" dirty="0" err="1"/>
              <a:t>нові</a:t>
            </a:r>
            <a:r>
              <a:rPr lang="ru-RU" sz="2400" dirty="0"/>
              <a:t> </a:t>
            </a:r>
            <a:r>
              <a:rPr lang="ru-RU" sz="2400" dirty="0" err="1"/>
              <a:t>перспективи</a:t>
            </a:r>
            <a:r>
              <a:rPr lang="ru-RU" sz="2400" dirty="0"/>
              <a:t>. </a:t>
            </a:r>
            <a:r>
              <a:rPr lang="ru-RU" sz="2400" dirty="0" err="1"/>
              <a:t>Конституція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(1996 р.) </a:t>
            </a:r>
            <a:r>
              <a:rPr lang="ru-RU" sz="2400" dirty="0" err="1"/>
              <a:t>закріпила</a:t>
            </a:r>
            <a:r>
              <a:rPr lang="ru-RU" sz="2400" dirty="0"/>
              <a:t> </a:t>
            </a:r>
            <a:r>
              <a:rPr lang="ru-RU" sz="2400" dirty="0" err="1"/>
              <a:t>положення</a:t>
            </a:r>
            <a:r>
              <a:rPr lang="ru-RU" sz="2400" dirty="0"/>
              <a:t> про статус </a:t>
            </a:r>
            <a:r>
              <a:rPr lang="ru-RU" sz="2400" dirty="0" err="1"/>
              <a:t>української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 як </a:t>
            </a:r>
            <a:r>
              <a:rPr lang="ru-RU" sz="2400" dirty="0" err="1"/>
              <a:t>державної</a:t>
            </a:r>
            <a:r>
              <a:rPr lang="ru-RU" sz="2400" dirty="0"/>
              <a:t>, про </a:t>
            </a:r>
            <a:r>
              <a:rPr lang="ru-RU" sz="2400" dirty="0" err="1"/>
              <a:t>єдність</a:t>
            </a:r>
            <a:r>
              <a:rPr lang="ru-RU" sz="2400" dirty="0"/>
              <a:t> </a:t>
            </a:r>
            <a:r>
              <a:rPr lang="ru-RU" sz="2400" dirty="0" err="1"/>
              <a:t>українського</a:t>
            </a:r>
            <a:r>
              <a:rPr lang="ru-RU" sz="2400" dirty="0"/>
              <a:t> культурного простору, </a:t>
            </a:r>
            <a:r>
              <a:rPr lang="ru-RU" sz="2400" dirty="0" err="1"/>
              <a:t>консолідацію</a:t>
            </a:r>
            <a:r>
              <a:rPr lang="ru-RU" sz="2400" dirty="0"/>
              <a:t> та </a:t>
            </a: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української</a:t>
            </a:r>
            <a:r>
              <a:rPr lang="ru-RU" sz="2400" dirty="0"/>
              <a:t> </a:t>
            </a:r>
            <a:r>
              <a:rPr lang="ru-RU" sz="2400" dirty="0" err="1"/>
              <a:t>нації</a:t>
            </a:r>
            <a:r>
              <a:rPr lang="ru-RU" sz="2400" dirty="0"/>
              <a:t>,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історичної</a:t>
            </a:r>
            <a:r>
              <a:rPr lang="ru-RU" sz="2400" dirty="0"/>
              <a:t> </a:t>
            </a:r>
            <a:r>
              <a:rPr lang="ru-RU" sz="2400" dirty="0" err="1"/>
              <a:t>свідомості</a:t>
            </a:r>
            <a:r>
              <a:rPr lang="ru-RU" sz="2400" dirty="0"/>
              <a:t>, </a:t>
            </a:r>
            <a:r>
              <a:rPr lang="ru-RU" sz="2400" dirty="0" err="1"/>
              <a:t>традицій</a:t>
            </a:r>
            <a:r>
              <a:rPr lang="ru-RU" sz="2400" dirty="0"/>
              <a:t> і </a:t>
            </a:r>
            <a:r>
              <a:rPr lang="ru-RU" sz="2400" dirty="0" err="1"/>
              <a:t>культури</a:t>
            </a:r>
            <a:r>
              <a:rPr lang="ru-RU" sz="2400" dirty="0"/>
              <a:t>, </a:t>
            </a:r>
            <a:r>
              <a:rPr lang="ru-RU" sz="2400" dirty="0" err="1"/>
              <a:t>підкресливши</a:t>
            </a:r>
            <a:r>
              <a:rPr lang="ru-RU" sz="2400" dirty="0"/>
              <a:t> </a:t>
            </a:r>
            <a:r>
              <a:rPr lang="ru-RU" sz="2400" dirty="0" err="1"/>
              <a:t>тим</a:t>
            </a:r>
            <a:r>
              <a:rPr lang="ru-RU" sz="2400" dirty="0"/>
              <a:t> самим, </a:t>
            </a:r>
            <a:r>
              <a:rPr lang="ru-RU" sz="2400" dirty="0" err="1"/>
              <a:t>що</a:t>
            </a:r>
            <a:r>
              <a:rPr lang="ru-RU" sz="2400" dirty="0"/>
              <a:t> держава </a:t>
            </a:r>
            <a:r>
              <a:rPr lang="ru-RU" sz="2400" dirty="0" err="1"/>
              <a:t>зацікавлена</a:t>
            </a:r>
            <a:r>
              <a:rPr lang="ru-RU" sz="2400" dirty="0"/>
              <a:t> в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національної</a:t>
            </a:r>
            <a:r>
              <a:rPr lang="ru-RU" sz="2400" dirty="0"/>
              <a:t> </a:t>
            </a:r>
            <a:r>
              <a:rPr lang="ru-RU" sz="2400" dirty="0" err="1"/>
              <a:t>культури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6379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48"/>
            <a:ext cx="4032447" cy="35115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3785592" cy="581432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ОСВІТА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844824"/>
            <a:ext cx="5976664" cy="4320480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У </a:t>
            </a:r>
            <a:r>
              <a:rPr lang="ru-RU" sz="1600" dirty="0" err="1"/>
              <a:t>травні</a:t>
            </a:r>
            <a:r>
              <a:rPr lang="ru-RU" sz="1600" dirty="0"/>
              <a:t> 1991 р. </a:t>
            </a:r>
            <a:r>
              <a:rPr lang="ru-RU" sz="1600" dirty="0" err="1"/>
              <a:t>Верховна</a:t>
            </a:r>
            <a:r>
              <a:rPr lang="ru-RU" sz="1600" dirty="0"/>
              <a:t> Рада </a:t>
            </a:r>
            <a:r>
              <a:rPr lang="ru-RU" sz="1600" dirty="0" err="1"/>
              <a:t>України</a:t>
            </a:r>
            <a:r>
              <a:rPr lang="ru-RU" sz="1600" dirty="0"/>
              <a:t> </a:t>
            </a:r>
            <a:r>
              <a:rPr lang="ru-RU" sz="1600" dirty="0" err="1"/>
              <a:t>прийняла</a:t>
            </a:r>
            <a:r>
              <a:rPr lang="ru-RU" sz="1600" dirty="0"/>
              <a:t> Закон "Про </a:t>
            </a:r>
            <a:r>
              <a:rPr lang="ru-RU" sz="1600" dirty="0" err="1"/>
              <a:t>освіту</a:t>
            </a:r>
            <a:r>
              <a:rPr lang="ru-RU" sz="1600" dirty="0"/>
              <a:t>",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визначив</a:t>
            </a:r>
            <a:r>
              <a:rPr lang="ru-RU" sz="1600" dirty="0"/>
              <a:t> школу як основу духовного, </a:t>
            </a:r>
            <a:r>
              <a:rPr lang="ru-RU" sz="1600" dirty="0" err="1"/>
              <a:t>соціального</a:t>
            </a:r>
            <a:r>
              <a:rPr lang="ru-RU" sz="1600" dirty="0"/>
              <a:t>, </a:t>
            </a:r>
            <a:r>
              <a:rPr lang="ru-RU" sz="1600" dirty="0" err="1"/>
              <a:t>економічного</a:t>
            </a:r>
            <a:r>
              <a:rPr lang="ru-RU" sz="1600" dirty="0"/>
              <a:t>, культурного </a:t>
            </a:r>
            <a:r>
              <a:rPr lang="ru-RU" sz="1600" dirty="0" err="1"/>
              <a:t>розвитку</a:t>
            </a:r>
            <a:r>
              <a:rPr lang="ru-RU" sz="1600" dirty="0"/>
              <a:t> </a:t>
            </a:r>
            <a:r>
              <a:rPr lang="ru-RU" sz="1600" dirty="0" err="1"/>
              <a:t>суспільства</a:t>
            </a:r>
            <a:r>
              <a:rPr lang="ru-RU" sz="1600" dirty="0"/>
              <a:t> і </a:t>
            </a:r>
            <a:r>
              <a:rPr lang="ru-RU" sz="1600" dirty="0" err="1"/>
              <a:t>держави</a:t>
            </a:r>
            <a:r>
              <a:rPr lang="ru-RU" sz="1600" dirty="0"/>
              <a:t>. </a:t>
            </a:r>
            <a:r>
              <a:rPr lang="ru-RU" sz="1600" dirty="0" err="1"/>
              <a:t>Освіта</a:t>
            </a:r>
            <a:r>
              <a:rPr lang="ru-RU" sz="1600" dirty="0"/>
              <a:t> в </a:t>
            </a:r>
            <a:r>
              <a:rPr lang="ru-RU" sz="1600" dirty="0" err="1"/>
              <a:t>Україні</a:t>
            </a:r>
            <a:r>
              <a:rPr lang="ru-RU" sz="1600" dirty="0"/>
              <a:t>, </a:t>
            </a:r>
            <a:r>
              <a:rPr lang="ru-RU" sz="1600" dirty="0" err="1"/>
              <a:t>наголошувалося</a:t>
            </a:r>
            <a:r>
              <a:rPr lang="ru-RU" sz="1600" dirty="0"/>
              <a:t> в </a:t>
            </a:r>
            <a:r>
              <a:rPr lang="ru-RU" sz="1600" dirty="0" err="1"/>
              <a:t>ньому</a:t>
            </a:r>
            <a:r>
              <a:rPr lang="ru-RU" sz="1600" dirty="0"/>
              <a:t>, </a:t>
            </a:r>
            <a:r>
              <a:rPr lang="ru-RU" sz="1600" dirty="0" err="1"/>
              <a:t>ґрунтується</a:t>
            </a:r>
            <a:r>
              <a:rPr lang="ru-RU" sz="1600" dirty="0"/>
              <a:t> на засадах </a:t>
            </a:r>
            <a:r>
              <a:rPr lang="ru-RU" sz="1600" dirty="0" err="1"/>
              <a:t>гуманізму</a:t>
            </a:r>
            <a:r>
              <a:rPr lang="ru-RU" sz="1600" dirty="0"/>
              <a:t>, </a:t>
            </a:r>
            <a:r>
              <a:rPr lang="ru-RU" sz="1600" dirty="0" err="1"/>
              <a:t>демократії</a:t>
            </a:r>
            <a:r>
              <a:rPr lang="ru-RU" sz="1600" dirty="0"/>
              <a:t>, </a:t>
            </a:r>
            <a:r>
              <a:rPr lang="ru-RU" sz="1600" dirty="0" err="1"/>
              <a:t>національної</a:t>
            </a:r>
            <a:r>
              <a:rPr lang="ru-RU" sz="1600" dirty="0"/>
              <a:t> </a:t>
            </a:r>
            <a:r>
              <a:rPr lang="ru-RU" sz="1600" dirty="0" err="1"/>
              <a:t>самосвідомості</a:t>
            </a:r>
            <a:r>
              <a:rPr lang="ru-RU" sz="1600" dirty="0"/>
              <a:t>, </a:t>
            </a:r>
            <a:r>
              <a:rPr lang="ru-RU" sz="1600" dirty="0" err="1"/>
              <a:t>взаємоповаги</a:t>
            </a:r>
            <a:r>
              <a:rPr lang="ru-RU" sz="1600" dirty="0"/>
              <a:t> </a:t>
            </a:r>
            <a:r>
              <a:rPr lang="ru-RU" sz="1600" dirty="0" err="1"/>
              <a:t>між</a:t>
            </a:r>
            <a:r>
              <a:rPr lang="ru-RU" sz="1600" dirty="0"/>
              <a:t> </a:t>
            </a:r>
            <a:r>
              <a:rPr lang="ru-RU" sz="1600" dirty="0" err="1"/>
              <a:t>націями</a:t>
            </a:r>
            <a:r>
              <a:rPr lang="ru-RU" sz="1600" dirty="0"/>
              <a:t> і народами. Закон </a:t>
            </a:r>
            <a:r>
              <a:rPr lang="ru-RU" sz="1600" dirty="0" err="1"/>
              <a:t>вніс</a:t>
            </a:r>
            <a:r>
              <a:rPr lang="ru-RU" sz="1600" dirty="0"/>
              <a:t> </a:t>
            </a:r>
            <a:r>
              <a:rPr lang="ru-RU" sz="1600" dirty="0" err="1"/>
              <a:t>кардинальні</a:t>
            </a:r>
            <a:r>
              <a:rPr lang="ru-RU" sz="1600" dirty="0"/>
              <a:t> </a:t>
            </a:r>
            <a:r>
              <a:rPr lang="ru-RU" sz="1600" dirty="0" err="1"/>
              <a:t>зміни</a:t>
            </a:r>
            <a:r>
              <a:rPr lang="ru-RU" sz="1600" dirty="0"/>
              <a:t> в систему </a:t>
            </a:r>
            <a:r>
              <a:rPr lang="ru-RU" sz="1600" dirty="0" err="1"/>
              <a:t>освіти</a:t>
            </a:r>
            <a:r>
              <a:rPr lang="ru-RU" sz="1600" dirty="0"/>
              <a:t>, вона стала </a:t>
            </a:r>
            <a:r>
              <a:rPr lang="ru-RU" sz="1600" dirty="0" err="1"/>
              <a:t>більш</a:t>
            </a:r>
            <a:r>
              <a:rPr lang="ru-RU" sz="1600" dirty="0"/>
              <a:t> </a:t>
            </a:r>
            <a:r>
              <a:rPr lang="ru-RU" sz="1600" dirty="0" err="1"/>
              <a:t>гнучкою</a:t>
            </a:r>
            <a:r>
              <a:rPr lang="ru-RU" sz="1600" dirty="0"/>
              <a:t> та </a:t>
            </a:r>
            <a:r>
              <a:rPr lang="ru-RU" sz="1600" dirty="0" err="1"/>
              <a:t>різноманітною</a:t>
            </a:r>
            <a:r>
              <a:rPr lang="ru-RU" sz="1600" dirty="0"/>
              <a:t>. </a:t>
            </a:r>
            <a:r>
              <a:rPr lang="ru-RU" sz="1600" dirty="0" err="1"/>
              <a:t>Поряд</a:t>
            </a:r>
            <a:r>
              <a:rPr lang="ru-RU" sz="1600" dirty="0"/>
              <a:t> з </a:t>
            </a:r>
            <a:r>
              <a:rPr lang="ru-RU" sz="1600" dirty="0" err="1"/>
              <a:t>класичною</a:t>
            </a:r>
            <a:r>
              <a:rPr lang="ru-RU" sz="1600" dirty="0"/>
              <a:t> </a:t>
            </a:r>
            <a:r>
              <a:rPr lang="ru-RU" sz="1600" dirty="0" err="1"/>
              <a:t>середньою</a:t>
            </a:r>
            <a:r>
              <a:rPr lang="ru-RU" sz="1600" dirty="0"/>
              <a:t> школою </a:t>
            </a:r>
            <a:r>
              <a:rPr lang="ru-RU" sz="1600" dirty="0" err="1"/>
              <a:t>з'явилася</a:t>
            </a:r>
            <a:r>
              <a:rPr lang="ru-RU" sz="1600" dirty="0"/>
              <a:t> </a:t>
            </a:r>
            <a:r>
              <a:rPr lang="ru-RU" sz="1600" dirty="0" err="1"/>
              <a:t>значна</a:t>
            </a:r>
            <a:r>
              <a:rPr lang="ru-RU" sz="1600" dirty="0"/>
              <a:t> </a:t>
            </a:r>
            <a:r>
              <a:rPr lang="ru-RU" sz="1600" dirty="0" err="1"/>
              <a:t>кількість</a:t>
            </a:r>
            <a:r>
              <a:rPr lang="ru-RU" sz="1600" dirty="0"/>
              <a:t> </a:t>
            </a:r>
            <a:r>
              <a:rPr lang="ru-RU" sz="1600" dirty="0" err="1"/>
              <a:t>ліцеїв</a:t>
            </a:r>
            <a:r>
              <a:rPr lang="ru-RU" sz="1600" dirty="0"/>
              <a:t>, </a:t>
            </a:r>
            <a:r>
              <a:rPr lang="ru-RU" sz="1600" dirty="0" err="1"/>
              <a:t>гімназій</a:t>
            </a:r>
            <a:r>
              <a:rPr lang="ru-RU" sz="1600" dirty="0"/>
              <a:t>, </a:t>
            </a:r>
            <a:r>
              <a:rPr lang="ru-RU" sz="1600" dirty="0" err="1"/>
              <a:t>коледжів</a:t>
            </a:r>
            <a:r>
              <a:rPr lang="ru-RU" sz="1600" dirty="0"/>
              <a:t>. </a:t>
            </a:r>
            <a:r>
              <a:rPr lang="ru-RU" sz="1600" dirty="0" err="1"/>
              <a:t>Ці</a:t>
            </a:r>
            <a:r>
              <a:rPr lang="ru-RU" sz="1600" dirty="0"/>
              <a:t> </a:t>
            </a:r>
            <a:r>
              <a:rPr lang="ru-RU" sz="1600" dirty="0" err="1"/>
              <a:t>заклади</a:t>
            </a:r>
            <a:r>
              <a:rPr lang="ru-RU" sz="1600" dirty="0"/>
              <a:t> </a:t>
            </a:r>
            <a:r>
              <a:rPr lang="ru-RU" sz="1600" dirty="0" err="1"/>
              <a:t>збагатили</a:t>
            </a:r>
            <a:r>
              <a:rPr lang="ru-RU" sz="1600" dirty="0"/>
              <a:t> </a:t>
            </a:r>
            <a:r>
              <a:rPr lang="ru-RU" sz="1600" dirty="0" err="1"/>
              <a:t>навчальний</a:t>
            </a:r>
            <a:r>
              <a:rPr lang="ru-RU" sz="1600" dirty="0"/>
              <a:t> і </a:t>
            </a:r>
            <a:r>
              <a:rPr lang="ru-RU" sz="1600" dirty="0" err="1"/>
              <a:t>виховний</a:t>
            </a:r>
            <a:r>
              <a:rPr lang="ru-RU" sz="1600" dirty="0"/>
              <a:t> </a:t>
            </a:r>
            <a:r>
              <a:rPr lang="ru-RU" sz="1600" dirty="0" err="1"/>
              <a:t>процес</a:t>
            </a:r>
            <a:r>
              <a:rPr lang="ru-RU" sz="1600" dirty="0"/>
              <a:t> </a:t>
            </a:r>
            <a:r>
              <a:rPr lang="ru-RU" sz="1600" dirty="0" err="1"/>
              <a:t>учнів</a:t>
            </a:r>
            <a:r>
              <a:rPr lang="ru-RU" sz="1600" dirty="0"/>
              <a:t>, </a:t>
            </a:r>
            <a:r>
              <a:rPr lang="ru-RU" sz="1600" dirty="0" err="1"/>
              <a:t>сприяли</a:t>
            </a:r>
            <a:r>
              <a:rPr lang="ru-RU" sz="1600" dirty="0"/>
              <a:t> </a:t>
            </a:r>
            <a:r>
              <a:rPr lang="ru-RU" sz="1600" dirty="0" err="1"/>
              <a:t>поглибленому</a:t>
            </a:r>
            <a:r>
              <a:rPr lang="ru-RU" sz="1600" dirty="0"/>
              <a:t> </a:t>
            </a:r>
            <a:r>
              <a:rPr lang="ru-RU" sz="1600" dirty="0" err="1"/>
              <a:t>розвитку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здібностей</a:t>
            </a:r>
            <a:r>
              <a:rPr lang="ru-RU" sz="1600" dirty="0"/>
              <a:t>. </a:t>
            </a:r>
            <a:r>
              <a:rPr lang="ru-RU" sz="1600" dirty="0" err="1"/>
              <a:t>Зроблено</a:t>
            </a:r>
            <a:r>
              <a:rPr lang="ru-RU" sz="1600" dirty="0"/>
              <a:t> </a:t>
            </a:r>
            <a:r>
              <a:rPr lang="ru-RU" sz="1600" dirty="0" err="1"/>
              <a:t>певні</a:t>
            </a:r>
            <a:r>
              <a:rPr lang="ru-RU" sz="1600" dirty="0"/>
              <a:t> кроки у </a:t>
            </a:r>
            <a:r>
              <a:rPr lang="ru-RU" sz="1600" dirty="0" err="1"/>
              <a:t>справі</a:t>
            </a:r>
            <a:r>
              <a:rPr lang="ru-RU" sz="1600" dirty="0"/>
              <a:t> </a:t>
            </a:r>
            <a:r>
              <a:rPr lang="ru-RU" sz="1600" dirty="0" err="1"/>
              <a:t>гуманізації</a:t>
            </a:r>
            <a:r>
              <a:rPr lang="ru-RU" sz="1600" dirty="0"/>
              <a:t> </a:t>
            </a:r>
            <a:r>
              <a:rPr lang="ru-RU" sz="1600" dirty="0" err="1"/>
              <a:t>освіти</a:t>
            </a:r>
            <a:r>
              <a:rPr lang="ru-RU" sz="1600" dirty="0"/>
              <a:t>. </a:t>
            </a:r>
            <a:r>
              <a:rPr lang="ru-RU" sz="1600" dirty="0" err="1"/>
              <a:t>Значно</a:t>
            </a:r>
            <a:r>
              <a:rPr lang="ru-RU" sz="1600" dirty="0"/>
              <a:t> </a:t>
            </a:r>
            <a:r>
              <a:rPr lang="ru-RU" sz="1600" dirty="0" err="1"/>
              <a:t>поглибилось</a:t>
            </a:r>
            <a:r>
              <a:rPr lang="ru-RU" sz="1600" dirty="0"/>
              <a:t> </a:t>
            </a:r>
            <a:r>
              <a:rPr lang="ru-RU" sz="1600" dirty="0" err="1"/>
              <a:t>вивчення</a:t>
            </a:r>
            <a:r>
              <a:rPr lang="ru-RU" sz="1600" dirty="0"/>
              <a:t> </a:t>
            </a:r>
            <a:r>
              <a:rPr lang="ru-RU" sz="1600" dirty="0" err="1"/>
              <a:t>української</a:t>
            </a:r>
            <a:r>
              <a:rPr lang="ru-RU" sz="1600" dirty="0"/>
              <a:t> </a:t>
            </a:r>
            <a:r>
              <a:rPr lang="ru-RU" sz="1600" dirty="0" err="1"/>
              <a:t>історії</a:t>
            </a:r>
            <a:r>
              <a:rPr lang="ru-RU" sz="1600" dirty="0"/>
              <a:t>, </a:t>
            </a:r>
            <a:r>
              <a:rPr lang="ru-RU" sz="1600" dirty="0" err="1"/>
              <a:t>літератури</a:t>
            </a:r>
            <a:r>
              <a:rPr lang="ru-RU" sz="1600" dirty="0"/>
              <a:t>, </a:t>
            </a:r>
            <a:r>
              <a:rPr lang="ru-RU" sz="1600" dirty="0" err="1"/>
              <a:t>географії</a:t>
            </a:r>
            <a:r>
              <a:rPr lang="ru-RU" sz="1600" dirty="0"/>
              <a:t>, </a:t>
            </a:r>
            <a:r>
              <a:rPr lang="ru-RU" sz="1600" dirty="0" err="1"/>
              <a:t>народознавства</a:t>
            </a:r>
            <a:r>
              <a:rPr lang="ru-RU" sz="1600" dirty="0"/>
              <a:t>,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суспільних</a:t>
            </a:r>
            <a:r>
              <a:rPr lang="ru-RU" sz="1600" dirty="0"/>
              <a:t> наук.</a:t>
            </a:r>
          </a:p>
        </p:txBody>
      </p:sp>
    </p:spTree>
    <p:extLst>
      <p:ext uri="{BB962C8B-B14F-4D97-AF65-F5344CB8AC3E}">
        <p14:creationId xmlns:p14="http://schemas.microsoft.com/office/powerpoint/2010/main" val="2917436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55562" cy="5517232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556792"/>
            <a:ext cx="7155120" cy="4505680"/>
          </a:xfrm>
        </p:spPr>
        <p:txBody>
          <a:bodyPr>
            <a:normAutofit/>
          </a:bodyPr>
          <a:lstStyle/>
          <a:p>
            <a:pPr algn="l"/>
            <a:r>
              <a:rPr lang="ru-RU" sz="1600" dirty="0"/>
              <a:t>З метою </a:t>
            </a:r>
            <a:r>
              <a:rPr lang="ru-RU" sz="1600" dirty="0" err="1"/>
              <a:t>тіснішого</a:t>
            </a:r>
            <a:r>
              <a:rPr lang="ru-RU" sz="1600" dirty="0"/>
              <a:t> </a:t>
            </a:r>
            <a:r>
              <a:rPr lang="ru-RU" sz="1600" dirty="0" err="1"/>
              <a:t>зв'язку</a:t>
            </a:r>
            <a:r>
              <a:rPr lang="ru-RU" sz="1600" dirty="0"/>
              <a:t> з </a:t>
            </a:r>
            <a:r>
              <a:rPr lang="ru-RU" sz="1600" dirty="0" err="1"/>
              <a:t>середньою</a:t>
            </a:r>
            <a:r>
              <a:rPr lang="ru-RU" sz="1600" dirty="0"/>
              <a:t> </a:t>
            </a:r>
            <a:r>
              <a:rPr lang="ru-RU" sz="1600" dirty="0" err="1"/>
              <a:t>освітою</a:t>
            </a:r>
            <a:r>
              <a:rPr lang="ru-RU" sz="1600" dirty="0"/>
              <a:t> </a:t>
            </a:r>
            <a:r>
              <a:rPr lang="ru-RU" sz="1600" dirty="0" err="1"/>
              <a:t>Міністерство</a:t>
            </a:r>
            <a:r>
              <a:rPr lang="ru-RU" sz="1600" dirty="0"/>
              <a:t> </a:t>
            </a:r>
            <a:r>
              <a:rPr lang="ru-RU" sz="1600" dirty="0" err="1"/>
              <a:t>народної</a:t>
            </a:r>
            <a:r>
              <a:rPr lang="ru-RU" sz="1600" dirty="0"/>
              <a:t> </a:t>
            </a:r>
            <a:r>
              <a:rPr lang="ru-RU" sz="1600" dirty="0" err="1"/>
              <a:t>освіти</a:t>
            </a:r>
            <a:r>
              <a:rPr lang="ru-RU" sz="1600" dirty="0"/>
              <a:t> та </a:t>
            </a:r>
            <a:r>
              <a:rPr lang="ru-RU" sz="1600" dirty="0" err="1"/>
              <a:t>Міністерство</a:t>
            </a:r>
            <a:r>
              <a:rPr lang="ru-RU" sz="1600" dirty="0"/>
              <a:t> </a:t>
            </a:r>
            <a:r>
              <a:rPr lang="ru-RU" sz="1600" dirty="0" err="1"/>
              <a:t>вищої</a:t>
            </a:r>
            <a:r>
              <a:rPr lang="ru-RU" sz="1600" dirty="0"/>
              <a:t> і </a:t>
            </a:r>
            <a:r>
              <a:rPr lang="ru-RU" sz="1600" dirty="0" err="1"/>
              <a:t>середньої</a:t>
            </a:r>
            <a:r>
              <a:rPr lang="ru-RU" sz="1600" dirty="0"/>
              <a:t> </a:t>
            </a:r>
            <a:r>
              <a:rPr lang="ru-RU" sz="1600" dirty="0" err="1"/>
              <a:t>спеціальної</a:t>
            </a:r>
            <a:r>
              <a:rPr lang="ru-RU" sz="1600" dirty="0"/>
              <a:t> </a:t>
            </a:r>
            <a:r>
              <a:rPr lang="ru-RU" sz="1600" dirty="0" err="1"/>
              <a:t>освіти</a:t>
            </a:r>
            <a:r>
              <a:rPr lang="ru-RU" sz="1600" dirty="0"/>
              <a:t>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злиті</a:t>
            </a:r>
            <a:r>
              <a:rPr lang="ru-RU" sz="1600" dirty="0"/>
              <a:t> в </a:t>
            </a:r>
            <a:r>
              <a:rPr lang="ru-RU" sz="1600" dirty="0" err="1"/>
              <a:t>одне</a:t>
            </a:r>
            <a:r>
              <a:rPr lang="ru-RU" sz="1600" dirty="0"/>
              <a:t> — </a:t>
            </a:r>
            <a:r>
              <a:rPr lang="ru-RU" sz="1600" dirty="0" err="1"/>
              <a:t>Міністерство</a:t>
            </a:r>
            <a:r>
              <a:rPr lang="ru-RU" sz="1600" dirty="0"/>
              <a:t> </a:t>
            </a:r>
            <a:r>
              <a:rPr lang="ru-RU" sz="1600" dirty="0" err="1"/>
              <a:t>освіти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, яке з 1999 р. носить </a:t>
            </a:r>
            <a:r>
              <a:rPr lang="ru-RU" sz="1600" dirty="0" err="1"/>
              <a:t>назву</a:t>
            </a:r>
            <a:r>
              <a:rPr lang="ru-RU" sz="1600" dirty="0"/>
              <a:t> </a:t>
            </a:r>
            <a:r>
              <a:rPr lang="ru-RU" sz="1600" dirty="0" err="1"/>
              <a:t>Міністерство</a:t>
            </a:r>
            <a:r>
              <a:rPr lang="ru-RU" sz="1600" dirty="0"/>
              <a:t> </a:t>
            </a:r>
            <a:r>
              <a:rPr lang="ru-RU" sz="1600" dirty="0" err="1"/>
              <a:t>освіти</a:t>
            </a:r>
            <a:r>
              <a:rPr lang="ru-RU" sz="1600" dirty="0"/>
              <a:t> і науки </a:t>
            </a:r>
            <a:r>
              <a:rPr lang="ru-RU" sz="1600" dirty="0" err="1"/>
              <a:t>України</a:t>
            </a:r>
            <a:r>
              <a:rPr lang="ru-RU" sz="1600" dirty="0"/>
              <a:t>. Базовою формою </a:t>
            </a:r>
            <a:r>
              <a:rPr lang="ru-RU" sz="1600" dirty="0" err="1"/>
              <a:t>навчання</a:t>
            </a:r>
            <a:r>
              <a:rPr lang="ru-RU" sz="1600" dirty="0"/>
              <a:t> стала </a:t>
            </a:r>
            <a:r>
              <a:rPr lang="ru-RU" sz="1600" dirty="0" err="1"/>
              <a:t>стаціонарна</a:t>
            </a:r>
            <a:r>
              <a:rPr lang="ru-RU" sz="1600" dirty="0"/>
              <a:t> форма. </a:t>
            </a:r>
            <a:r>
              <a:rPr lang="ru-RU" sz="1600" dirty="0" err="1"/>
              <a:t>Скасовано</a:t>
            </a:r>
            <a:r>
              <a:rPr lang="ru-RU" sz="1600" dirty="0"/>
              <a:t> </a:t>
            </a:r>
            <a:r>
              <a:rPr lang="ru-RU" sz="1600" dirty="0" err="1"/>
              <a:t>вечірню</a:t>
            </a:r>
            <a:r>
              <a:rPr lang="ru-RU" sz="1600" dirty="0"/>
              <a:t> і </a:t>
            </a:r>
            <a:r>
              <a:rPr lang="ru-RU" sz="1600" dirty="0" err="1"/>
              <a:t>значно</a:t>
            </a:r>
            <a:r>
              <a:rPr lang="ru-RU" sz="1600" dirty="0"/>
              <a:t> </a:t>
            </a:r>
            <a:r>
              <a:rPr lang="ru-RU" sz="1600" dirty="0" err="1"/>
              <a:t>скорочено</a:t>
            </a:r>
            <a:r>
              <a:rPr lang="ru-RU" sz="1600" dirty="0"/>
              <a:t> </a:t>
            </a:r>
            <a:r>
              <a:rPr lang="ru-RU" sz="1600" dirty="0" err="1"/>
              <a:t>заочну</a:t>
            </a:r>
            <a:r>
              <a:rPr lang="ru-RU" sz="1600" dirty="0"/>
              <a:t> </a:t>
            </a:r>
            <a:r>
              <a:rPr lang="ru-RU" sz="1600" dirty="0" err="1"/>
              <a:t>форми</a:t>
            </a:r>
            <a:r>
              <a:rPr lang="ru-RU" sz="1600" dirty="0"/>
              <a:t> </a:t>
            </a:r>
            <a:r>
              <a:rPr lang="ru-RU" sz="1600" dirty="0" err="1"/>
              <a:t>навчання</a:t>
            </a:r>
            <a:r>
              <a:rPr lang="ru-RU" sz="1600" dirty="0" smtClean="0"/>
              <a:t>.</a:t>
            </a:r>
          </a:p>
          <a:p>
            <a:pPr algn="l"/>
            <a:r>
              <a:rPr lang="ru-RU" sz="1600" dirty="0"/>
              <a:t>До </a:t>
            </a:r>
            <a:r>
              <a:rPr lang="ru-RU" sz="1600" dirty="0" err="1"/>
              <a:t>досягнень</a:t>
            </a:r>
            <a:r>
              <a:rPr lang="ru-RU" sz="1600" dirty="0"/>
              <a:t> у </a:t>
            </a:r>
            <a:r>
              <a:rPr lang="ru-RU" sz="1600" dirty="0" err="1"/>
              <a:t>перебудові</a:t>
            </a:r>
            <a:r>
              <a:rPr lang="ru-RU" sz="1600" dirty="0"/>
              <a:t> </a:t>
            </a:r>
            <a:r>
              <a:rPr lang="ru-RU" sz="1600" dirty="0" err="1"/>
              <a:t>галузі</a:t>
            </a:r>
            <a:r>
              <a:rPr lang="ru-RU" sz="1600" dirty="0"/>
              <a:t> </a:t>
            </a:r>
            <a:r>
              <a:rPr lang="ru-RU" sz="1600" dirty="0" err="1"/>
              <a:t>освіти</a:t>
            </a:r>
            <a:r>
              <a:rPr lang="ru-RU" sz="1600" dirty="0"/>
              <a:t> </a:t>
            </a:r>
            <a:r>
              <a:rPr lang="ru-RU" sz="1600" dirty="0" err="1"/>
              <a:t>варто</a:t>
            </a:r>
            <a:r>
              <a:rPr lang="ru-RU" sz="1600" dirty="0"/>
              <a:t> </a:t>
            </a:r>
            <a:r>
              <a:rPr lang="ru-RU" sz="1600" dirty="0" err="1"/>
              <a:t>зарахувати</a:t>
            </a:r>
            <a:r>
              <a:rPr lang="ru-RU" sz="1600" dirty="0"/>
              <a:t> </a:t>
            </a:r>
            <a:r>
              <a:rPr lang="ru-RU" sz="1600" dirty="0" err="1"/>
              <a:t>відновлення</a:t>
            </a:r>
            <a:r>
              <a:rPr lang="ru-RU" sz="1600" dirty="0"/>
              <a:t> </a:t>
            </a:r>
            <a:r>
              <a:rPr lang="ru-RU" sz="1600" dirty="0" err="1"/>
              <a:t>діяльності</a:t>
            </a:r>
            <a:r>
              <a:rPr lang="ru-RU" sz="1600" dirty="0"/>
              <a:t> </a:t>
            </a:r>
            <a:r>
              <a:rPr lang="ru-RU" sz="1600" dirty="0" err="1"/>
              <a:t>Києво-Могилянської</a:t>
            </a:r>
            <a:r>
              <a:rPr lang="ru-RU" sz="1600" dirty="0"/>
              <a:t> та </a:t>
            </a:r>
            <a:r>
              <a:rPr lang="ru-RU" sz="1600" dirty="0" err="1"/>
              <a:t>Острозької</a:t>
            </a:r>
            <a:r>
              <a:rPr lang="ru-RU" sz="1600" dirty="0"/>
              <a:t> </a:t>
            </a:r>
            <a:r>
              <a:rPr lang="ru-RU" sz="1600" dirty="0" err="1"/>
              <a:t>академій</a:t>
            </a:r>
            <a:r>
              <a:rPr lang="ru-RU" sz="1600" dirty="0"/>
              <a:t>, </a:t>
            </a:r>
            <a:r>
              <a:rPr lang="ru-RU" sz="1600" dirty="0" err="1"/>
              <a:t>відкриття</a:t>
            </a:r>
            <a:r>
              <a:rPr lang="ru-RU" sz="1600" dirty="0"/>
              <a:t> в </a:t>
            </a:r>
            <a:r>
              <a:rPr lang="ru-RU" sz="1600" dirty="0" err="1"/>
              <a:t>Києві</a:t>
            </a:r>
            <a:r>
              <a:rPr lang="ru-RU" sz="1600" dirty="0"/>
              <a:t> </a:t>
            </a:r>
            <a:r>
              <a:rPr lang="ru-RU" sz="1600" dirty="0" err="1"/>
              <a:t>Національної</a:t>
            </a:r>
            <a:r>
              <a:rPr lang="ru-RU" sz="1600" dirty="0"/>
              <a:t> </a:t>
            </a:r>
            <a:r>
              <a:rPr lang="ru-RU" sz="1600" dirty="0" err="1"/>
              <a:t>академії</a:t>
            </a:r>
            <a:r>
              <a:rPr lang="ru-RU" sz="1600" dirty="0"/>
              <a:t> </a:t>
            </a:r>
            <a:r>
              <a:rPr lang="ru-RU" sz="1600" dirty="0" err="1"/>
              <a:t>управління</a:t>
            </a:r>
            <a:r>
              <a:rPr lang="ru-RU" sz="1600" dirty="0"/>
              <a:t>, </a:t>
            </a:r>
            <a:r>
              <a:rPr lang="ru-RU" sz="1600" dirty="0" err="1"/>
              <a:t>Академії</a:t>
            </a:r>
            <a:r>
              <a:rPr lang="ru-RU" sz="1600" dirty="0"/>
              <a:t> </a:t>
            </a:r>
            <a:r>
              <a:rPr lang="ru-RU" sz="1600" dirty="0" err="1"/>
              <a:t>фінансистів</a:t>
            </a:r>
            <a:r>
              <a:rPr lang="ru-RU" sz="1600" dirty="0"/>
              <a:t> у </a:t>
            </a:r>
            <a:r>
              <a:rPr lang="ru-RU" sz="1600" dirty="0" err="1"/>
              <a:t>Донецьку</a:t>
            </a:r>
            <a:r>
              <a:rPr lang="ru-RU" sz="1600" dirty="0"/>
              <a:t>, </a:t>
            </a:r>
            <a:r>
              <a:rPr lang="ru-RU" sz="1600" dirty="0" err="1"/>
              <a:t>Дипломатичної</a:t>
            </a:r>
            <a:r>
              <a:rPr lang="ru-RU" sz="1600" dirty="0"/>
              <a:t> </a:t>
            </a:r>
            <a:r>
              <a:rPr lang="ru-RU" sz="1600" dirty="0" err="1"/>
              <a:t>академії</a:t>
            </a:r>
            <a:r>
              <a:rPr lang="ru-RU" sz="1600" dirty="0"/>
              <a:t> в </a:t>
            </a:r>
            <a:r>
              <a:rPr lang="ru-RU" sz="1600" dirty="0" err="1"/>
              <a:t>Києві</a:t>
            </a:r>
            <a:r>
              <a:rPr lang="ru-RU" sz="1600" dirty="0"/>
              <a:t>, </a:t>
            </a:r>
            <a:r>
              <a:rPr lang="ru-RU" sz="1600" dirty="0" err="1"/>
              <a:t>Міжрегіональної</a:t>
            </a:r>
            <a:r>
              <a:rPr lang="ru-RU" sz="1600" dirty="0"/>
              <a:t> </a:t>
            </a:r>
            <a:r>
              <a:rPr lang="ru-RU" sz="1600" dirty="0" err="1"/>
              <a:t>Академії</a:t>
            </a:r>
            <a:r>
              <a:rPr lang="ru-RU" sz="1600" dirty="0"/>
              <a:t> </a:t>
            </a:r>
            <a:r>
              <a:rPr lang="ru-RU" sz="1600" dirty="0" err="1"/>
              <a:t>управління</a:t>
            </a:r>
            <a:r>
              <a:rPr lang="ru-RU" sz="1600" dirty="0"/>
              <a:t> персоналом, низки </a:t>
            </a:r>
            <a:r>
              <a:rPr lang="ru-RU" sz="1600" dirty="0" err="1"/>
              <a:t>нових</a:t>
            </a:r>
            <a:r>
              <a:rPr lang="ru-RU" sz="1600" dirty="0"/>
              <a:t> </a:t>
            </a:r>
            <a:r>
              <a:rPr lang="ru-RU" sz="1600" dirty="0" err="1"/>
              <a:t>університетів</a:t>
            </a:r>
            <a:r>
              <a:rPr lang="ru-RU" sz="1600" dirty="0"/>
              <a:t>. В </a:t>
            </a:r>
            <a:r>
              <a:rPr lang="ru-RU" sz="1600" dirty="0" err="1"/>
              <a:t>Україні</a:t>
            </a:r>
            <a:r>
              <a:rPr lang="ru-RU" sz="1600" dirty="0"/>
              <a:t> </a:t>
            </a:r>
            <a:r>
              <a:rPr lang="ru-RU" sz="1600" dirty="0" err="1"/>
              <a:t>здійснено</a:t>
            </a:r>
            <a:r>
              <a:rPr lang="ru-RU" sz="1600" dirty="0"/>
              <a:t> </a:t>
            </a:r>
            <a:r>
              <a:rPr lang="ru-RU" sz="1600" dirty="0" err="1"/>
              <a:t>велику</a:t>
            </a:r>
            <a:r>
              <a:rPr lang="ru-RU" sz="1600" dirty="0"/>
              <a:t> роботу з </a:t>
            </a:r>
            <a:r>
              <a:rPr lang="ru-RU" sz="1600" dirty="0" err="1"/>
              <a:t>акредитації</a:t>
            </a:r>
            <a:r>
              <a:rPr lang="ru-RU" sz="1600" dirty="0"/>
              <a:t> </a:t>
            </a:r>
            <a:r>
              <a:rPr lang="ru-RU" sz="1600" dirty="0" err="1"/>
              <a:t>вузів</a:t>
            </a:r>
            <a:r>
              <a:rPr lang="ru-RU" sz="1600" dirty="0"/>
              <a:t>, переходу </a:t>
            </a:r>
            <a:r>
              <a:rPr lang="ru-RU" sz="1600" dirty="0" err="1"/>
              <a:t>їх</a:t>
            </a:r>
            <a:r>
              <a:rPr lang="ru-RU" sz="1600" dirty="0"/>
              <a:t> на </a:t>
            </a:r>
            <a:r>
              <a:rPr lang="ru-RU" sz="1600" dirty="0" err="1"/>
              <a:t>українську</a:t>
            </a:r>
            <a:r>
              <a:rPr lang="ru-RU" sz="1600" dirty="0"/>
              <a:t> </a:t>
            </a:r>
            <a:r>
              <a:rPr lang="ru-RU" sz="1600" dirty="0" err="1"/>
              <a:t>мову</a:t>
            </a:r>
            <a:r>
              <a:rPr lang="ru-RU" sz="1600" dirty="0"/>
              <a:t> </a:t>
            </a:r>
            <a:r>
              <a:rPr lang="ru-RU" sz="1600" dirty="0" err="1"/>
              <a:t>викладання</a:t>
            </a:r>
            <a:r>
              <a:rPr lang="ru-RU" sz="1600" dirty="0"/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975360"/>
            <a:ext cx="5544616" cy="701040"/>
          </a:xfrm>
        </p:spPr>
        <p:txBody>
          <a:bodyPr/>
          <a:lstStyle/>
          <a:p>
            <a:r>
              <a:rPr lang="ru-RU" dirty="0" err="1"/>
              <a:t>Вища</a:t>
            </a:r>
            <a:r>
              <a:rPr lang="ru-RU" dirty="0"/>
              <a:t> і </a:t>
            </a:r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спеціальна</a:t>
            </a:r>
            <a:r>
              <a:rPr lang="ru-RU" dirty="0"/>
              <a:t> </a:t>
            </a:r>
            <a:r>
              <a:rPr lang="ru-RU" dirty="0" err="1"/>
              <a:t>освіта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215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360" y="2204864"/>
            <a:ext cx="5751640" cy="324036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7504" y="1772816"/>
            <a:ext cx="5184576" cy="4896544"/>
          </a:xfrm>
        </p:spPr>
        <p:txBody>
          <a:bodyPr>
            <a:normAutofit/>
          </a:bodyPr>
          <a:lstStyle/>
          <a:p>
            <a:pPr algn="l"/>
            <a:r>
              <a:rPr lang="ru-RU" sz="1600" dirty="0"/>
              <a:t>Попри </a:t>
            </a:r>
            <a:r>
              <a:rPr lang="ru-RU" sz="1600" dirty="0" err="1"/>
              <a:t>видимі</a:t>
            </a:r>
            <a:r>
              <a:rPr lang="ru-RU" sz="1600" dirty="0"/>
              <a:t> </a:t>
            </a:r>
            <a:r>
              <a:rPr lang="ru-RU" sz="1600" dirty="0" err="1"/>
              <a:t>зміни</a:t>
            </a:r>
            <a:r>
              <a:rPr lang="ru-RU" sz="1600" dirty="0"/>
              <a:t> в </a:t>
            </a:r>
            <a:r>
              <a:rPr lang="ru-RU" sz="1600" dirty="0" err="1"/>
              <a:t>суспільно-політичному</a:t>
            </a:r>
            <a:r>
              <a:rPr lang="ru-RU" sz="1600" dirty="0"/>
              <a:t> </a:t>
            </a:r>
            <a:r>
              <a:rPr lang="ru-RU" sz="1600" dirty="0" err="1"/>
              <a:t>житті</a:t>
            </a:r>
            <a:r>
              <a:rPr lang="ru-RU" sz="1600" dirty="0"/>
              <a:t> </a:t>
            </a:r>
            <a:r>
              <a:rPr lang="ru-RU" sz="1600" dirty="0" err="1"/>
              <a:t>країни</a:t>
            </a:r>
            <a:endParaRPr lang="ru-RU" sz="1600" dirty="0"/>
          </a:p>
          <a:p>
            <a:pPr algn="l"/>
            <a:r>
              <a:rPr lang="ru-RU" sz="1600" dirty="0" err="1"/>
              <a:t>Академія</a:t>
            </a:r>
            <a:r>
              <a:rPr lang="ru-RU" sz="1600" dirty="0"/>
              <a:t> наук </a:t>
            </a:r>
            <a:r>
              <a:rPr lang="ru-RU" sz="1600" dirty="0" err="1"/>
              <a:t>України</a:t>
            </a:r>
            <a:r>
              <a:rPr lang="ru-RU" sz="1600" dirty="0"/>
              <a:t> </a:t>
            </a:r>
            <a:r>
              <a:rPr lang="ru-RU" sz="1600" dirty="0" err="1"/>
              <a:t>залишалась</a:t>
            </a:r>
            <a:r>
              <a:rPr lang="ru-RU" sz="1600" dirty="0"/>
              <a:t> </a:t>
            </a:r>
            <a:r>
              <a:rPr lang="ru-RU" sz="1600" dirty="0" err="1"/>
              <a:t>осередком</a:t>
            </a:r>
            <a:r>
              <a:rPr lang="ru-RU" sz="1600" dirty="0"/>
              <a:t> застою, де </a:t>
            </a:r>
            <a:r>
              <a:rPr lang="ru-RU" sz="1600" dirty="0" err="1" smtClean="0"/>
              <a:t>зберігалися</a:t>
            </a:r>
            <a:r>
              <a:rPr lang="ru-RU" sz="1600" dirty="0" smtClean="0"/>
              <a:t> командно-</a:t>
            </a:r>
            <a:r>
              <a:rPr lang="ru-RU" sz="1600" dirty="0" err="1" smtClean="0"/>
              <a:t>адміністративні</a:t>
            </a:r>
            <a:r>
              <a:rPr lang="ru-RU" sz="1600" dirty="0" smtClean="0"/>
              <a:t> </a:t>
            </a:r>
            <a:r>
              <a:rPr lang="ru-RU" sz="1600" dirty="0" err="1"/>
              <a:t>методи</a:t>
            </a:r>
            <a:r>
              <a:rPr lang="ru-RU" sz="1600" dirty="0"/>
              <a:t> </a:t>
            </a:r>
            <a:r>
              <a:rPr lang="ru-RU" sz="1600" dirty="0" err="1"/>
              <a:t>керівництва</a:t>
            </a:r>
            <a:r>
              <a:rPr lang="ru-RU" sz="1600" dirty="0"/>
              <a:t>, </a:t>
            </a:r>
            <a:r>
              <a:rPr lang="ru-RU" sz="1600" dirty="0" err="1"/>
              <a:t>відомчі</a:t>
            </a:r>
            <a:r>
              <a:rPr lang="ru-RU" sz="1600" dirty="0"/>
              <a:t> </a:t>
            </a:r>
            <a:r>
              <a:rPr lang="ru-RU" sz="1600" dirty="0" err="1"/>
              <a:t>інтереси</a:t>
            </a:r>
            <a:r>
              <a:rPr lang="ru-RU" sz="1600" dirty="0"/>
              <a:t> </a:t>
            </a:r>
            <a:r>
              <a:rPr lang="ru-RU" sz="1600" dirty="0" err="1" smtClean="0"/>
              <a:t>переважали</a:t>
            </a:r>
            <a:r>
              <a:rPr lang="ru-RU" sz="1600" dirty="0" smtClean="0"/>
              <a:t> над </a:t>
            </a:r>
            <a:r>
              <a:rPr lang="ru-RU" sz="1600" dirty="0" err="1"/>
              <a:t>загальнодержавними</a:t>
            </a:r>
            <a:r>
              <a:rPr lang="ru-RU" sz="1600" dirty="0"/>
              <a:t>, а </a:t>
            </a:r>
            <a:r>
              <a:rPr lang="ru-RU" sz="1600" dirty="0" err="1"/>
              <a:t>бюрократизація</a:t>
            </a:r>
            <a:r>
              <a:rPr lang="ru-RU" sz="1600" dirty="0"/>
              <a:t> пронизала </a:t>
            </a:r>
            <a:r>
              <a:rPr lang="ru-RU" sz="1600" dirty="0" err="1"/>
              <a:t>всі</a:t>
            </a:r>
            <a:r>
              <a:rPr lang="ru-RU" sz="1600" dirty="0"/>
              <a:t> ланки </a:t>
            </a:r>
            <a:r>
              <a:rPr lang="ru-RU" sz="1600" dirty="0" err="1" smtClean="0"/>
              <a:t>наукових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закладів</a:t>
            </a:r>
            <a:r>
              <a:rPr lang="ru-RU" sz="1600" dirty="0"/>
              <a:t>.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стримувало</a:t>
            </a:r>
            <a:r>
              <a:rPr lang="ru-RU" sz="1600" dirty="0"/>
              <a:t> </a:t>
            </a:r>
            <a:r>
              <a:rPr lang="ru-RU" sz="1600" dirty="0" err="1"/>
              <a:t>науковий</a:t>
            </a:r>
            <a:r>
              <a:rPr lang="ru-RU" sz="1600" dirty="0"/>
              <a:t> </a:t>
            </a:r>
            <a:r>
              <a:rPr lang="ru-RU" sz="1600" dirty="0" err="1"/>
              <a:t>процес</a:t>
            </a:r>
            <a:r>
              <a:rPr lang="ru-RU" sz="1600" dirty="0"/>
              <a:t>, </a:t>
            </a:r>
            <a:r>
              <a:rPr lang="ru-RU" sz="1600" dirty="0" err="1"/>
              <a:t>ефективність</a:t>
            </a:r>
            <a:r>
              <a:rPr lang="ru-RU" sz="1600" dirty="0"/>
              <a:t> </a:t>
            </a:r>
            <a:r>
              <a:rPr lang="ru-RU" sz="1600" dirty="0" err="1" smtClean="0"/>
              <a:t>наукових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досліджень</a:t>
            </a:r>
            <a:r>
              <a:rPr lang="ru-RU" sz="1600" dirty="0"/>
              <a:t>. За </a:t>
            </a:r>
            <a:r>
              <a:rPr lang="ru-RU" sz="1600" dirty="0" err="1"/>
              <a:t>вказівками</a:t>
            </a:r>
            <a:r>
              <a:rPr lang="ru-RU" sz="1600" dirty="0"/>
              <a:t> </a:t>
            </a:r>
            <a:r>
              <a:rPr lang="ru-RU" sz="1600" dirty="0" err="1"/>
              <a:t>партії</a:t>
            </a:r>
            <a:r>
              <a:rPr lang="ru-RU" sz="1600" dirty="0"/>
              <a:t> </a:t>
            </a:r>
            <a:r>
              <a:rPr lang="ru-RU" sz="1600" dirty="0" err="1"/>
              <a:t>наукові</a:t>
            </a:r>
            <a:r>
              <a:rPr lang="ru-RU" sz="1600" dirty="0"/>
              <a:t> установи </a:t>
            </a:r>
            <a:r>
              <a:rPr lang="ru-RU" sz="1600" dirty="0" err="1"/>
              <a:t>займалися</a:t>
            </a:r>
            <a:r>
              <a:rPr lang="ru-RU" sz="1600" dirty="0"/>
              <a:t> </a:t>
            </a:r>
            <a:r>
              <a:rPr lang="ru-RU" sz="1600" dirty="0" err="1" smtClean="0"/>
              <a:t>переважно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прикладними</a:t>
            </a:r>
            <a:r>
              <a:rPr lang="ru-RU" sz="1600" dirty="0" smtClean="0"/>
              <a:t> </a:t>
            </a:r>
            <a:r>
              <a:rPr lang="ru-RU" sz="1600" dirty="0" err="1"/>
              <a:t>дослідженнями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призвело</a:t>
            </a:r>
            <a:r>
              <a:rPr lang="ru-RU" sz="1600" dirty="0"/>
              <a:t> до </a:t>
            </a:r>
            <a:r>
              <a:rPr lang="ru-RU" sz="1600" dirty="0" err="1"/>
              <a:t>значного</a:t>
            </a:r>
            <a:r>
              <a:rPr lang="ru-RU" sz="1600" dirty="0"/>
              <a:t> </a:t>
            </a:r>
            <a:r>
              <a:rPr lang="ru-RU" sz="1600" dirty="0" err="1" smtClean="0"/>
              <a:t>скорочення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фундаментальних</a:t>
            </a:r>
            <a:r>
              <a:rPr lang="ru-RU" sz="1600" dirty="0" smtClean="0"/>
              <a:t> </a:t>
            </a:r>
            <a:r>
              <a:rPr lang="ru-RU" sz="1600" dirty="0" err="1"/>
              <a:t>напрацювань</a:t>
            </a:r>
            <a:r>
              <a:rPr lang="ru-RU" sz="1600" dirty="0"/>
              <a:t>, </a:t>
            </a:r>
            <a:r>
              <a:rPr lang="ru-RU" sz="1600" dirty="0" err="1"/>
              <a:t>падіння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престижу.</a:t>
            </a:r>
          </a:p>
          <a:p>
            <a:pPr algn="l"/>
            <a:r>
              <a:rPr lang="ru-RU" sz="1600" dirty="0" err="1" smtClean="0"/>
              <a:t>Відчутні</a:t>
            </a:r>
            <a:r>
              <a:rPr lang="ru-RU" sz="1600" dirty="0" smtClean="0"/>
              <a:t> </a:t>
            </a:r>
            <a:r>
              <a:rPr lang="ru-RU" sz="1600" dirty="0" err="1"/>
              <a:t>зміни</a:t>
            </a:r>
            <a:r>
              <a:rPr lang="ru-RU" sz="1600" dirty="0"/>
              <a:t> </a:t>
            </a:r>
            <a:r>
              <a:rPr lang="ru-RU" sz="1600" dirty="0" err="1"/>
              <a:t>відбулися</a:t>
            </a:r>
            <a:r>
              <a:rPr lang="ru-RU" sz="1600" dirty="0"/>
              <a:t> в </a:t>
            </a:r>
            <a:r>
              <a:rPr lang="ru-RU" sz="1600" dirty="0" err="1"/>
              <a:t>галузі</a:t>
            </a:r>
            <a:r>
              <a:rPr lang="ru-RU" sz="1600" dirty="0"/>
              <a:t> </a:t>
            </a:r>
            <a:r>
              <a:rPr lang="ru-RU" sz="1600" dirty="0" err="1"/>
              <a:t>гуманітарних</a:t>
            </a:r>
            <a:r>
              <a:rPr lang="ru-RU" sz="1600" dirty="0"/>
              <a:t> наук. </a:t>
            </a:r>
            <a:r>
              <a:rPr lang="ru-RU" sz="1600" dirty="0" err="1"/>
              <a:t>Спираючись</a:t>
            </a:r>
            <a:r>
              <a:rPr lang="ru-RU" sz="1600" dirty="0"/>
              <a:t> </a:t>
            </a:r>
            <a:r>
              <a:rPr lang="ru-RU" sz="1600" dirty="0" err="1" smtClean="0"/>
              <a:t>надосягнення</a:t>
            </a:r>
            <a:r>
              <a:rPr lang="ru-RU" sz="1600" dirty="0" smtClean="0"/>
              <a:t> </a:t>
            </a:r>
            <a:r>
              <a:rPr lang="ru-RU" sz="1600" dirty="0" err="1"/>
              <a:t>світової</a:t>
            </a:r>
            <a:r>
              <a:rPr lang="ru-RU" sz="1600" dirty="0"/>
              <a:t> науки, </a:t>
            </a:r>
            <a:r>
              <a:rPr lang="ru-RU" sz="1600" dirty="0" err="1"/>
              <a:t>активізується</a:t>
            </a:r>
            <a:r>
              <a:rPr lang="ru-RU" sz="1600" dirty="0"/>
              <a:t> тематика </a:t>
            </a:r>
            <a:r>
              <a:rPr lang="ru-RU" sz="1600" dirty="0" err="1"/>
              <a:t>досліджень</a:t>
            </a:r>
            <a:r>
              <a:rPr lang="ru-RU" sz="1600" dirty="0"/>
              <a:t>, </a:t>
            </a:r>
            <a:r>
              <a:rPr lang="ru-RU" sz="1600" dirty="0" err="1" smtClean="0"/>
              <a:t>розпочалася</a:t>
            </a:r>
            <a:r>
              <a:rPr lang="ru-RU" sz="1600" dirty="0" smtClean="0"/>
              <a:t> робота </a:t>
            </a:r>
            <a:r>
              <a:rPr lang="ru-RU" sz="1600" dirty="0"/>
              <a:t>з </a:t>
            </a:r>
            <a:r>
              <a:rPr lang="ru-RU" sz="1600" dirty="0" err="1"/>
              <a:t>підготовки</a:t>
            </a:r>
            <a:r>
              <a:rPr lang="ru-RU" sz="1600" dirty="0"/>
              <a:t> </a:t>
            </a:r>
            <a:r>
              <a:rPr lang="ru-RU" sz="1600" dirty="0" err="1"/>
              <a:t>фундаментальних</a:t>
            </a:r>
            <a:r>
              <a:rPr lang="ru-RU" sz="1600" dirty="0"/>
              <a:t> </a:t>
            </a:r>
            <a:r>
              <a:rPr lang="ru-RU" sz="1600" dirty="0" err="1"/>
              <a:t>праць</a:t>
            </a:r>
            <a:r>
              <a:rPr lang="ru-RU" sz="1600" dirty="0"/>
              <a:t> з </a:t>
            </a:r>
            <a:r>
              <a:rPr lang="ru-RU" sz="1600" dirty="0" err="1"/>
              <a:t>історії</a:t>
            </a:r>
            <a:r>
              <a:rPr lang="ru-RU" sz="1600" dirty="0"/>
              <a:t> </a:t>
            </a:r>
            <a:r>
              <a:rPr lang="ru-RU" sz="1600" dirty="0" err="1"/>
              <a:t>українського</a:t>
            </a:r>
            <a:r>
              <a:rPr lang="ru-RU" sz="1600" dirty="0"/>
              <a:t> </a:t>
            </a:r>
            <a:r>
              <a:rPr lang="ru-RU" sz="1600" dirty="0" smtClean="0"/>
              <a:t>народу, </a:t>
            </a:r>
            <a:r>
              <a:rPr lang="ru-RU" sz="1600" dirty="0" err="1" smtClean="0"/>
              <a:t>культури</a:t>
            </a:r>
            <a:r>
              <a:rPr lang="ru-RU" sz="1600" dirty="0"/>
              <a:t>, </a:t>
            </a:r>
            <a:r>
              <a:rPr lang="ru-RU" sz="1600" dirty="0" err="1"/>
              <a:t>літератури</a:t>
            </a:r>
            <a:r>
              <a:rPr lang="ru-RU" sz="1600" dirty="0"/>
              <a:t>. В </a:t>
            </a:r>
            <a:r>
              <a:rPr lang="ru-RU" sz="1600" dirty="0" err="1"/>
              <a:t>Україні</a:t>
            </a:r>
            <a:r>
              <a:rPr lang="ru-RU" sz="1600" dirty="0"/>
              <a:t> створено </a:t>
            </a:r>
            <a:r>
              <a:rPr lang="ru-RU" sz="1600" dirty="0" err="1"/>
              <a:t>національну</a:t>
            </a:r>
            <a:r>
              <a:rPr lang="ru-RU" sz="1600" dirty="0"/>
              <a:t> систему </a:t>
            </a:r>
            <a:r>
              <a:rPr lang="ru-RU" sz="1600" dirty="0" err="1" smtClean="0"/>
              <a:t>атестації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наукових</a:t>
            </a:r>
            <a:r>
              <a:rPr lang="ru-RU" sz="1600" dirty="0" smtClean="0"/>
              <a:t> </a:t>
            </a:r>
            <a:r>
              <a:rPr lang="ru-RU" sz="1600" dirty="0" err="1"/>
              <a:t>кадрів</a:t>
            </a:r>
            <a:r>
              <a:rPr lang="ru-RU" sz="1600" dirty="0"/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Наука</a:t>
            </a:r>
          </a:p>
        </p:txBody>
      </p:sp>
    </p:spTree>
    <p:extLst>
      <p:ext uri="{BB962C8B-B14F-4D97-AF65-F5344CB8AC3E}">
        <p14:creationId xmlns:p14="http://schemas.microsoft.com/office/powerpoint/2010/main" val="1313131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869160"/>
            <a:ext cx="2631055" cy="1748189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1772816"/>
            <a:ext cx="8496944" cy="3672408"/>
          </a:xfrm>
        </p:spPr>
        <p:txBody>
          <a:bodyPr>
            <a:normAutofit/>
          </a:bodyPr>
          <a:lstStyle/>
          <a:p>
            <a:r>
              <a:rPr lang="ru-RU" sz="1800" dirty="0"/>
              <a:t>В контекст </a:t>
            </a:r>
            <a:r>
              <a:rPr lang="ru-RU" sz="1800" dirty="0" err="1"/>
              <a:t>сучасної</a:t>
            </a:r>
            <a:r>
              <a:rPr lang="ru-RU" sz="1800" dirty="0"/>
              <a:t> </a:t>
            </a:r>
            <a:r>
              <a:rPr lang="ru-RU" sz="1800" dirty="0" err="1"/>
              <a:t>української</a:t>
            </a:r>
            <a:r>
              <a:rPr lang="ru-RU" sz="1800" dirty="0"/>
              <a:t> </a:t>
            </a:r>
            <a:r>
              <a:rPr lang="ru-RU" sz="1800" dirty="0" err="1"/>
              <a:t>культури</a:t>
            </a:r>
            <a:r>
              <a:rPr lang="ru-RU" sz="1800" dirty="0"/>
              <a:t> </a:t>
            </a:r>
            <a:r>
              <a:rPr lang="ru-RU" sz="1800" dirty="0" err="1"/>
              <a:t>увійшли</a:t>
            </a:r>
            <a:r>
              <a:rPr lang="ru-RU" sz="1800" dirty="0"/>
              <a:t> твори таких </a:t>
            </a:r>
            <a:r>
              <a:rPr lang="ru-RU" sz="1800" dirty="0" err="1"/>
              <a:t>велетнів</a:t>
            </a:r>
            <a:r>
              <a:rPr lang="ru-RU" sz="1800" dirty="0"/>
              <a:t> </a:t>
            </a:r>
            <a:r>
              <a:rPr lang="ru-RU" sz="1800" dirty="0" err="1"/>
              <a:t>української</a:t>
            </a:r>
            <a:r>
              <a:rPr lang="ru-RU" sz="1800" dirty="0"/>
              <a:t> </a:t>
            </a:r>
            <a:r>
              <a:rPr lang="ru-RU" sz="1800" dirty="0" err="1"/>
              <a:t>духовності</a:t>
            </a:r>
            <a:r>
              <a:rPr lang="ru-RU" sz="1800" dirty="0"/>
              <a:t>, як М. Костомаров, П. </a:t>
            </a:r>
            <a:r>
              <a:rPr lang="ru-RU" sz="1800" dirty="0" err="1"/>
              <a:t>Куліш</a:t>
            </a:r>
            <a:r>
              <a:rPr lang="ru-RU" sz="1800" dirty="0"/>
              <a:t>, М. Максимович, М. Драгоманов, І. </a:t>
            </a:r>
            <a:r>
              <a:rPr lang="ru-RU" sz="1800" dirty="0" err="1"/>
              <a:t>Огієнко</a:t>
            </a:r>
            <a:r>
              <a:rPr lang="ru-RU" sz="1800" dirty="0"/>
              <a:t>, М. </a:t>
            </a:r>
            <a:r>
              <a:rPr lang="ru-RU" sz="1800" dirty="0" err="1"/>
              <a:t>Грушевський</a:t>
            </a:r>
            <a:r>
              <a:rPr lang="ru-RU" sz="1800" dirty="0"/>
              <a:t>, С. </a:t>
            </a:r>
            <a:r>
              <a:rPr lang="ru-RU" sz="1800" dirty="0" err="1"/>
              <a:t>Єфремов</a:t>
            </a:r>
            <a:r>
              <a:rPr lang="ru-RU" sz="1800" dirty="0"/>
              <a:t>, В. Винниченко, </a:t>
            </a:r>
            <a:r>
              <a:rPr lang="ru-RU" sz="1800" dirty="0" err="1"/>
              <a:t>творчість</a:t>
            </a:r>
            <a:r>
              <a:rPr lang="ru-RU" sz="1800" dirty="0"/>
              <a:t> </a:t>
            </a:r>
            <a:r>
              <a:rPr lang="ru-RU" sz="1800" dirty="0" err="1"/>
              <a:t>великої</a:t>
            </a:r>
            <a:r>
              <a:rPr lang="ru-RU" sz="1800" dirty="0"/>
              <a:t> </a:t>
            </a:r>
            <a:r>
              <a:rPr lang="ru-RU" sz="1800" dirty="0" err="1"/>
              <a:t>плеяди</a:t>
            </a:r>
            <a:r>
              <a:rPr lang="ru-RU" sz="1800" dirty="0"/>
              <a:t> </a:t>
            </a:r>
            <a:r>
              <a:rPr lang="ru-RU" sz="1800" dirty="0" err="1"/>
              <a:t>митців</a:t>
            </a:r>
            <a:r>
              <a:rPr lang="ru-RU" sz="1800" dirty="0"/>
              <a:t> </a:t>
            </a:r>
            <a:r>
              <a:rPr lang="ru-RU" sz="1800" dirty="0" err="1"/>
              <a:t>українського</a:t>
            </a:r>
            <a:r>
              <a:rPr lang="ru-RU" sz="1800" dirty="0"/>
              <a:t> </a:t>
            </a:r>
            <a:r>
              <a:rPr lang="ru-RU" sz="1800" dirty="0" err="1"/>
              <a:t>відродження</a:t>
            </a:r>
            <a:r>
              <a:rPr lang="ru-RU" sz="1800" dirty="0"/>
              <a:t> </a:t>
            </a:r>
            <a:r>
              <a:rPr lang="en-US" sz="1800" dirty="0"/>
              <a:t>XX </a:t>
            </a:r>
            <a:r>
              <a:rPr lang="ru-RU" sz="1800" dirty="0" err="1"/>
              <a:t>століття</a:t>
            </a:r>
            <a:r>
              <a:rPr lang="ru-RU" sz="1800" dirty="0"/>
              <a:t>. </a:t>
            </a:r>
            <a:r>
              <a:rPr lang="ru-RU" sz="1800" dirty="0" err="1"/>
              <a:t>Слід</a:t>
            </a:r>
            <a:r>
              <a:rPr lang="ru-RU" sz="1800" dirty="0"/>
              <a:t> </a:t>
            </a:r>
            <a:r>
              <a:rPr lang="ru-RU" sz="1800" dirty="0" err="1"/>
              <a:t>додати</a:t>
            </a:r>
            <a:r>
              <a:rPr lang="ru-RU" sz="1800" dirty="0"/>
              <a:t> і </a:t>
            </a:r>
            <a:r>
              <a:rPr lang="ru-RU" sz="1800" dirty="0" err="1"/>
              <a:t>опубліковані</a:t>
            </a:r>
            <a:r>
              <a:rPr lang="ru-RU" sz="1800" dirty="0"/>
              <a:t> </a:t>
            </a:r>
            <a:r>
              <a:rPr lang="ru-RU" sz="1800" dirty="0" err="1"/>
              <a:t>лише</a:t>
            </a:r>
            <a:r>
              <a:rPr lang="ru-RU" sz="1800" dirty="0"/>
              <a:t> </a:t>
            </a:r>
            <a:r>
              <a:rPr lang="ru-RU" sz="1800" dirty="0" err="1"/>
              <a:t>тепер</a:t>
            </a:r>
            <a:r>
              <a:rPr lang="ru-RU" sz="1800" dirty="0"/>
              <a:t> </a:t>
            </a:r>
            <a:r>
              <a:rPr lang="ru-RU" sz="1800" dirty="0" err="1"/>
              <a:t>раніше</a:t>
            </a:r>
            <a:r>
              <a:rPr lang="ru-RU" sz="1800" dirty="0"/>
              <a:t> </a:t>
            </a:r>
            <a:r>
              <a:rPr lang="ru-RU" sz="1800" dirty="0" err="1"/>
              <a:t>написані</a:t>
            </a:r>
            <a:r>
              <a:rPr lang="ru-RU" sz="1800" dirty="0"/>
              <a:t> "в </a:t>
            </a:r>
            <a:r>
              <a:rPr lang="ru-RU" sz="1800" dirty="0" err="1"/>
              <a:t>шухляду</a:t>
            </a:r>
            <a:r>
              <a:rPr lang="ru-RU" sz="1800" dirty="0"/>
              <a:t>" твори </a:t>
            </a:r>
            <a:r>
              <a:rPr lang="ru-RU" sz="1800" dirty="0" err="1"/>
              <a:t>радянського</a:t>
            </a:r>
            <a:r>
              <a:rPr lang="ru-RU" sz="1800" dirty="0"/>
              <a:t> часу, а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численний</a:t>
            </a:r>
            <a:r>
              <a:rPr lang="ru-RU" sz="1800" dirty="0"/>
              <a:t> </a:t>
            </a:r>
            <a:r>
              <a:rPr lang="ru-RU" sz="1800" dirty="0" err="1"/>
              <a:t>доробок</a:t>
            </a:r>
            <a:r>
              <a:rPr lang="ru-RU" sz="1800" dirty="0"/>
              <a:t> </a:t>
            </a:r>
            <a:r>
              <a:rPr lang="ru-RU" sz="1800" dirty="0" err="1"/>
              <a:t>української</a:t>
            </a:r>
            <a:r>
              <a:rPr lang="ru-RU" sz="1800" dirty="0"/>
              <a:t> </a:t>
            </a:r>
            <a:r>
              <a:rPr lang="ru-RU" sz="1800" dirty="0" err="1"/>
              <a:t>діаспори</a:t>
            </a:r>
            <a:r>
              <a:rPr lang="ru-RU" sz="1800" dirty="0"/>
              <a:t>. </a:t>
            </a:r>
            <a:r>
              <a:rPr lang="ru-RU" sz="1800" dirty="0" err="1"/>
              <a:t>Останніми</a:t>
            </a:r>
            <a:r>
              <a:rPr lang="ru-RU" sz="1800" dirty="0"/>
              <a:t> роками </a:t>
            </a:r>
            <a:r>
              <a:rPr lang="ru-RU" sz="1800" dirty="0" err="1"/>
              <a:t>опубліковано</a:t>
            </a:r>
            <a:r>
              <a:rPr lang="ru-RU" sz="1800" dirty="0"/>
              <a:t> </a:t>
            </a:r>
            <a:r>
              <a:rPr lang="ru-RU" sz="1800" dirty="0" err="1"/>
              <a:t>численні</a:t>
            </a:r>
            <a:r>
              <a:rPr lang="ru-RU" sz="1800" dirty="0"/>
              <a:t> </a:t>
            </a:r>
            <a:r>
              <a:rPr lang="ru-RU" sz="1800" dirty="0" err="1"/>
              <a:t>джерела</a:t>
            </a:r>
            <a:r>
              <a:rPr lang="ru-RU" sz="1800" dirty="0"/>
              <a:t>, </a:t>
            </a:r>
            <a:r>
              <a:rPr lang="ru-RU" sz="1800" dirty="0" err="1"/>
              <a:t>монографії</a:t>
            </a:r>
            <a:r>
              <a:rPr lang="ru-RU" sz="1800" dirty="0"/>
              <a:t>, </a:t>
            </a:r>
            <a:r>
              <a:rPr lang="ru-RU" sz="1800" dirty="0" err="1"/>
              <a:t>наукові</a:t>
            </a:r>
            <a:r>
              <a:rPr lang="ru-RU" sz="1800" dirty="0"/>
              <a:t> </a:t>
            </a:r>
            <a:r>
              <a:rPr lang="ru-RU" sz="1800" dirty="0" err="1"/>
              <a:t>праці</a:t>
            </a:r>
            <a:r>
              <a:rPr lang="ru-RU" sz="1800" dirty="0"/>
              <a:t> з </a:t>
            </a:r>
            <a:r>
              <a:rPr lang="ru-RU" sz="1800" dirty="0" err="1"/>
              <a:t>української</a:t>
            </a:r>
            <a:r>
              <a:rPr lang="ru-RU" sz="1800" dirty="0"/>
              <a:t> </a:t>
            </a:r>
            <a:r>
              <a:rPr lang="ru-RU" sz="1800" dirty="0" err="1"/>
              <a:t>культури</a:t>
            </a:r>
            <a:r>
              <a:rPr lang="ru-RU" sz="1800" dirty="0"/>
              <a:t>, </a:t>
            </a:r>
            <a:r>
              <a:rPr lang="ru-RU" sz="1800" dirty="0" err="1"/>
              <a:t>нині</a:t>
            </a:r>
            <a:r>
              <a:rPr lang="ru-RU" sz="1800" dirty="0"/>
              <a:t> </a:t>
            </a:r>
            <a:r>
              <a:rPr lang="ru-RU" sz="1800" dirty="0" err="1"/>
              <a:t>виходить</a:t>
            </a:r>
            <a:r>
              <a:rPr lang="ru-RU" sz="1800" dirty="0"/>
              <a:t> </a:t>
            </a:r>
            <a:r>
              <a:rPr lang="ru-RU" sz="1800" dirty="0" err="1"/>
              <a:t>друком</a:t>
            </a:r>
            <a:r>
              <a:rPr lang="ru-RU" sz="1800" dirty="0"/>
              <a:t> фундаментальна </a:t>
            </a:r>
            <a:r>
              <a:rPr lang="ru-RU" sz="1800" dirty="0" err="1"/>
              <a:t>п'ятитомна</a:t>
            </a:r>
            <a:r>
              <a:rPr lang="ru-RU" sz="1800" dirty="0"/>
              <a:t> </a:t>
            </a:r>
            <a:r>
              <a:rPr lang="ru-RU" sz="1800" dirty="0" err="1"/>
              <a:t>праця</a:t>
            </a:r>
            <a:r>
              <a:rPr lang="ru-RU" sz="1800" dirty="0"/>
              <a:t> </a:t>
            </a:r>
            <a:r>
              <a:rPr lang="ru-RU" sz="1800" dirty="0" err="1"/>
              <a:t>вчених</a:t>
            </a:r>
            <a:r>
              <a:rPr lang="ru-RU" sz="1800" dirty="0"/>
              <a:t> НАН </a:t>
            </a:r>
            <a:r>
              <a:rPr lang="ru-RU" sz="1800" dirty="0" err="1"/>
              <a:t>України</a:t>
            </a:r>
            <a:r>
              <a:rPr lang="ru-RU" sz="1800" dirty="0"/>
              <a:t> "</a:t>
            </a:r>
            <a:r>
              <a:rPr lang="ru-RU" sz="1800" dirty="0" err="1"/>
              <a:t>Історія</a:t>
            </a:r>
            <a:r>
              <a:rPr lang="ru-RU" sz="1800" dirty="0"/>
              <a:t> </a:t>
            </a:r>
            <a:r>
              <a:rPr lang="ru-RU" sz="1800" dirty="0" err="1"/>
              <a:t>української</a:t>
            </a:r>
            <a:r>
              <a:rPr lang="ru-RU" sz="1800" dirty="0"/>
              <a:t> </a:t>
            </a:r>
            <a:r>
              <a:rPr lang="ru-RU" sz="1800" dirty="0" err="1"/>
              <a:t>культури</a:t>
            </a:r>
            <a:r>
              <a:rPr lang="ru-RU" sz="1800" dirty="0"/>
              <a:t>".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378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64" y="1700808"/>
            <a:ext cx="6401642" cy="4001023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916832"/>
            <a:ext cx="5472608" cy="4032448"/>
          </a:xfrm>
        </p:spPr>
        <p:txBody>
          <a:bodyPr>
            <a:normAutofit/>
          </a:bodyPr>
          <a:lstStyle/>
          <a:p>
            <a:r>
              <a:rPr lang="ru-RU" sz="1600" dirty="0" err="1"/>
              <a:t>Здійсненню</a:t>
            </a:r>
            <a:r>
              <a:rPr lang="ru-RU" sz="1600" dirty="0"/>
              <a:t> </a:t>
            </a:r>
            <a:r>
              <a:rPr lang="ru-RU" sz="1600" dirty="0" err="1"/>
              <a:t>творчих</a:t>
            </a:r>
            <a:r>
              <a:rPr lang="ru-RU" sz="1600" dirty="0"/>
              <a:t> </a:t>
            </a:r>
            <a:r>
              <a:rPr lang="ru-RU" sz="1600" dirty="0" err="1"/>
              <a:t>задумів</a:t>
            </a:r>
            <a:r>
              <a:rPr lang="ru-RU" sz="1600" dirty="0"/>
              <a:t> </a:t>
            </a:r>
            <a:r>
              <a:rPr lang="ru-RU" sz="1600" dirty="0" err="1"/>
              <a:t>українських</a:t>
            </a:r>
            <a:r>
              <a:rPr lang="ru-RU" sz="1600" dirty="0"/>
              <a:t> </a:t>
            </a:r>
            <a:r>
              <a:rPr lang="ru-RU" sz="1600" dirty="0" err="1"/>
              <a:t>композиторів</a:t>
            </a:r>
            <a:r>
              <a:rPr lang="ru-RU" sz="1600" dirty="0"/>
              <a:t> </a:t>
            </a:r>
            <a:r>
              <a:rPr lang="ru-RU" sz="1600" dirty="0" err="1"/>
              <a:t>суттєво</a:t>
            </a:r>
            <a:r>
              <a:rPr lang="ru-RU" sz="1600" dirty="0"/>
              <a:t> </a:t>
            </a:r>
            <a:r>
              <a:rPr lang="ru-RU" sz="1600" dirty="0" err="1"/>
              <a:t>перешкоджають</a:t>
            </a:r>
            <a:r>
              <a:rPr lang="ru-RU" sz="1600" dirty="0"/>
              <a:t> </a:t>
            </a:r>
            <a:r>
              <a:rPr lang="ru-RU" sz="1600" dirty="0" err="1"/>
              <a:t>ускладнення</a:t>
            </a:r>
            <a:r>
              <a:rPr lang="ru-RU" sz="1600" dirty="0"/>
              <a:t> </a:t>
            </a:r>
            <a:r>
              <a:rPr lang="ru-RU" sz="1600" dirty="0" err="1"/>
              <a:t>діяльності</a:t>
            </a:r>
            <a:r>
              <a:rPr lang="ru-RU" sz="1600" dirty="0"/>
              <a:t> </a:t>
            </a:r>
            <a:r>
              <a:rPr lang="ru-RU" sz="1600" dirty="0" err="1"/>
              <a:t>театрів</a:t>
            </a:r>
            <a:r>
              <a:rPr lang="ru-RU" sz="1600" dirty="0"/>
              <a:t>, </a:t>
            </a:r>
            <a:r>
              <a:rPr lang="ru-RU" sz="1600" dirty="0" err="1"/>
              <a:t>філармоній</a:t>
            </a:r>
            <a:r>
              <a:rPr lang="ru-RU" sz="1600" dirty="0"/>
              <a:t>, </a:t>
            </a:r>
            <a:r>
              <a:rPr lang="ru-RU" sz="1600" dirty="0" err="1"/>
              <a:t>нестача</a:t>
            </a:r>
            <a:r>
              <a:rPr lang="ru-RU" sz="1600" dirty="0"/>
              <a:t> </a:t>
            </a:r>
            <a:r>
              <a:rPr lang="ru-RU" sz="1600" dirty="0" err="1"/>
              <a:t>нотних</a:t>
            </a:r>
            <a:r>
              <a:rPr lang="ru-RU" sz="1600" dirty="0"/>
              <a:t> </a:t>
            </a:r>
            <a:r>
              <a:rPr lang="ru-RU" sz="1600" dirty="0" err="1"/>
              <a:t>видань</a:t>
            </a:r>
            <a:r>
              <a:rPr lang="ru-RU" sz="1600" dirty="0"/>
              <a:t>, </a:t>
            </a:r>
            <a:r>
              <a:rPr lang="ru-RU" sz="1600" dirty="0" err="1"/>
              <a:t>фірмового</a:t>
            </a:r>
            <a:r>
              <a:rPr lang="ru-RU" sz="1600" dirty="0"/>
              <a:t> </a:t>
            </a:r>
            <a:r>
              <a:rPr lang="ru-RU" sz="1600" dirty="0" err="1"/>
              <a:t>аудіозапису</a:t>
            </a:r>
            <a:r>
              <a:rPr lang="ru-RU" sz="1600" dirty="0"/>
              <a:t> </a:t>
            </a:r>
            <a:r>
              <a:rPr lang="ru-RU" sz="1600" dirty="0" err="1"/>
              <a:t>нових</a:t>
            </a:r>
            <a:r>
              <a:rPr lang="ru-RU" sz="1600" dirty="0"/>
              <a:t> </a:t>
            </a:r>
            <a:r>
              <a:rPr lang="ru-RU" sz="1600" dirty="0" err="1"/>
              <a:t>творів</a:t>
            </a:r>
            <a:r>
              <a:rPr lang="ru-RU" sz="1600" dirty="0"/>
              <a:t>. </a:t>
            </a:r>
            <a:r>
              <a:rPr lang="ru-RU" sz="1600" dirty="0" err="1"/>
              <a:t>Міцьною</a:t>
            </a:r>
            <a:r>
              <a:rPr lang="ru-RU" sz="1600" dirty="0"/>
              <a:t> опорою для </a:t>
            </a:r>
            <a:r>
              <a:rPr lang="ru-RU" sz="1600" dirty="0" err="1"/>
              <a:t>митців</a:t>
            </a:r>
            <a:r>
              <a:rPr lang="ru-RU" sz="1600" dirty="0"/>
              <a:t> у </a:t>
            </a:r>
            <a:r>
              <a:rPr lang="ru-RU" sz="1600" dirty="0" err="1"/>
              <a:t>цей</a:t>
            </a:r>
            <a:r>
              <a:rPr lang="ru-RU" sz="1600" dirty="0"/>
              <a:t> час стали </a:t>
            </a:r>
            <a:r>
              <a:rPr lang="ru-RU" sz="1600" dirty="0" err="1"/>
              <a:t>національна</a:t>
            </a:r>
            <a:r>
              <a:rPr lang="ru-RU" sz="1600" dirty="0"/>
              <a:t> </a:t>
            </a:r>
            <a:r>
              <a:rPr lang="ru-RU" sz="1600" dirty="0" err="1"/>
              <a:t>музична</a:t>
            </a:r>
            <a:r>
              <a:rPr lang="ru-RU" sz="1600" dirty="0"/>
              <a:t> </a:t>
            </a:r>
            <a:r>
              <a:rPr lang="ru-RU" sz="1600" dirty="0" err="1"/>
              <a:t>скарбниця</a:t>
            </a:r>
            <a:r>
              <a:rPr lang="ru-RU" sz="1600" dirty="0"/>
              <a:t>, </a:t>
            </a:r>
            <a:r>
              <a:rPr lang="ru-RU" sz="1600" dirty="0" err="1"/>
              <a:t>давні</a:t>
            </a:r>
            <a:r>
              <a:rPr lang="ru-RU" sz="1600" dirty="0"/>
              <a:t> </a:t>
            </a:r>
            <a:r>
              <a:rPr lang="ru-RU" sz="1600" dirty="0" err="1"/>
              <a:t>традиції</a:t>
            </a:r>
            <a:r>
              <a:rPr lang="ru-RU" sz="1600" dirty="0"/>
              <a:t> </a:t>
            </a:r>
            <a:r>
              <a:rPr lang="ru-RU" sz="1600" dirty="0" err="1"/>
              <a:t>духовної</a:t>
            </a:r>
            <a:r>
              <a:rPr lang="ru-RU" sz="1600" dirty="0"/>
              <a:t> </a:t>
            </a:r>
            <a:r>
              <a:rPr lang="ru-RU" sz="1600" dirty="0" err="1"/>
              <a:t>музики</a:t>
            </a:r>
            <a:r>
              <a:rPr lang="ru-RU" sz="1600" dirty="0"/>
              <a:t> та фольклор. </a:t>
            </a:r>
            <a:r>
              <a:rPr lang="ru-RU" sz="1600" dirty="0" err="1"/>
              <a:t>Одвічні</a:t>
            </a:r>
            <a:r>
              <a:rPr lang="ru-RU" sz="1600" dirty="0"/>
              <a:t> </a:t>
            </a:r>
            <a:r>
              <a:rPr lang="ru-RU" sz="1600" dirty="0" err="1"/>
              <a:t>традиції</a:t>
            </a:r>
            <a:r>
              <a:rPr lang="ru-RU" sz="1600" dirty="0"/>
              <a:t> </a:t>
            </a:r>
            <a:r>
              <a:rPr lang="ru-RU" sz="1600" dirty="0" err="1"/>
              <a:t>духовності</a:t>
            </a:r>
            <a:r>
              <a:rPr lang="ru-RU" sz="1600" dirty="0"/>
              <a:t> </a:t>
            </a:r>
            <a:r>
              <a:rPr lang="ru-RU" sz="1600" dirty="0" err="1"/>
              <a:t>виявилися</a:t>
            </a:r>
            <a:r>
              <a:rPr lang="ru-RU" sz="1600" dirty="0"/>
              <a:t> у </a:t>
            </a:r>
            <a:r>
              <a:rPr lang="ru-RU" sz="1600" dirty="0" err="1"/>
              <a:t>відродженні</a:t>
            </a:r>
            <a:r>
              <a:rPr lang="ru-RU" sz="1600" dirty="0"/>
              <a:t> </a:t>
            </a:r>
            <a:r>
              <a:rPr lang="ru-RU" sz="1600" dirty="0" err="1"/>
              <a:t>інтересу</a:t>
            </a:r>
            <a:r>
              <a:rPr lang="ru-RU" sz="1600" dirty="0"/>
              <a:t> до </a:t>
            </a:r>
            <a:r>
              <a:rPr lang="ru-RU" sz="1600" dirty="0" err="1"/>
              <a:t>релігійної</a:t>
            </a:r>
            <a:r>
              <a:rPr lang="ru-RU" sz="1600" dirty="0"/>
              <a:t> тематики у </a:t>
            </a:r>
            <a:r>
              <a:rPr lang="ru-RU" sz="1600" dirty="0" err="1"/>
              <a:t>творчості</a:t>
            </a:r>
            <a:r>
              <a:rPr lang="ru-RU" sz="1600" dirty="0"/>
              <a:t> Л. </a:t>
            </a:r>
            <a:r>
              <a:rPr lang="ru-RU" sz="1600" dirty="0" err="1"/>
              <a:t>Дичко</a:t>
            </a:r>
            <a:r>
              <a:rPr lang="ru-RU" sz="1600" dirty="0"/>
              <a:t>, В. </a:t>
            </a:r>
            <a:r>
              <a:rPr lang="ru-RU" sz="1600" dirty="0" err="1"/>
              <a:t>Камінського</a:t>
            </a:r>
            <a:r>
              <a:rPr lang="ru-RU" sz="1600" dirty="0"/>
              <a:t>, М. Скорика, І. Щербакова, В. </a:t>
            </a:r>
            <a:r>
              <a:rPr lang="ru-RU" sz="1600" dirty="0" err="1"/>
              <a:t>Рунчака</a:t>
            </a:r>
            <a:r>
              <a:rPr lang="ru-RU" sz="1600" dirty="0"/>
              <a:t>, Є. </a:t>
            </a:r>
            <a:r>
              <a:rPr lang="ru-RU" sz="1600" dirty="0" err="1"/>
              <a:t>Станковича</a:t>
            </a:r>
            <a:r>
              <a:rPr lang="ru-RU" sz="1600" dirty="0"/>
              <a:t>, Ю. </a:t>
            </a:r>
            <a:r>
              <a:rPr lang="ru-RU" sz="1600" dirty="0" err="1"/>
              <a:t>Ланюка</a:t>
            </a:r>
            <a:r>
              <a:rPr lang="ru-RU" sz="1600" dirty="0"/>
              <a:t>, В. </a:t>
            </a:r>
            <a:r>
              <a:rPr lang="ru-RU" sz="1600" dirty="0" err="1"/>
              <a:t>Степурка</a:t>
            </a:r>
            <a:r>
              <a:rPr lang="ru-RU" sz="1600" dirty="0"/>
              <a:t>. </a:t>
            </a:r>
            <a:r>
              <a:rPr lang="ru-RU" sz="1600" dirty="0" err="1"/>
              <a:t>Повернення</a:t>
            </a:r>
            <a:r>
              <a:rPr lang="ru-RU" sz="1600" dirty="0"/>
              <a:t> до </a:t>
            </a:r>
            <a:r>
              <a:rPr lang="ru-RU" sz="1600" dirty="0" err="1"/>
              <a:t>первинних</a:t>
            </a:r>
            <a:r>
              <a:rPr lang="ru-RU" sz="1600" dirty="0"/>
              <a:t> </a:t>
            </a:r>
            <a:r>
              <a:rPr lang="ru-RU" sz="1600" dirty="0" err="1"/>
              <a:t>цінностей</a:t>
            </a:r>
            <a:r>
              <a:rPr lang="ru-RU" sz="1600" dirty="0"/>
              <a:t> </a:t>
            </a:r>
            <a:r>
              <a:rPr lang="ru-RU" sz="1600" dirty="0" err="1"/>
              <a:t>української</a:t>
            </a:r>
            <a:r>
              <a:rPr lang="ru-RU" sz="1600" dirty="0"/>
              <a:t> </a:t>
            </a:r>
            <a:r>
              <a:rPr lang="ru-RU" sz="1600" dirty="0" err="1"/>
              <a:t>нації</a:t>
            </a:r>
            <a:r>
              <a:rPr lang="ru-RU" sz="1600" dirty="0"/>
              <a:t> </a:t>
            </a:r>
            <a:r>
              <a:rPr lang="ru-RU" sz="1600" dirty="0" err="1"/>
              <a:t>закарбовує</a:t>
            </a:r>
            <a:r>
              <a:rPr lang="ru-RU" sz="1600" dirty="0"/>
              <a:t> </a:t>
            </a:r>
            <a:r>
              <a:rPr lang="ru-RU" sz="1600" dirty="0" err="1"/>
              <a:t>поєднання</a:t>
            </a:r>
            <a:r>
              <a:rPr lang="ru-RU" sz="1600" dirty="0"/>
              <a:t> </a:t>
            </a:r>
            <a:r>
              <a:rPr lang="ru-RU" sz="1600" dirty="0" err="1"/>
              <a:t>релігійної</a:t>
            </a:r>
            <a:r>
              <a:rPr lang="ru-RU" sz="1600" dirty="0"/>
              <a:t> та </a:t>
            </a:r>
            <a:r>
              <a:rPr lang="ru-RU" sz="1600" dirty="0" err="1"/>
              <a:t>історичної</a:t>
            </a:r>
            <a:r>
              <a:rPr lang="ru-RU" sz="1600" dirty="0"/>
              <a:t> тематик у </a:t>
            </a:r>
            <a:r>
              <a:rPr lang="ru-RU" sz="1600" dirty="0" err="1"/>
              <a:t>творах</a:t>
            </a:r>
            <a:r>
              <a:rPr lang="ru-RU" sz="1600" dirty="0"/>
              <a:t> В. </a:t>
            </a:r>
            <a:r>
              <a:rPr lang="ru-RU" sz="1600" dirty="0" err="1"/>
              <a:t>Птушкіна</a:t>
            </a:r>
            <a:r>
              <a:rPr lang="ru-RU" sz="1600" dirty="0"/>
              <a:t>, Є. </a:t>
            </a:r>
            <a:r>
              <a:rPr lang="ru-RU" sz="1600" dirty="0" err="1"/>
              <a:t>Станковича</a:t>
            </a:r>
            <a:r>
              <a:rPr lang="ru-RU" sz="1600" dirty="0"/>
              <a:t> та </a:t>
            </a:r>
            <a:r>
              <a:rPr lang="ru-RU" sz="1600" dirty="0" err="1"/>
              <a:t>ін</a:t>
            </a:r>
            <a:r>
              <a:rPr lang="ru-RU" sz="1600" dirty="0"/>
              <a:t>. </a:t>
            </a:r>
            <a:r>
              <a:rPr lang="ru-RU" sz="1600" dirty="0" err="1"/>
              <a:t>Сучасне</a:t>
            </a:r>
            <a:r>
              <a:rPr lang="ru-RU" sz="1600" dirty="0"/>
              <a:t> </a:t>
            </a:r>
            <a:r>
              <a:rPr lang="ru-RU" sz="1600" dirty="0" err="1"/>
              <a:t>осмислення</a:t>
            </a:r>
            <a:r>
              <a:rPr lang="ru-RU" sz="1600" dirty="0"/>
              <a:t> </a:t>
            </a:r>
            <a:r>
              <a:rPr lang="ru-RU" sz="1600" dirty="0" err="1"/>
              <a:t>фольклорної</a:t>
            </a:r>
            <a:r>
              <a:rPr lang="ru-RU" sz="1600" dirty="0"/>
              <a:t> </a:t>
            </a:r>
            <a:r>
              <a:rPr lang="ru-RU" sz="1600" dirty="0" err="1"/>
              <a:t>спадщини</a:t>
            </a:r>
            <a:r>
              <a:rPr lang="ru-RU" sz="1600" dirty="0"/>
              <a:t> </a:t>
            </a:r>
            <a:r>
              <a:rPr lang="ru-RU" sz="1600" dirty="0" err="1"/>
              <a:t>пронизує</a:t>
            </a:r>
            <a:r>
              <a:rPr lang="ru-RU" sz="1600" dirty="0"/>
              <a:t> твори Ю. </a:t>
            </a:r>
            <a:r>
              <a:rPr lang="ru-RU" sz="1600" dirty="0" err="1"/>
              <a:t>Ланюка</a:t>
            </a:r>
            <a:r>
              <a:rPr lang="ru-RU" sz="1600" dirty="0"/>
              <a:t>, О. </a:t>
            </a:r>
            <a:r>
              <a:rPr lang="ru-RU" sz="1600" dirty="0" err="1"/>
              <a:t>Яковчука</a:t>
            </a:r>
            <a:r>
              <a:rPr lang="ru-RU" sz="1600" dirty="0"/>
              <a:t>, Я. </a:t>
            </a:r>
            <a:r>
              <a:rPr lang="ru-RU" sz="1600" dirty="0" err="1"/>
              <a:t>Лапинського</a:t>
            </a:r>
            <a:r>
              <a:rPr lang="ru-RU" sz="1600" dirty="0"/>
              <a:t>, В. Губи.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музика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207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74" y="1772816"/>
            <a:ext cx="7424826" cy="4176464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700808"/>
            <a:ext cx="4392488" cy="436166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 жанровому </a:t>
            </a:r>
            <a:r>
              <a:rPr lang="ru-RU" dirty="0" err="1"/>
              <a:t>колі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вітчизняної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 </a:t>
            </a:r>
            <a:r>
              <a:rPr lang="ru-RU" dirty="0" err="1"/>
              <a:t>зберіг</a:t>
            </a:r>
            <a:r>
              <a:rPr lang="ru-RU" dirty="0"/>
              <a:t> </a:t>
            </a:r>
            <a:r>
              <a:rPr lang="ru-RU" dirty="0" err="1"/>
              <a:t>значущість</a:t>
            </a:r>
            <a:r>
              <a:rPr lang="ru-RU" dirty="0"/>
              <a:t> жанр </a:t>
            </a:r>
            <a:r>
              <a:rPr lang="ru-RU" dirty="0" err="1"/>
              <a:t>симфонії</a:t>
            </a:r>
            <a:r>
              <a:rPr lang="ru-RU" dirty="0"/>
              <a:t>, до </a:t>
            </a:r>
            <a:r>
              <a:rPr lang="ru-RU" dirty="0" err="1"/>
              <a:t>якої</a:t>
            </a:r>
            <a:r>
              <a:rPr lang="ru-RU" dirty="0"/>
              <a:t> (часто в </a:t>
            </a:r>
            <a:r>
              <a:rPr lang="ru-RU" dirty="0" err="1"/>
              <a:t>синтезі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жанрами </a:t>
            </a:r>
            <a:r>
              <a:rPr lang="ru-RU" dirty="0" err="1"/>
              <a:t>ораторії</a:t>
            </a:r>
            <a:r>
              <a:rPr lang="ru-RU" dirty="0"/>
              <a:t>, </a:t>
            </a:r>
            <a:r>
              <a:rPr lang="ru-RU" dirty="0" err="1"/>
              <a:t>кантати</a:t>
            </a:r>
            <a:r>
              <a:rPr lang="ru-RU" dirty="0"/>
              <a:t>, меси, балету </a:t>
            </a:r>
            <a:r>
              <a:rPr lang="ru-RU" dirty="0" err="1"/>
              <a:t>тощо</a:t>
            </a:r>
            <a:r>
              <a:rPr lang="ru-RU" dirty="0"/>
              <a:t>) </a:t>
            </a:r>
            <a:r>
              <a:rPr lang="ru-RU" dirty="0" err="1"/>
              <a:t>звертаються</a:t>
            </a:r>
            <a:r>
              <a:rPr lang="ru-RU" dirty="0"/>
              <a:t> Л. </a:t>
            </a:r>
            <a:r>
              <a:rPr lang="ru-RU" dirty="0" err="1"/>
              <a:t>Колодуб</a:t>
            </a:r>
            <a:r>
              <a:rPr lang="ru-RU" dirty="0"/>
              <a:t>, Є. </a:t>
            </a:r>
            <a:r>
              <a:rPr lang="ru-RU" dirty="0" err="1"/>
              <a:t>Станкович</a:t>
            </a:r>
            <a:r>
              <a:rPr lang="ru-RU" dirty="0"/>
              <a:t>, В. </a:t>
            </a:r>
            <a:r>
              <a:rPr lang="ru-RU" dirty="0" err="1"/>
              <a:t>Золотухін</a:t>
            </a:r>
            <a:r>
              <a:rPr lang="ru-RU" dirty="0"/>
              <a:t>, В. </a:t>
            </a:r>
            <a:r>
              <a:rPr lang="ru-RU" dirty="0" err="1"/>
              <a:t>Губаренко</a:t>
            </a:r>
            <a:r>
              <a:rPr lang="ru-RU" dirty="0"/>
              <a:t>, І. Щербаков. У </a:t>
            </a:r>
            <a:r>
              <a:rPr lang="ru-RU" dirty="0" err="1"/>
              <a:t>площині</a:t>
            </a:r>
            <a:r>
              <a:rPr lang="ru-RU" dirty="0"/>
              <a:t> </a:t>
            </a:r>
            <a:r>
              <a:rPr lang="ru-RU" dirty="0" err="1"/>
              <a:t>камерної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програмної</a:t>
            </a:r>
            <a:r>
              <a:rPr lang="ru-RU" dirty="0"/>
              <a:t>, </a:t>
            </a:r>
            <a:r>
              <a:rPr lang="ru-RU" dirty="0" err="1"/>
              <a:t>музики</a:t>
            </a:r>
            <a:r>
              <a:rPr lang="ru-RU" dirty="0"/>
              <a:t> </a:t>
            </a:r>
            <a:r>
              <a:rPr lang="ru-RU" dirty="0" err="1"/>
              <a:t>інтенсивно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В. Сильвестров, С. </a:t>
            </a:r>
            <a:r>
              <a:rPr lang="ru-RU" dirty="0" err="1"/>
              <a:t>Станкович</a:t>
            </a:r>
            <a:r>
              <a:rPr lang="ru-RU" dirty="0"/>
              <a:t>, Л. </a:t>
            </a:r>
            <a:r>
              <a:rPr lang="ru-RU" dirty="0" err="1"/>
              <a:t>Колодуб</a:t>
            </a:r>
            <a:r>
              <a:rPr lang="ru-RU" dirty="0"/>
              <a:t>, В. </a:t>
            </a:r>
            <a:r>
              <a:rPr lang="ru-RU" dirty="0" err="1"/>
              <a:t>Камінский</a:t>
            </a:r>
            <a:r>
              <a:rPr lang="ru-RU" dirty="0"/>
              <a:t>, М. Скорик, І. </a:t>
            </a:r>
            <a:r>
              <a:rPr lang="ru-RU" dirty="0" err="1"/>
              <a:t>Карабиць</a:t>
            </a:r>
            <a:r>
              <a:rPr lang="ru-RU" dirty="0"/>
              <a:t>, В. Губа, В. </a:t>
            </a:r>
            <a:r>
              <a:rPr lang="ru-RU" dirty="0" err="1"/>
              <a:t>Золотухін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Новаційність</a:t>
            </a:r>
            <a:r>
              <a:rPr lang="ru-RU" dirty="0"/>
              <a:t> і </a:t>
            </a:r>
            <a:r>
              <a:rPr lang="ru-RU" dirty="0" err="1"/>
              <a:t>експериментаторство</a:t>
            </a:r>
            <a:r>
              <a:rPr lang="ru-RU" dirty="0"/>
              <a:t> </a:t>
            </a:r>
            <a:r>
              <a:rPr lang="ru-RU" dirty="0" err="1"/>
              <a:t>формують</a:t>
            </a:r>
            <a:r>
              <a:rPr lang="ru-RU" dirty="0"/>
              <a:t> потяг С. </a:t>
            </a:r>
            <a:r>
              <a:rPr lang="ru-RU" dirty="0" err="1"/>
              <a:t>Зажитька</a:t>
            </a:r>
            <a:r>
              <a:rPr lang="ru-RU" dirty="0"/>
              <a:t>, М. </a:t>
            </a:r>
            <a:r>
              <a:rPr lang="ru-RU" dirty="0" err="1"/>
              <a:t>Ковалінаса</a:t>
            </a:r>
            <a:r>
              <a:rPr lang="ru-RU" dirty="0"/>
              <a:t>, О. Козаренка, Ю. </a:t>
            </a:r>
            <a:r>
              <a:rPr lang="ru-RU" dirty="0" err="1"/>
              <a:t>Ланюка</a:t>
            </a:r>
            <a:r>
              <a:rPr lang="ru-RU" dirty="0"/>
              <a:t>, К. </a:t>
            </a:r>
            <a:r>
              <a:rPr lang="ru-RU" dirty="0" err="1"/>
              <a:t>Цепколенко</a:t>
            </a:r>
            <a:r>
              <a:rPr lang="ru-RU" dirty="0"/>
              <a:t> до "</a:t>
            </a:r>
            <a:r>
              <a:rPr lang="ru-RU" dirty="0" err="1"/>
              <a:t>розмивання</a:t>
            </a:r>
            <a:r>
              <a:rPr lang="ru-RU" dirty="0"/>
              <a:t>" </a:t>
            </a:r>
            <a:r>
              <a:rPr lang="ru-RU" dirty="0" err="1"/>
              <a:t>жанрових</a:t>
            </a:r>
            <a:r>
              <a:rPr lang="ru-RU" dirty="0"/>
              <a:t> меж, </a:t>
            </a:r>
            <a:r>
              <a:rPr lang="ru-RU" dirty="0" err="1"/>
              <a:t>оновлення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, синтез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мистецтв</a:t>
            </a:r>
            <a:r>
              <a:rPr lang="ru-RU" dirty="0"/>
              <a:t> та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 </a:t>
            </a:r>
            <a:r>
              <a:rPr lang="ru-RU" dirty="0" err="1"/>
              <a:t>інтелектуальної</a:t>
            </a:r>
            <a:r>
              <a:rPr lang="ru-RU" dirty="0"/>
              <a:t> </a:t>
            </a:r>
            <a:r>
              <a:rPr lang="ru-RU" dirty="0" err="1"/>
              <a:t>гри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Потреба у </a:t>
            </a:r>
            <a:r>
              <a:rPr lang="ru-RU" dirty="0" err="1"/>
              <a:t>певній</a:t>
            </a:r>
            <a:r>
              <a:rPr lang="ru-RU" dirty="0"/>
              <a:t> </a:t>
            </a:r>
            <a:r>
              <a:rPr lang="ru-RU" dirty="0" err="1"/>
              <a:t>творчій</a:t>
            </a:r>
            <a:r>
              <a:rPr lang="ru-RU" dirty="0"/>
              <a:t> </a:t>
            </a:r>
            <a:r>
              <a:rPr lang="ru-RU" dirty="0" err="1"/>
              <a:t>мобільності</a:t>
            </a:r>
            <a:r>
              <a:rPr lang="ru-RU" dirty="0"/>
              <a:t>, з одного боку, а з другого — </a:t>
            </a:r>
            <a:r>
              <a:rPr lang="ru-RU" dirty="0" err="1"/>
              <a:t>зосередженість</a:t>
            </a:r>
            <a:r>
              <a:rPr lang="ru-RU" dirty="0"/>
              <a:t> на </a:t>
            </a:r>
            <a:r>
              <a:rPr lang="ru-RU" dirty="0" err="1"/>
              <a:t>змалюванні</a:t>
            </a:r>
            <a:r>
              <a:rPr lang="ru-RU" dirty="0"/>
              <a:t> </a:t>
            </a:r>
            <a:r>
              <a:rPr lang="ru-RU" dirty="0" err="1"/>
              <a:t>емоційно-почуттєвого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зумовили</a:t>
            </a:r>
            <a:r>
              <a:rPr lang="ru-RU" dirty="0"/>
              <a:t> </a:t>
            </a:r>
            <a:r>
              <a:rPr lang="ru-RU" dirty="0" err="1"/>
              <a:t>особливу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до жанру </a:t>
            </a:r>
            <a:r>
              <a:rPr lang="ru-RU" dirty="0" err="1"/>
              <a:t>камерної</a:t>
            </a:r>
            <a:r>
              <a:rPr lang="ru-RU" dirty="0"/>
              <a:t> опери у </a:t>
            </a:r>
            <a:r>
              <a:rPr lang="ru-RU" dirty="0" err="1"/>
              <a:t>творчості</a:t>
            </a:r>
            <a:endParaRPr lang="ru-RU" dirty="0"/>
          </a:p>
          <a:p>
            <a:endParaRPr lang="ru-RU" dirty="0"/>
          </a:p>
          <a:p>
            <a:r>
              <a:rPr lang="en-US" dirty="0"/>
              <a:t>B. </a:t>
            </a:r>
            <a:r>
              <a:rPr lang="ru-RU" dirty="0" err="1"/>
              <a:t>Губаренко</a:t>
            </a:r>
            <a:r>
              <a:rPr lang="ru-RU" dirty="0"/>
              <a:t>, К. </a:t>
            </a:r>
            <a:r>
              <a:rPr lang="ru-RU" dirty="0" err="1"/>
              <a:t>Цепколенко</a:t>
            </a:r>
            <a:r>
              <a:rPr lang="ru-RU" dirty="0"/>
              <a:t>, О. Козаренка. </a:t>
            </a:r>
            <a:r>
              <a:rPr lang="ru-RU" dirty="0" err="1"/>
              <a:t>Філософське</a:t>
            </a:r>
            <a:r>
              <a:rPr lang="ru-RU" dirty="0"/>
              <a:t> </a:t>
            </a:r>
            <a:r>
              <a:rPr lang="ru-RU" dirty="0" err="1"/>
              <a:t>осмислення</a:t>
            </a:r>
            <a:r>
              <a:rPr lang="ru-RU" dirty="0"/>
              <a:t> </a:t>
            </a:r>
            <a:r>
              <a:rPr lang="ru-RU" dirty="0" err="1"/>
              <a:t>реалій</a:t>
            </a:r>
            <a:r>
              <a:rPr lang="ru-RU" dirty="0"/>
              <a:t> </a:t>
            </a:r>
            <a:r>
              <a:rPr lang="ru-RU" dirty="0" err="1"/>
              <a:t>дійсності</a:t>
            </a:r>
            <a:r>
              <a:rPr lang="ru-RU" dirty="0"/>
              <a:t> та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відобразили</a:t>
            </a:r>
            <a:r>
              <a:rPr lang="ru-RU" dirty="0"/>
              <a:t> </a:t>
            </a:r>
            <a:r>
              <a:rPr lang="ru-RU" dirty="0" err="1"/>
              <a:t>масштабні</a:t>
            </a:r>
            <a:r>
              <a:rPr lang="ru-RU" dirty="0"/>
              <a:t> </a:t>
            </a:r>
            <a:r>
              <a:rPr lang="ru-RU" dirty="0" err="1"/>
              <a:t>оперні</a:t>
            </a:r>
            <a:r>
              <a:rPr lang="ru-RU" dirty="0"/>
              <a:t> полотна Л. </a:t>
            </a:r>
            <a:r>
              <a:rPr lang="ru-RU" dirty="0" err="1"/>
              <a:t>Колодуба</a:t>
            </a:r>
            <a:r>
              <a:rPr lang="ru-RU" dirty="0"/>
              <a:t>, В. </a:t>
            </a:r>
            <a:r>
              <a:rPr lang="ru-RU" dirty="0" err="1"/>
              <a:t>Губаренко</a:t>
            </a:r>
            <a:r>
              <a:rPr lang="ru-RU" dirty="0"/>
              <a:t>, М. Скорика.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4600" y="975360"/>
            <a:ext cx="3497560" cy="509424"/>
          </a:xfrm>
        </p:spPr>
        <p:txBody>
          <a:bodyPr/>
          <a:lstStyle/>
          <a:p>
            <a:r>
              <a:rPr lang="uk-UA" dirty="0" smtClean="0"/>
              <a:t>музика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543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578861"/>
            <a:ext cx="2619375" cy="125730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1988840"/>
            <a:ext cx="8280920" cy="3672408"/>
          </a:xfrm>
        </p:spPr>
        <p:txBody>
          <a:bodyPr>
            <a:normAutofit/>
          </a:bodyPr>
          <a:lstStyle/>
          <a:p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глобальною, </a:t>
            </a:r>
            <a:r>
              <a:rPr lang="ru-RU" dirty="0" err="1"/>
              <a:t>плюралістичною</a:t>
            </a:r>
            <a:r>
              <a:rPr lang="ru-RU" dirty="0"/>
              <a:t> за </a:t>
            </a:r>
            <a:r>
              <a:rPr lang="ru-RU" dirty="0" err="1"/>
              <a:t>творчим</a:t>
            </a:r>
            <a:r>
              <a:rPr lang="ru-RU" dirty="0"/>
              <a:t> </a:t>
            </a:r>
            <a:r>
              <a:rPr lang="ru-RU" dirty="0" err="1"/>
              <a:t>спрямуванням</a:t>
            </a:r>
            <a:r>
              <a:rPr lang="ru-RU" dirty="0"/>
              <a:t>, але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значущу</a:t>
            </a:r>
            <a:r>
              <a:rPr lang="ru-RU" dirty="0"/>
              <a:t> роль </a:t>
            </a:r>
            <a:r>
              <a:rPr lang="ru-RU" dirty="0" err="1"/>
              <a:t>відіграють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творчі</a:t>
            </a:r>
            <a:r>
              <a:rPr lang="ru-RU" dirty="0"/>
              <a:t> </a:t>
            </a:r>
            <a:r>
              <a:rPr lang="ru-RU" dirty="0" err="1"/>
              <a:t>пошуки</a:t>
            </a:r>
            <a:r>
              <a:rPr lang="ru-RU" dirty="0"/>
              <a:t> </a:t>
            </a:r>
            <a:r>
              <a:rPr lang="ru-RU" dirty="0" err="1"/>
              <a:t>прогресивних</a:t>
            </a:r>
            <a:r>
              <a:rPr lang="ru-RU" dirty="0"/>
              <a:t> </a:t>
            </a:r>
            <a:r>
              <a:rPr lang="ru-RU" dirty="0" err="1"/>
              <a:t>напрямів</a:t>
            </a:r>
            <a:r>
              <a:rPr lang="ru-RU" dirty="0"/>
              <a:t>, </a:t>
            </a:r>
            <a:r>
              <a:rPr lang="ru-RU" dirty="0" err="1"/>
              <a:t>принципів</a:t>
            </a:r>
            <a:r>
              <a:rPr lang="ru-RU" dirty="0"/>
              <a:t> та </a:t>
            </a:r>
            <a:r>
              <a:rPr lang="ru-RU" dirty="0" err="1"/>
              <a:t>прийомів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та </a:t>
            </a:r>
            <a:r>
              <a:rPr lang="ru-RU" dirty="0" err="1"/>
              <a:t>змісту</a:t>
            </a:r>
            <a:r>
              <a:rPr lang="ru-RU" dirty="0"/>
              <a:t> в </a:t>
            </a:r>
            <a:r>
              <a:rPr lang="ru-RU" dirty="0" err="1"/>
              <a:t>архітектурі</a:t>
            </a:r>
            <a:r>
              <a:rPr lang="ru-RU" dirty="0"/>
              <a:t>. В </a:t>
            </a:r>
            <a:r>
              <a:rPr lang="ru-RU" dirty="0" err="1"/>
              <a:t>творчості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генерації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архітекторів</a:t>
            </a:r>
            <a:r>
              <a:rPr lang="ru-RU" dirty="0"/>
              <a:t> все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зустрічаються</a:t>
            </a:r>
            <a:r>
              <a:rPr lang="ru-RU" dirty="0"/>
              <a:t> прояви постмодерну та хай-теку як </a:t>
            </a:r>
            <a:r>
              <a:rPr lang="ru-RU" dirty="0" err="1"/>
              <a:t>віддзеркалення</a:t>
            </a:r>
            <a:r>
              <a:rPr lang="ru-RU" dirty="0"/>
              <a:t> </a:t>
            </a:r>
            <a:r>
              <a:rPr lang="ru-RU" dirty="0" err="1"/>
              <a:t>глобалізації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. В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будовах</a:t>
            </a:r>
            <a:r>
              <a:rPr lang="ru-RU" dirty="0"/>
              <a:t> </a:t>
            </a:r>
            <a:r>
              <a:rPr lang="ru-RU" dirty="0" err="1"/>
              <a:t>стильового</a:t>
            </a:r>
            <a:r>
              <a:rPr lang="ru-RU" dirty="0"/>
              <a:t> </a:t>
            </a:r>
            <a:r>
              <a:rPr lang="ru-RU" dirty="0" err="1"/>
              <a:t>спрямування</a:t>
            </a:r>
            <a:r>
              <a:rPr lang="ru-RU" dirty="0"/>
              <a:t> </a:t>
            </a:r>
            <a:r>
              <a:rPr lang="ru-RU" dirty="0" err="1"/>
              <a:t>вдало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конструктивні</a:t>
            </a:r>
            <a:r>
              <a:rPr lang="ru-RU" dirty="0"/>
              <a:t> та </a:t>
            </a:r>
            <a:r>
              <a:rPr lang="ru-RU" dirty="0" err="1"/>
              <a:t>художньо-пластичні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як </a:t>
            </a:r>
            <a:r>
              <a:rPr lang="ru-RU" dirty="0" err="1"/>
              <a:t>традиційних</a:t>
            </a:r>
            <a:r>
              <a:rPr lang="ru-RU" dirty="0"/>
              <a:t> </a:t>
            </a:r>
            <a:r>
              <a:rPr lang="ru-RU" dirty="0" err="1"/>
              <a:t>будівельних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так і </a:t>
            </a:r>
            <a:r>
              <a:rPr lang="ru-RU" dirty="0" err="1"/>
              <a:t>нових</a:t>
            </a:r>
            <a:r>
              <a:rPr lang="ru-RU" dirty="0"/>
              <a:t> — </a:t>
            </a:r>
            <a:r>
              <a:rPr lang="ru-RU" dirty="0" err="1"/>
              <a:t>легкі</a:t>
            </a:r>
            <a:r>
              <a:rPr lang="ru-RU" dirty="0"/>
              <a:t> </a:t>
            </a:r>
            <a:r>
              <a:rPr lang="ru-RU" dirty="0" err="1"/>
              <a:t>металопластикові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, </a:t>
            </a:r>
            <a:r>
              <a:rPr lang="ru-RU" dirty="0" err="1"/>
              <a:t>вишукані</a:t>
            </a:r>
            <a:r>
              <a:rPr lang="ru-RU" dirty="0"/>
              <a:t> </a:t>
            </a:r>
            <a:r>
              <a:rPr lang="ru-RU" dirty="0" err="1"/>
              <a:t>оздоблювальні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(</a:t>
            </a:r>
            <a:r>
              <a:rPr lang="ru-RU" dirty="0" err="1"/>
              <a:t>готель</a:t>
            </a:r>
            <a:r>
              <a:rPr lang="ru-RU" dirty="0"/>
              <a:t> «</a:t>
            </a:r>
            <a:r>
              <a:rPr lang="ru-RU" dirty="0" err="1"/>
              <a:t>Хрещатик</a:t>
            </a:r>
            <a:r>
              <a:rPr lang="ru-RU" dirty="0"/>
              <a:t>», арх. Л. </a:t>
            </a:r>
            <a:r>
              <a:rPr lang="ru-RU" dirty="0" err="1"/>
              <a:t>Філенко</a:t>
            </a:r>
            <a:r>
              <a:rPr lang="ru-RU" dirty="0"/>
              <a:t>; </a:t>
            </a:r>
            <a:r>
              <a:rPr lang="ru-RU" dirty="0" err="1"/>
              <a:t>діловий</a:t>
            </a:r>
            <a:r>
              <a:rPr lang="ru-RU" dirty="0"/>
              <a:t> комплекс «</a:t>
            </a:r>
            <a:r>
              <a:rPr lang="ru-RU" dirty="0" err="1"/>
              <a:t>Зовнішекспосервіс</a:t>
            </a:r>
            <a:r>
              <a:rPr lang="ru-RU" dirty="0"/>
              <a:t>», </a:t>
            </a:r>
            <a:r>
              <a:rPr lang="ru-RU" dirty="0" err="1"/>
              <a:t>архітектор</a:t>
            </a:r>
            <a:r>
              <a:rPr lang="ru-RU" dirty="0"/>
              <a:t> О. </a:t>
            </a:r>
            <a:r>
              <a:rPr lang="ru-RU" dirty="0" err="1"/>
              <a:t>Донець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.; банк «</a:t>
            </a:r>
            <a:r>
              <a:rPr lang="ru-RU" dirty="0" err="1"/>
              <a:t>Україна</a:t>
            </a:r>
            <a:r>
              <a:rPr lang="ru-RU" dirty="0"/>
              <a:t>», </a:t>
            </a:r>
            <a:r>
              <a:rPr lang="ru-RU" dirty="0" err="1"/>
              <a:t>архітектор</a:t>
            </a:r>
            <a:r>
              <a:rPr lang="ru-RU" dirty="0"/>
              <a:t> С. </a:t>
            </a:r>
            <a:r>
              <a:rPr lang="ru-RU" dirty="0" err="1"/>
              <a:t>Бабушкін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.; </a:t>
            </a:r>
            <a:r>
              <a:rPr lang="ru-RU" dirty="0" err="1"/>
              <a:t>офісний</a:t>
            </a:r>
            <a:r>
              <a:rPr lang="ru-RU" dirty="0"/>
              <a:t> центр «</a:t>
            </a:r>
            <a:r>
              <a:rPr lang="ru-RU" dirty="0" err="1"/>
              <a:t>Київ-Донбас</a:t>
            </a:r>
            <a:r>
              <a:rPr lang="ru-RU" dirty="0"/>
              <a:t>», </a:t>
            </a:r>
            <a:r>
              <a:rPr lang="ru-RU" dirty="0" err="1"/>
              <a:t>архітектор</a:t>
            </a:r>
            <a:r>
              <a:rPr lang="ru-RU" dirty="0"/>
              <a:t> В. </a:t>
            </a:r>
            <a:r>
              <a:rPr lang="ru-RU" dirty="0" err="1"/>
              <a:t>Жежерін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.; </a:t>
            </a:r>
            <a:r>
              <a:rPr lang="ru-RU" dirty="0" err="1"/>
              <a:t>готельно-офісний</a:t>
            </a:r>
            <a:r>
              <a:rPr lang="ru-RU" dirty="0"/>
              <a:t> центр «</a:t>
            </a:r>
            <a:r>
              <a:rPr lang="ru-RU" dirty="0" err="1"/>
              <a:t>Східний</a:t>
            </a:r>
            <a:r>
              <a:rPr lang="ru-RU" dirty="0"/>
              <a:t> горизонт», арх. О. </a:t>
            </a:r>
            <a:r>
              <a:rPr lang="ru-RU" dirty="0" err="1"/>
              <a:t>Комаровський</a:t>
            </a:r>
            <a:r>
              <a:rPr lang="ru-RU" dirty="0"/>
              <a:t>, комплекс «</a:t>
            </a:r>
            <a:r>
              <a:rPr lang="ru-RU" dirty="0" err="1"/>
              <a:t>Ексімбанк</a:t>
            </a:r>
            <a:r>
              <a:rPr lang="ru-RU" dirty="0"/>
              <a:t>», </a:t>
            </a:r>
            <a:r>
              <a:rPr lang="ru-RU" dirty="0" err="1"/>
              <a:t>архітектор</a:t>
            </a:r>
            <a:r>
              <a:rPr lang="ru-RU" dirty="0"/>
              <a:t> І. </a:t>
            </a:r>
            <a:r>
              <a:rPr lang="ru-RU" dirty="0" err="1"/>
              <a:t>Шпара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 і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новітніх</a:t>
            </a:r>
            <a:r>
              <a:rPr lang="ru-RU" dirty="0"/>
              <a:t> </a:t>
            </a:r>
            <a:r>
              <a:rPr lang="ru-RU" dirty="0" err="1" smtClean="0"/>
              <a:t>будов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архітектура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0407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97</TotalTime>
  <Words>1074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BlackTie</vt:lpstr>
      <vt:lpstr> КУЛЬТУРА УКРАЇНИ ПОЧАТКУ ХХI СТОЛІТТЯ</vt:lpstr>
      <vt:lpstr>Презентация PowerPoint</vt:lpstr>
      <vt:lpstr>ОСВІТА</vt:lpstr>
      <vt:lpstr>Вища і середня спеціальна освіта</vt:lpstr>
      <vt:lpstr>Наука</vt:lpstr>
      <vt:lpstr>література</vt:lpstr>
      <vt:lpstr>музика</vt:lpstr>
      <vt:lpstr>музика</vt:lpstr>
      <vt:lpstr>архітектура</vt:lpstr>
      <vt:lpstr>готель «Хрещатик»</vt:lpstr>
      <vt:lpstr>майдан незалежності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УКРАЇНИ ПОЧАТКУ ХХI СТОЛІТТЯ</dc:title>
  <dc:creator>Админ</dc:creator>
  <cp:lastModifiedBy>Элит</cp:lastModifiedBy>
  <cp:revision>11</cp:revision>
  <dcterms:created xsi:type="dcterms:W3CDTF">2020-05-04T10:08:46Z</dcterms:created>
  <dcterms:modified xsi:type="dcterms:W3CDTF">2020-06-14T07:10:44Z</dcterms:modified>
</cp:coreProperties>
</file>