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5143500" type="screen16x9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7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3649663"/>
            <a:ext cx="641350" cy="48101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4125913"/>
            <a:ext cx="138112" cy="103187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4341813"/>
            <a:ext cx="274638" cy="204787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3371850"/>
            <a:ext cx="365125" cy="27463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213" y="833438"/>
            <a:ext cx="17145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00ED9-AFEB-48FD-8A22-0B62865F742D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276" y="3087687"/>
            <a:ext cx="27432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3697288"/>
            <a:ext cx="609600" cy="387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99FE2-493D-4577-9591-37836713E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17726-8478-4CE1-9BCB-010BE8535B4A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AF232-8C1A-4251-8987-7985F0C83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6DD5E-9C3A-47F6-B098-6AF63B57F714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CA586-CCBB-49B3-9257-AE750044F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27E4FC-7890-4D92-9C18-F8416690BAE8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E8E6F7-72E5-4DDA-91B2-1194E6447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3649663"/>
            <a:ext cx="642938" cy="48101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4125913"/>
            <a:ext cx="138112" cy="103187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4343400"/>
            <a:ext cx="274638" cy="20637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3359150"/>
            <a:ext cx="365125" cy="27463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8625" y="830263"/>
            <a:ext cx="17145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F6919-70E7-4D07-BF38-007736DE8C8B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276" y="3086100"/>
            <a:ext cx="27432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3697288"/>
            <a:ext cx="609600" cy="387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9D3A-2FF9-480C-82A1-CEB20E908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F609-01F3-4824-98B2-7D0EBB91F23E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049C1-D03B-41B5-B2D1-3BF0AFFF72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9BEDA-7168-4810-88BA-05B3BCE7B59E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4BB3-0851-40B3-8B09-804D7ED8B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BF85DD-0992-4FA8-A09A-517A612C2FE1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915BE6-C3F8-45FD-AFCA-9D22B407A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053B7-9E80-4F08-8E22-A90800DD7D6D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225D3-8740-434D-8BC3-8354722FF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4286250"/>
            <a:ext cx="549275" cy="41116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15DDDB-7358-462E-A066-F895D71A0A6C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3209E0F-C540-4A53-B35E-0FF9CA7E7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4286250"/>
            <a:ext cx="549275" cy="41116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601FC91-0B19-423E-A1C7-36F618495DA5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9B76E4-E43A-492B-95D9-EADEAAEE2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06375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74676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840663" y="763588"/>
            <a:ext cx="1508125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DE22227-9C4D-4246-B191-5C52A26441B1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7389813" y="2757487"/>
            <a:ext cx="24003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4286250"/>
            <a:ext cx="549275" cy="41116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4300538"/>
            <a:ext cx="609600" cy="390525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1077F3-3672-4462-97D3-5A613AE77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792" r:id="rId4"/>
    <p:sldLayoutId id="2147483793" r:id="rId5"/>
    <p:sldLayoutId id="2147483800" r:id="rId6"/>
    <p:sldLayoutId id="2147483794" r:id="rId7"/>
    <p:sldLayoutId id="2147483801" r:id="rId8"/>
    <p:sldLayoutId id="2147483802" r:id="rId9"/>
    <p:sldLayoutId id="2147483795" r:id="rId10"/>
    <p:sldLayoutId id="21474837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User\Desktop\презентация\свадьба-гл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2562" cy="50931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2756" y="803514"/>
            <a:ext cx="8218487" cy="216804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uk-UA" sz="2800" u="sng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uk-UA" sz="2800" u="sng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uk-UA" sz="2800" u="sng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800" u="sng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Презентація дисципліни вільного вибору студентів: </a:t>
            </a:r>
            <a:br>
              <a:rPr lang="en-US" sz="2800" u="sng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800" u="sng" dirty="0" err="1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“Основи</a:t>
            </a:r>
            <a:r>
              <a:rPr lang="uk-UA" sz="2800" u="sng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сімейного </a:t>
            </a:r>
            <a:r>
              <a:rPr lang="uk-UA" sz="2800" u="sng" dirty="0" err="1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права”</a:t>
            </a:r>
            <a:br>
              <a:rPr lang="ru-RU" sz="2800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uk-UA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5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«Міцна сім’я – міцна держава»</a:t>
            </a:r>
            <a:br>
              <a:rPr lang="uk-UA" sz="1400" dirty="0">
                <a:solidFill>
                  <a:schemeClr val="tx1"/>
                </a:solidFill>
              </a:rPr>
            </a:b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819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75075"/>
            <a:ext cx="6842125" cy="1368425"/>
          </a:xfrm>
        </p:spPr>
        <p:txBody>
          <a:bodyPr/>
          <a:lstStyle/>
          <a:p>
            <a:pPr eaLnBrk="1" hangingPunct="1"/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7067550" cy="11620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u="sng" dirty="0">
                <a:solidFill>
                  <a:srgbClr val="4C78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«Яка сім’я – такий і я»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288" y="842963"/>
            <a:ext cx="8353425" cy="1738312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з Вами ми з’ясуємо: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юридично оформити відносини між жінкою та чоловіком.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захистити своє право на материнство та батьківство.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захистити свої майнові права в шлюбі та після розлучення.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шлюб може бути визнаний недійсним та багато іншого.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Результат пошуку зображень за запитом сімейне пра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581275"/>
            <a:ext cx="5329237" cy="248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Результат пошуку зображень за запитом картинки семь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8313" y="2787650"/>
            <a:ext cx="2859087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7938"/>
            <a:ext cx="8964613" cy="14843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uk-UA" b="1" u="sng" cap="none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  <a:t>«ШАНУЙ БАТЬКА Й НЕНЬКУ, ТО БУДЕ ТОБІ СКРІЗЬ ГЛАДЕНЬКО»</a:t>
            </a:r>
            <a:endParaRPr lang="uk-UA" b="1" u="sng" cap="none">
              <a:solidFill>
                <a:srgbClr val="4C7856"/>
              </a:solidFill>
            </a:endParaRPr>
          </a:p>
        </p:txBody>
      </p:sp>
      <p:sp>
        <p:nvSpPr>
          <p:cNvPr id="10244" name="Объект 2"/>
          <p:cNvSpPr>
            <a:spLocks noGrp="1"/>
          </p:cNvSpPr>
          <p:nvPr>
            <p:ph sz="quarter" idx="1"/>
          </p:nvPr>
        </p:nvSpPr>
        <p:spPr>
          <a:xfrm>
            <a:off x="460375" y="1492250"/>
            <a:ext cx="7993063" cy="2374900"/>
          </a:xfrm>
        </p:spPr>
        <p:txBody>
          <a:bodyPr/>
          <a:lstStyle/>
          <a:p>
            <a:pPr algn="just" eaLnBrk="1" hangingPunct="1"/>
            <a:r>
              <a:rPr lang="uk-UA">
                <a:latin typeface="Times New Roman" pitchFamily="18" charset="0"/>
                <a:cs typeface="Times New Roman" pitchFamily="18" charset="0"/>
              </a:rPr>
              <a:t>Розглянемо які правовідносини виникають між батьками та дітьми, як встановити походження дитини від осіб, які не перебувають у шлюбі між собою, як домовитися про добровільну сплату аліментів, або стягнути їх в судовому порядку.</a:t>
            </a:r>
            <a:endParaRPr lang="uk-UA">
              <a:cs typeface="Times New Roman" pitchFamily="18" charset="0"/>
            </a:endParaRPr>
          </a:p>
          <a:p>
            <a:pPr eaLnBrk="1" hangingPunct="1"/>
            <a:endParaRPr lang="uk-UA"/>
          </a:p>
        </p:txBody>
      </p:sp>
      <p:sp>
        <p:nvSpPr>
          <p:cNvPr id="10245" name="AutoShape 4" descr="Результат пошуку зображень за запитом картинки семь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246" name="AutoShape 6" descr="Результат пошуку зображень за запитом картинки семья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Результат пошуку зображень за запитом картинки семь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2144713"/>
            <a:ext cx="4175125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14300"/>
            <a:ext cx="8291513" cy="13779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uk-UA" b="1" u="sng" cap="none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  <a:t>«РОДИЧІ ХОЧ І СВАРЯТЬСЯ, ТА ОДНЕ ОДНОГО НЕ ЦУРАЮТЬСЯ»</a:t>
            </a:r>
            <a:endParaRPr lang="uk-UA" b="1" u="sng" cap="none">
              <a:solidFill>
                <a:srgbClr val="4C785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1419225"/>
            <a:ext cx="8280400" cy="187325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115000"/>
              </a:lnSpc>
              <a:spcBef>
                <a:spcPct val="0"/>
              </a:spcBef>
              <a:buFont typeface="Wingdings"/>
              <a:buChar char=""/>
              <a:defRPr/>
            </a:pPr>
            <a:r>
              <a:rPr lang="uk-UA">
                <a:latin typeface="Times New Roman" pitchFamily="18" charset="0"/>
                <a:cs typeface="Times New Roman" pitchFamily="18" charset="0"/>
              </a:rPr>
              <a:t>Проаналізуємо правовідносини які виникають між:</a:t>
            </a:r>
            <a:endParaRPr lang="uk-UA">
              <a:cs typeface="Times New Roman" pitchFamily="18" charset="0"/>
            </a:endParaRPr>
          </a:p>
          <a:p>
            <a:pPr marL="274320" indent="-274320" algn="just" eaLnBrk="1" fontAlgn="auto" hangingPunct="1">
              <a:lnSpc>
                <a:spcPct val="115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uk-UA">
                <a:latin typeface="Times New Roman" pitchFamily="18" charset="0"/>
                <a:cs typeface="Times New Roman" pitchFamily="18" charset="0"/>
              </a:rPr>
              <a:t>бабою, дідом, прабабою та прадідом щодо внуків, правнуків</a:t>
            </a:r>
            <a:endParaRPr lang="uk-UA"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15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uk-UA">
                <a:latin typeface="Times New Roman" pitchFamily="18" charset="0"/>
                <a:cs typeface="Times New Roman" pitchFamily="18" charset="0"/>
              </a:rPr>
              <a:t>сестрою, братом, мачухою, вітчимом та іншими членами сім’ї </a:t>
            </a:r>
            <a:endParaRPr lang="uk-UA"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ct val="0"/>
              </a:spcBef>
              <a:buFont typeface="Wingdings"/>
              <a:buChar char=""/>
              <a:defRPr/>
            </a:pPr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Результат пошуку зображень за запитом картинки семь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1509713"/>
            <a:ext cx="5191125" cy="363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u="sng" cap="none" dirty="0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  <a:t>НАВЧИМОСЯ:</a:t>
            </a:r>
            <a:br>
              <a:rPr lang="uk-UA" sz="3200" b="1" cap="none" dirty="0">
                <a:cs typeface="Times New Roman" pitchFamily="18" charset="0"/>
              </a:rPr>
            </a:br>
            <a:endParaRPr lang="uk-UA" sz="3200" b="1" cap="none" dirty="0"/>
          </a:p>
        </p:txBody>
      </p:sp>
      <p:sp>
        <p:nvSpPr>
          <p:cNvPr id="12292" name="Объект 2"/>
          <p:cNvSpPr>
            <a:spLocks noGrp="1"/>
          </p:cNvSpPr>
          <p:nvPr>
            <p:ph sz="quarter" idx="1"/>
          </p:nvPr>
        </p:nvSpPr>
        <p:spPr>
          <a:xfrm>
            <a:off x="155575" y="771525"/>
            <a:ext cx="8593138" cy="1944688"/>
          </a:xfrm>
        </p:spPr>
        <p:txBody>
          <a:bodyPr/>
          <a:lstStyle/>
          <a:p>
            <a:pPr marL="287338" indent="-342900" eaLnBrk="1" hangingPunct="1">
              <a:lnSpc>
                <a:spcPct val="105000"/>
              </a:lnSpc>
              <a:spcBef>
                <a:spcPct val="0"/>
              </a:spcBef>
              <a:buFont typeface="Arial" charset="0"/>
              <a:buChar char="•"/>
            </a:pPr>
            <a:r>
              <a:rPr lang="uk-UA" sz="1900">
                <a:latin typeface="Times New Roman" pitchFamily="18" charset="0"/>
                <a:cs typeface="Times New Roman" pitchFamily="18" charset="0"/>
              </a:rPr>
              <a:t>Правовими засобами відстоювати свої права.</a:t>
            </a:r>
            <a:endParaRPr lang="uk-UA" sz="1900">
              <a:cs typeface="Times New Roman" pitchFamily="18" charset="0"/>
            </a:endParaRPr>
          </a:p>
          <a:p>
            <a:pPr marL="287338" indent="-342900" eaLnBrk="1" hangingPunct="1">
              <a:lnSpc>
                <a:spcPct val="105000"/>
              </a:lnSpc>
              <a:spcBef>
                <a:spcPct val="0"/>
              </a:spcBef>
              <a:buFont typeface="Arial" charset="0"/>
              <a:buChar char="•"/>
            </a:pPr>
            <a:r>
              <a:rPr lang="uk-UA" sz="1900">
                <a:latin typeface="Times New Roman" pitchFamily="18" charset="0"/>
                <a:cs typeface="Times New Roman" pitchFamily="18" charset="0"/>
              </a:rPr>
              <a:t>Вирішувати практичні завдання.</a:t>
            </a:r>
            <a:endParaRPr lang="uk-UA" sz="1900">
              <a:cs typeface="Times New Roman" pitchFamily="18" charset="0"/>
            </a:endParaRPr>
          </a:p>
          <a:p>
            <a:pPr marL="287338" indent="-342900" eaLnBrk="1" hangingPunct="1">
              <a:lnSpc>
                <a:spcPct val="105000"/>
              </a:lnSpc>
              <a:spcBef>
                <a:spcPct val="0"/>
              </a:spcBef>
              <a:buFont typeface="Arial" charset="0"/>
              <a:buChar char="•"/>
            </a:pPr>
            <a:r>
              <a:rPr lang="uk-UA" sz="1900">
                <a:latin typeface="Times New Roman" pitchFamily="18" charset="0"/>
                <a:cs typeface="Times New Roman" pitchFamily="18" charset="0"/>
              </a:rPr>
              <a:t>Моделювати свою поведінку у складних життєвих ситуаціях та знаходити вихід.</a:t>
            </a:r>
            <a:endParaRPr lang="uk-UA" sz="1900">
              <a:cs typeface="Times New Roman" pitchFamily="18" charset="0"/>
            </a:endParaRPr>
          </a:p>
          <a:p>
            <a:pPr marL="287338" indent="-342900" eaLnBrk="1" hangingPunct="1">
              <a:lnSpc>
                <a:spcPct val="105000"/>
              </a:lnSpc>
              <a:spcBef>
                <a:spcPct val="0"/>
              </a:spcBef>
              <a:buFont typeface="Arial" charset="0"/>
              <a:buChar char="•"/>
            </a:pPr>
            <a:r>
              <a:rPr lang="uk-UA" sz="1900">
                <a:latin typeface="Times New Roman" pitchFamily="18" charset="0"/>
                <a:cs typeface="Times New Roman" pitchFamily="18" charset="0"/>
              </a:rPr>
              <a:t>Складати процесуальні документи.</a:t>
            </a:r>
            <a:endParaRPr lang="uk-UA" sz="1900">
              <a:cs typeface="Times New Roman" pitchFamily="18" charset="0"/>
            </a:endParaRPr>
          </a:p>
          <a:p>
            <a:pPr marL="287338" indent="-342900" eaLnBrk="1" hangingPunct="1">
              <a:lnSpc>
                <a:spcPct val="90000"/>
              </a:lnSpc>
              <a:spcBef>
                <a:spcPct val="0"/>
              </a:spcBef>
            </a:pPr>
            <a:endParaRPr lang="uk-UA" sz="1900"/>
          </a:p>
        </p:txBody>
      </p:sp>
      <p:sp>
        <p:nvSpPr>
          <p:cNvPr id="12293" name="AutoShape 2" descr="Результат пошуку зображень за запитом картинки семь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075613" cy="188595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cap="none" dirty="0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  <a:t>І ПАМ’ЯТАЙТЕ НАРОДНУ МУДРІСТЬ:</a:t>
            </a:r>
            <a:br>
              <a:rPr lang="uk-UA" sz="3200" b="1" cap="none" dirty="0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3200" b="1" cap="none" dirty="0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cap="none" dirty="0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u="sng" cap="none" dirty="0">
                <a:solidFill>
                  <a:srgbClr val="4C7856"/>
                </a:solidFill>
                <a:latin typeface="Times New Roman" pitchFamily="18" charset="0"/>
                <a:cs typeface="Times New Roman" pitchFamily="18" charset="0"/>
              </a:rPr>
              <a:t>«БЕЗ СІМ’Ї І СВОГО РОДУ – НЕМАЄ НАЦІЇ, НАРОДУ»</a:t>
            </a:r>
            <a:br>
              <a:rPr lang="uk-UA" sz="3200" b="1" cap="none" dirty="0">
                <a:cs typeface="Times New Roman" pitchFamily="18" charset="0"/>
              </a:rPr>
            </a:br>
            <a:endParaRPr lang="uk-UA" sz="3200" b="1" cap="none" dirty="0"/>
          </a:p>
        </p:txBody>
      </p:sp>
      <p:pic>
        <p:nvPicPr>
          <p:cNvPr id="13315" name="Picture 2" descr="Результат пошуку зображень за запитом семья картинки гиф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51075"/>
            <a:ext cx="4824412" cy="260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218</Words>
  <Application>Microsoft Office PowerPoint</Application>
  <PresentationFormat>Экран (16:9)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Century Schoolbook</vt:lpstr>
      <vt:lpstr>Times New Roman</vt:lpstr>
      <vt:lpstr>Wingdings</vt:lpstr>
      <vt:lpstr>Wingdings 2</vt:lpstr>
      <vt:lpstr>Эркер</vt:lpstr>
      <vt:lpstr>   Презентація дисципліни вільного вибору студентів:  “Основи сімейного права”  «Міцна сім’я – міцна держава» </vt:lpstr>
      <vt:lpstr>«Яка сім’я – такий і я» </vt:lpstr>
      <vt:lpstr>«ШАНУЙ БАТЬКА Й НЕНЬКУ, ТО БУДЕ ТОБІ СКРІЗЬ ГЛАДЕНЬКО»</vt:lpstr>
      <vt:lpstr>«РОДИЧІ ХОЧ І СВАРЯТЬСЯ, ТА ОДНЕ ОДНОГО НЕ ЦУРАЮТЬСЯ»</vt:lpstr>
      <vt:lpstr>НАВЧИМОСЯ: </vt:lpstr>
      <vt:lpstr>І ПАМ’ЯТАЙТЕ НАРОДНУ МУДРІСТЬ:   «БЕЗ СІМ’Ї І СВОГО РОДУ – НЕМАЄ НАЦІЇ, НАРОДУ»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«Міцна сім’я – міцна держава»</dc:title>
  <dc:creator>Анастасия Яворская</dc:creator>
  <cp:lastModifiedBy>Черная Марина Николаевна</cp:lastModifiedBy>
  <cp:revision>13</cp:revision>
  <dcterms:created xsi:type="dcterms:W3CDTF">2020-02-24T18:34:29Z</dcterms:created>
  <dcterms:modified xsi:type="dcterms:W3CDTF">2020-02-25T15:02:55Z</dcterms:modified>
</cp:coreProperties>
</file>