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265" r:id="rId5"/>
    <p:sldId id="322" r:id="rId6"/>
    <p:sldId id="310" r:id="rId7"/>
    <p:sldId id="371" r:id="rId8"/>
    <p:sldId id="372" r:id="rId9"/>
    <p:sldId id="373" r:id="rId10"/>
    <p:sldId id="374" r:id="rId11"/>
    <p:sldId id="375" r:id="rId12"/>
    <p:sldId id="367" r:id="rId13"/>
    <p:sldId id="370"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Lst>
  <p:sldSz cx="12188825" cy="6858000"/>
  <p:notesSz cx="6858000" cy="9144000"/>
  <p:custDataLst>
    <p:tags r:id="rId33"/>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48" d="100"/>
          <a:sy n="48" d="100"/>
        </p:scale>
        <p:origin x="67" y="92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68A5074-CE0D-4554-A997-CC9160940530}" type="datetime1">
              <a:rPr lang="ru-RU" smtClean="0"/>
              <a:pPr algn="r" rtl="0"/>
              <a:t>06.06.2019</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ru-RU" smtClean="0"/>
              <a:pPr algn="r" rtl="0"/>
              <a:t>‹#›</a:t>
            </a:fld>
            <a:endParaRPr lang="ru-RU"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E0CC78-488A-4892-9E55-EA2E7FA7AD95}" type="datetime1">
              <a:rPr lang="ru-RU" smtClean="0"/>
              <a:pPr/>
              <a:t>06.06.2019</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1A680347-8CB2-4BC6-9CD2-ABDD556782DE}"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9032FF7-F906-4C17-885C-6356C5B13C33}"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8E08C5DC-7690-41E4-921F-0CCD86F95B69}"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F175A814-E90F-481F-9D66-10F3829730B9}"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r>
              <a:rPr lang="ru-RU" dirty="0" smtClean="0"/>
              <a:t>​</a:t>
            </a:r>
            <a:fld id="{37209019-E585-49FC-B62B-4F8E88B75BBF}" type="datetime1">
              <a:rPr lang="ru-RU" smtClean="0"/>
              <a:pPr/>
              <a:t>06.06.2019</a:t>
            </a:fld>
            <a:r>
              <a:rPr lang="ru-RU" dirty="0" smtClean="0"/>
              <a:t>​</a:t>
            </a:r>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F9553319-FCD4-4339-95E3-CA608CFF30E2}" type="datetime1">
              <a:rPr lang="ru-RU" smtClean="0"/>
              <a:pPr/>
              <a:t>06.06.2019</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AEE4BD36-0D92-42E0-A6BC-3DE49444FD88}" type="datetime1">
              <a:rPr lang="ru-RU" smtClean="0"/>
              <a:pPr/>
              <a:t>06.06.2019</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3AA0470-602E-4818-A25C-047C8515CFC6}" type="datetime1">
              <a:rPr lang="ru-RU" smtClean="0"/>
              <a:pPr/>
              <a:t>06.06.2019</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9B9837FC-FBB6-4C6B-A6BE-B70FBC32743C}" type="datetime1">
              <a:rPr lang="ru-RU" smtClean="0"/>
              <a:pPr/>
              <a:t>06.06.2019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6DD946C2-3993-4E07-A8EC-429B93E58A31}" type="datetime1">
              <a:rPr lang="ru-RU" smtClean="0"/>
              <a:pPr/>
              <a:t>06.06.2019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pPr/>
              <a:t>‹#›</a:t>
            </a:fld>
            <a:endParaRPr lang="ru-RU"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2B5FE10-96C7-4D4D-AAC7-3367C5776B31}" type="datetime1">
              <a:rPr lang="ru-RU" smtClean="0"/>
              <a:pPr/>
              <a:t>06.06.2019</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rtlCol="0"/>
          <a:lstStyle/>
          <a:p>
            <a:r>
              <a:rPr lang="ru-RU" b="1" dirty="0" err="1"/>
              <a:t>Реинжениринг</a:t>
            </a:r>
            <a:r>
              <a:rPr lang="ru-RU" b="1" dirty="0"/>
              <a:t> программного обеспечения</a:t>
            </a:r>
            <a:endParaRPr lang="en-US" b="1"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Преобразование исходного кода программ</a:t>
            </a:r>
            <a:endParaRPr lang="en-US" dirty="0"/>
          </a:p>
        </p:txBody>
      </p:sp>
      <p:sp>
        <p:nvSpPr>
          <p:cNvPr id="2" name="TextBox 1"/>
          <p:cNvSpPr txBox="1"/>
          <p:nvPr/>
        </p:nvSpPr>
        <p:spPr>
          <a:xfrm>
            <a:off x="909836" y="656692"/>
            <a:ext cx="10255676" cy="5155257"/>
          </a:xfrm>
          <a:prstGeom prst="rect">
            <a:avLst/>
          </a:prstGeom>
          <a:noFill/>
        </p:spPr>
        <p:txBody>
          <a:bodyPr wrap="square" rtlCol="0">
            <a:spAutoFit/>
          </a:bodyPr>
          <a:lstStyle/>
          <a:p>
            <a:r>
              <a:rPr lang="ru-RU" dirty="0"/>
              <a:t>Причины перевода на другой язык могут быть следующие.</a:t>
            </a:r>
            <a:endParaRPr lang="en-US" dirty="0"/>
          </a:p>
          <a:p>
            <a:r>
              <a:rPr lang="ru-RU" dirty="0"/>
              <a:t> </a:t>
            </a:r>
            <a:endParaRPr lang="en-US" dirty="0"/>
          </a:p>
          <a:p>
            <a:pPr marL="223838" indent="-223838">
              <a:lnSpc>
                <a:spcPct val="90000"/>
              </a:lnSpc>
              <a:spcBef>
                <a:spcPts val="1200"/>
              </a:spcBef>
              <a:buClr>
                <a:schemeClr val="accent1"/>
              </a:buClr>
              <a:buSzPct val="100000"/>
              <a:buFont typeface="Arial" pitchFamily="34" charset="0"/>
              <a:buChar char="•"/>
            </a:pPr>
            <a:r>
              <a:rPr lang="ru-RU" i="1" dirty="0" smtClean="0"/>
              <a:t>Обновление </a:t>
            </a:r>
            <a:r>
              <a:rPr lang="ru-RU" i="1" dirty="0"/>
              <a:t>платформы аппаратных средств. </a:t>
            </a:r>
            <a:r>
              <a:rPr lang="ru-RU" i="1" dirty="0"/>
              <a:t>В организации может быть принято решение по изменению аппаратной платформы. Новые аппаратные средства могут не поддерживать компиляторы исходного языка программ.</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Недостаток </a:t>
            </a:r>
            <a:r>
              <a:rPr lang="ru-RU" i="1" dirty="0"/>
              <a:t>квалифицированного персонала. </a:t>
            </a:r>
            <a:r>
              <a:rPr lang="ru-RU" i="1" dirty="0"/>
              <a:t>Бывает, что для сопровождения программ на исходном языке невозможно найти достаточно квалифицированный персонал, особенно это касается программ, написанных на специфических языках, давно вышедших из употребления.</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Изменения </a:t>
            </a:r>
            <a:r>
              <a:rPr lang="ru-RU" i="1" dirty="0"/>
              <a:t>политики организации. </a:t>
            </a:r>
            <a:r>
              <a:rPr lang="ru-RU" i="1" dirty="0"/>
              <a:t>Организация может принять решение о переходе на общий стандартный язык программирования, чтобы снизить затраты на сопровождение программных систем, поскольку сопровождение большого количества версий старых компиляторов невыгодно.</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Недостаточно </a:t>
            </a:r>
            <a:r>
              <a:rPr lang="ru-RU" i="1" dirty="0"/>
              <a:t>средств поддержки старого ПО. </a:t>
            </a:r>
            <a:r>
              <a:rPr lang="ru-RU" i="1" dirty="0"/>
              <a:t>Поставщик компиляторов для старого языка программирования может уйти с рынка программных продуктов или прекратить поддержку своего продукта.</a:t>
            </a:r>
            <a:endParaRPr lang="en-US" i="1" dirty="0"/>
          </a:p>
          <a:p>
            <a:pPr>
              <a:lnSpc>
                <a:spcPct val="90000"/>
              </a:lnSpc>
              <a:spcBef>
                <a:spcPts val="1200"/>
              </a:spcBef>
              <a:buClr>
                <a:schemeClr val="accent1"/>
              </a:buClr>
              <a:buSzPct val="100000"/>
            </a:pPr>
            <a:endParaRPr lang="en-US" i="1" dirty="0"/>
          </a:p>
        </p:txBody>
      </p:sp>
    </p:spTree>
    <p:extLst>
      <p:ext uri="{BB962C8B-B14F-4D97-AF65-F5344CB8AC3E}">
        <p14:creationId xmlns:p14="http://schemas.microsoft.com/office/powerpoint/2010/main" val="55446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Преобразование исходного кода программ</a:t>
            </a:r>
            <a:endParaRPr lang="en-US" dirty="0"/>
          </a:p>
        </p:txBody>
      </p:sp>
      <p:sp>
        <p:nvSpPr>
          <p:cNvPr id="2" name="TextBox 1"/>
          <p:cNvSpPr txBox="1"/>
          <p:nvPr/>
        </p:nvSpPr>
        <p:spPr>
          <a:xfrm>
            <a:off x="909836" y="656692"/>
            <a:ext cx="10255676" cy="2031325"/>
          </a:xfrm>
          <a:prstGeom prst="rect">
            <a:avLst/>
          </a:prstGeom>
          <a:noFill/>
        </p:spPr>
        <p:txBody>
          <a:bodyPr wrap="square" rtlCol="0">
            <a:spAutoFit/>
          </a:bodyPr>
          <a:lstStyle/>
          <a:p>
            <a:r>
              <a:rPr lang="ru-RU" dirty="0"/>
              <a:t>Процесс перевода исходного кода программ показан на </a:t>
            </a:r>
            <a:r>
              <a:rPr lang="ru-RU" dirty="0" smtClean="0"/>
              <a:t>рисунке ниже. </a:t>
            </a:r>
            <a:r>
              <a:rPr lang="ru-RU" dirty="0"/>
              <a:t>Преобразование исходного кода будет эффективным только тогда, когда есть возможность выполнить основной перевод автоматически. Это может сделать либо специально созданная программа, либо коммерческая программа по конвертированию кода с одного языка в другой, либо система сопоставления с образцом. В последнем случае нужно создать список команд для описания перевода с одного языкового представления на другое. </a:t>
            </a:r>
            <a:endParaRPr lang="en-US" dirty="0"/>
          </a:p>
        </p:txBody>
      </p:sp>
      <p:pic>
        <p:nvPicPr>
          <p:cNvPr id="4098"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2116292" y="2780928"/>
            <a:ext cx="781222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09836" y="5085184"/>
            <a:ext cx="10255676" cy="1477328"/>
          </a:xfrm>
          <a:prstGeom prst="rect">
            <a:avLst/>
          </a:prstGeom>
          <a:noFill/>
        </p:spPr>
        <p:txBody>
          <a:bodyPr wrap="square" rtlCol="0">
            <a:spAutoFit/>
          </a:bodyPr>
          <a:lstStyle/>
          <a:p>
            <a:r>
              <a:rPr lang="ru-RU" dirty="0"/>
              <a:t>В некоторых случаях автоматизированный перевод становится невозможным. Структурные компоненты исходного кода могут не иметь соответствия в новом языке. Одна из причин этого в том, что исходный язык может содержать встроенные условные команды компиляции, которые не поддерживаются в новом языке. В такой ситуации придется настраивать и совершенствовать создаваемую систему вручную.</a:t>
            </a:r>
            <a:endParaRPr lang="en-US" dirty="0"/>
          </a:p>
        </p:txBody>
      </p:sp>
    </p:spTree>
    <p:extLst>
      <p:ext uri="{BB962C8B-B14F-4D97-AF65-F5344CB8AC3E}">
        <p14:creationId xmlns:p14="http://schemas.microsoft.com/office/powerpoint/2010/main" val="225224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Анализ систем</a:t>
            </a:r>
            <a:endParaRPr lang="en-US" dirty="0"/>
          </a:p>
        </p:txBody>
      </p:sp>
      <p:sp>
        <p:nvSpPr>
          <p:cNvPr id="5" name="Текст 2"/>
          <p:cNvSpPr txBox="1">
            <a:spLocks/>
          </p:cNvSpPr>
          <p:nvPr/>
        </p:nvSpPr>
        <p:spPr>
          <a:xfrm>
            <a:off x="1197868" y="1991869"/>
            <a:ext cx="8687333" cy="237323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Цель такого анализа – восстановление структуры и спецификации системы. Этот процесс не подразумевает изменения программ. Входными данными процесса анализа обычно служит исходный код системы. Однако зачастую даже он недоступен, тогда процесс анализа начинается с исполняемой программы.</a:t>
            </a:r>
            <a:endParaRPr lang="en-US" dirty="0"/>
          </a:p>
        </p:txBody>
      </p:sp>
    </p:spTree>
    <p:extLst>
      <p:ext uri="{BB962C8B-B14F-4D97-AF65-F5344CB8AC3E}">
        <p14:creationId xmlns:p14="http://schemas.microsoft.com/office/powerpoint/2010/main" val="326758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Анализ систем</a:t>
            </a:r>
            <a:endParaRPr lang="en-US" dirty="0"/>
          </a:p>
          <a:p>
            <a:pPr marL="0" indent="0">
              <a:buNone/>
            </a:pPr>
            <a:endParaRPr lang="en-US" dirty="0"/>
          </a:p>
        </p:txBody>
      </p:sp>
      <p:sp>
        <p:nvSpPr>
          <p:cNvPr id="2" name="TextBox 1"/>
          <p:cNvSpPr txBox="1"/>
          <p:nvPr/>
        </p:nvSpPr>
        <p:spPr>
          <a:xfrm>
            <a:off x="909836" y="656692"/>
            <a:ext cx="10255676" cy="3416320"/>
          </a:xfrm>
          <a:prstGeom prst="rect">
            <a:avLst/>
          </a:prstGeom>
          <a:noFill/>
        </p:spPr>
        <p:txBody>
          <a:bodyPr wrap="square" rtlCol="0">
            <a:spAutoFit/>
          </a:bodyPr>
          <a:lstStyle/>
          <a:p>
            <a:pPr indent="396000"/>
            <a:r>
              <a:rPr lang="ru-RU" dirty="0"/>
              <a:t>Анализ систем не тождественен </a:t>
            </a:r>
            <a:r>
              <a:rPr lang="ru-RU" dirty="0" err="1"/>
              <a:t>реинженирингу</a:t>
            </a:r>
            <a:r>
              <a:rPr lang="ru-RU" dirty="0"/>
              <a:t> систем. Целью анализа является определение архитектуры и спецификации системы на основе ее исходного кода. Целью </a:t>
            </a:r>
            <a:r>
              <a:rPr lang="ru-RU" dirty="0" err="1"/>
              <a:t>реинжениринга</a:t>
            </a:r>
            <a:r>
              <a:rPr lang="ru-RU" dirty="0"/>
              <a:t> можно назвать создание усовершенствованной и удобной в сопровождении системы. </a:t>
            </a:r>
            <a:r>
              <a:rPr lang="ru-RU" dirty="0"/>
              <a:t>А</a:t>
            </a:r>
            <a:r>
              <a:rPr lang="ru-RU" dirty="0" smtClean="0"/>
              <a:t>нализ </a:t>
            </a:r>
            <a:r>
              <a:rPr lang="ru-RU" dirty="0"/>
              <a:t>системы может быть составной частью процесса </a:t>
            </a:r>
            <a:r>
              <a:rPr lang="ru-RU" dirty="0" err="1"/>
              <a:t>реинжениринга</a:t>
            </a:r>
            <a:r>
              <a:rPr lang="ru-RU" dirty="0"/>
              <a:t>.</a:t>
            </a:r>
            <a:endParaRPr lang="en-US" dirty="0"/>
          </a:p>
          <a:p>
            <a:pPr indent="396000"/>
            <a:r>
              <a:rPr lang="ru-RU" dirty="0"/>
              <a:t>Схема процесса анализа системы приведена на </a:t>
            </a:r>
            <a:r>
              <a:rPr lang="ru-RU" dirty="0" smtClean="0"/>
              <a:t>рисунке ниже. </a:t>
            </a:r>
            <a:r>
              <a:rPr lang="ru-RU" dirty="0"/>
              <a:t>Вначале с помощью автоматизированных средств проводится анализ структуры системы. В большинстве случаев этого </a:t>
            </a:r>
            <a:r>
              <a:rPr lang="ru-RU" dirty="0" smtClean="0"/>
              <a:t>недостаточно для </a:t>
            </a:r>
            <a:r>
              <a:rPr lang="ru-RU" dirty="0"/>
              <a:t>воссоздания системной архитектуры. Требуется дополнительная </a:t>
            </a:r>
            <a:r>
              <a:rPr lang="ru-RU" dirty="0" smtClean="0"/>
              <a:t>работа </a:t>
            </a:r>
            <a:r>
              <a:rPr lang="ru-RU" dirty="0"/>
              <a:t>с исходным кодом системы и с моделью ее структуры. Эта дополнительная информация сравнивается с данными, собранными во время автоматического анализа системы, и представляется в виде ориентированного графа, отображающего связи в исходном коде программ.</a:t>
            </a:r>
            <a:endParaRPr lang="en-US" dirty="0"/>
          </a:p>
        </p:txBody>
      </p:sp>
      <p:pic>
        <p:nvPicPr>
          <p:cNvPr id="5122"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2277988" y="4221088"/>
            <a:ext cx="723692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Анализ систем</a:t>
            </a:r>
            <a:endParaRPr lang="en-US" dirty="0"/>
          </a:p>
          <a:p>
            <a:pPr marL="0" indent="0">
              <a:buNone/>
            </a:pPr>
            <a:endParaRPr lang="en-US" dirty="0"/>
          </a:p>
        </p:txBody>
      </p:sp>
      <p:sp>
        <p:nvSpPr>
          <p:cNvPr id="2" name="TextBox 1"/>
          <p:cNvSpPr txBox="1"/>
          <p:nvPr/>
        </p:nvSpPr>
        <p:spPr>
          <a:xfrm>
            <a:off x="909836" y="656692"/>
            <a:ext cx="10255676" cy="3970318"/>
          </a:xfrm>
          <a:prstGeom prst="rect">
            <a:avLst/>
          </a:prstGeom>
          <a:noFill/>
        </p:spPr>
        <p:txBody>
          <a:bodyPr wrap="square" rtlCol="0">
            <a:spAutoFit/>
          </a:bodyPr>
          <a:lstStyle/>
          <a:p>
            <a:pPr indent="396000"/>
            <a:r>
              <a:rPr lang="ru-RU" dirty="0"/>
              <a:t>Репозиторий системной информации служит для сравнения структуры графа и кода. На основе ориентированного графа можно получить такие документы, как схемы структуры программ и данных, а также матрицы зависимостей. Матрицы зависимостей показывают места определения в программах системных объектов и ссылки на них. Процесс разработки документации повторяющийся, так как информация о системной структуре используется для дальнейшего уточнения информации, которая хранится в системном </a:t>
            </a:r>
            <a:r>
              <a:rPr lang="ru-RU" dirty="0" err="1"/>
              <a:t>репозитории</a:t>
            </a:r>
            <a:r>
              <a:rPr lang="ru-RU" dirty="0"/>
              <a:t>.</a:t>
            </a:r>
            <a:endParaRPr lang="en-US" dirty="0"/>
          </a:p>
          <a:p>
            <a:pPr indent="396000"/>
            <a:r>
              <a:rPr lang="ru-RU" dirty="0"/>
              <a:t>В процессе анализа полезны разные средства просмотра программ, которые предоставляют различные системы представления программ и позволяют легко перемещаться по исходному коду. Например, с их помощью можно найти определения данных, а затем переместиться по коду к месту их использования</a:t>
            </a:r>
            <a:r>
              <a:rPr lang="ru-RU" dirty="0" smtClean="0"/>
              <a:t>.</a:t>
            </a:r>
          </a:p>
          <a:p>
            <a:pPr indent="396000"/>
            <a:r>
              <a:rPr lang="ru-RU" dirty="0"/>
              <a:t>После создания документации по системной архитектуре, в </a:t>
            </a:r>
            <a:r>
              <a:rPr lang="ru-RU" dirty="0" err="1"/>
              <a:t>репозитории</a:t>
            </a:r>
            <a:r>
              <a:rPr lang="ru-RU" dirty="0"/>
              <a:t> вводится дополнительная информация, позволяющая восстановить системную спецификацию. Также обязательно ручное описание структуры системы. </a:t>
            </a:r>
            <a:endParaRPr lang="en-US" dirty="0"/>
          </a:p>
        </p:txBody>
      </p:sp>
    </p:spTree>
    <p:extLst>
      <p:ext uri="{BB962C8B-B14F-4D97-AF65-F5344CB8AC3E}">
        <p14:creationId xmlns:p14="http://schemas.microsoft.com/office/powerpoint/2010/main" val="102570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Совершенствование структуры программ</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Если в процессе эксплуатации наследуемой системы возникла необходимость оптимизировать использование памяти и имеются проблемы с пониманием того, как она работает, это означает, что система плохо структурирована. Управляющая структура наследуемых систем обычно значительно усложнена множеством безусловных переходов и нечеткой логикой программного кода. Регулярное сопровождение системы также не способствует сохранению системной структуры. После частых изменений некоторые фрагменты кода становятся неиспользуемыми, однако это можно обнаружить только после тщательного анализа программы.</a:t>
            </a:r>
            <a:endParaRPr lang="en-US" dirty="0"/>
          </a:p>
          <a:p>
            <a:pPr marL="0" indent="0">
              <a:buNone/>
            </a:pPr>
            <a:endParaRPr lang="en-US" dirty="0"/>
          </a:p>
        </p:txBody>
      </p:sp>
    </p:spTree>
    <p:extLst>
      <p:ext uri="{BB962C8B-B14F-4D97-AF65-F5344CB8AC3E}">
        <p14:creationId xmlns:p14="http://schemas.microsoft.com/office/powerpoint/2010/main" val="16180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Совершенствование структуры программ</a:t>
            </a:r>
            <a:endParaRPr lang="en-US" dirty="0"/>
          </a:p>
        </p:txBody>
      </p:sp>
      <p:sp>
        <p:nvSpPr>
          <p:cNvPr id="2" name="TextBox 1"/>
          <p:cNvSpPr txBox="1"/>
          <p:nvPr/>
        </p:nvSpPr>
        <p:spPr>
          <a:xfrm>
            <a:off x="909836" y="656692"/>
            <a:ext cx="10255676" cy="5860066"/>
          </a:xfrm>
          <a:prstGeom prst="rect">
            <a:avLst/>
          </a:prstGeom>
          <a:noFill/>
        </p:spPr>
        <p:txBody>
          <a:bodyPr wrap="square" rtlCol="0">
            <a:spAutoFit/>
          </a:bodyPr>
          <a:lstStyle/>
          <a:p>
            <a:pPr indent="396000"/>
            <a:r>
              <a:rPr lang="ru-RU" dirty="0"/>
              <a:t>Если программа находится под управлением данных и программные компоненты тесно связаны с используемыми структурами данных, реструктуризация кода не обязательно значительно улучшит программу. Если программа была написана с помощью редкого варианта языка программирования, стандартные средства преобразования структуры могут выполняться некорректно, поэтому неизбежно ручное вмешательство</a:t>
            </a:r>
            <a:r>
              <a:rPr lang="ru-RU" dirty="0" smtClean="0"/>
              <a:t>.</a:t>
            </a:r>
          </a:p>
          <a:p>
            <a:pPr indent="396000"/>
            <a:r>
              <a:rPr lang="ru-RU" dirty="0" smtClean="0"/>
              <a:t>Иногда </a:t>
            </a:r>
            <a:r>
              <a:rPr lang="ru-RU" dirty="0"/>
              <a:t>не стоит реструктуризировать все программы системы. Некоторые программы могут отличаться хорошим качеством, другие не подвергались большому количеству изменений, которые повредили бы их структуру. В работе [13] предлагается набор показателей для выявления тех программ, реструктуризация которых будет наиболее эффективной. Для этого можно использовать следующие показатели</a:t>
            </a:r>
            <a:r>
              <a:rPr lang="ru-RU" dirty="0" smtClean="0"/>
              <a:t>:</a:t>
            </a:r>
            <a:endParaRPr lang="en-US" dirty="0"/>
          </a:p>
          <a:p>
            <a:pPr marL="223838" indent="-223838">
              <a:lnSpc>
                <a:spcPct val="90000"/>
              </a:lnSpc>
              <a:spcBef>
                <a:spcPts val="1200"/>
              </a:spcBef>
              <a:buClr>
                <a:schemeClr val="accent1"/>
              </a:buClr>
              <a:buSzPct val="100000"/>
              <a:buFont typeface="Arial" pitchFamily="34" charset="0"/>
              <a:buChar char="•"/>
            </a:pPr>
            <a:r>
              <a:rPr lang="ru-RU" i="1" dirty="0" smtClean="0"/>
              <a:t>интенсивность </a:t>
            </a:r>
            <a:r>
              <a:rPr lang="ru-RU" i="1" dirty="0"/>
              <a:t>сбоев в работе программы;</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процентное </a:t>
            </a:r>
            <a:r>
              <a:rPr lang="ru-RU" i="1" dirty="0"/>
              <a:t>соотношение кода, измененного на протяжении года;</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сложность </a:t>
            </a:r>
            <a:r>
              <a:rPr lang="ru-RU" i="1" dirty="0"/>
              <a:t>компонентов</a:t>
            </a:r>
            <a:r>
              <a:rPr lang="ru-RU" i="1" dirty="0" smtClean="0"/>
              <a:t>.</a:t>
            </a:r>
            <a:endParaRPr lang="ru-RU" i="1" dirty="0"/>
          </a:p>
          <a:p>
            <a:pPr>
              <a:lnSpc>
                <a:spcPct val="90000"/>
              </a:lnSpc>
              <a:spcBef>
                <a:spcPts val="1200"/>
              </a:spcBef>
              <a:buClr>
                <a:schemeClr val="accent1"/>
              </a:buClr>
              <a:buSzPct val="100000"/>
            </a:pPr>
            <a:endParaRPr lang="en-US" i="1" dirty="0"/>
          </a:p>
          <a:p>
            <a:pPr indent="396000"/>
            <a:r>
              <a:rPr lang="ru-RU" dirty="0"/>
              <a:t>При преобразовании структуры программ также следует учитывать степень соответствия программ или системных компонентов существующим стандартам.</a:t>
            </a:r>
            <a:endParaRPr lang="en-US" dirty="0"/>
          </a:p>
          <a:p>
            <a:pPr indent="396000"/>
            <a:r>
              <a:rPr lang="ru-RU" b="1" dirty="0"/>
              <a:t> </a:t>
            </a:r>
            <a:endParaRPr lang="en-US" dirty="0"/>
          </a:p>
        </p:txBody>
      </p:sp>
    </p:spTree>
    <p:extLst>
      <p:ext uri="{BB962C8B-B14F-4D97-AF65-F5344CB8AC3E}">
        <p14:creationId xmlns:p14="http://schemas.microsoft.com/office/powerpoint/2010/main" val="327655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Создание программных модулей</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Это процесс реорганизации программы в целях объединения ее взаимосвязанных частей в отдельном модуле. После этого легче удалить избыточность в соответствующих компонентах, оптимизировать взаимосвязи и упростить интерфейс всей программы. </a:t>
            </a:r>
            <a:endParaRPr lang="en-US" dirty="0"/>
          </a:p>
        </p:txBody>
      </p:sp>
    </p:spTree>
    <p:extLst>
      <p:ext uri="{BB962C8B-B14F-4D97-AF65-F5344CB8AC3E}">
        <p14:creationId xmlns:p14="http://schemas.microsoft.com/office/powerpoint/2010/main" val="119246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Совершенствование структуры программ</a:t>
            </a:r>
            <a:endParaRPr lang="en-US" dirty="0"/>
          </a:p>
        </p:txBody>
      </p:sp>
      <p:sp>
        <p:nvSpPr>
          <p:cNvPr id="2" name="TextBox 1"/>
          <p:cNvSpPr txBox="1"/>
          <p:nvPr/>
        </p:nvSpPr>
        <p:spPr>
          <a:xfrm>
            <a:off x="909836" y="656692"/>
            <a:ext cx="10255676" cy="4933658"/>
          </a:xfrm>
          <a:prstGeom prst="rect">
            <a:avLst/>
          </a:prstGeom>
          <a:noFill/>
        </p:spPr>
        <p:txBody>
          <a:bodyPr wrap="square" rtlCol="0">
            <a:spAutoFit/>
          </a:bodyPr>
          <a:lstStyle/>
          <a:p>
            <a:r>
              <a:rPr lang="ru-RU" dirty="0"/>
              <a:t>Если система будет распределенной, модули можно инкапсулировать как объекты, доступ к которым будет осуществляться через общий интерфейс</a:t>
            </a:r>
            <a:r>
              <a:rPr lang="ru-RU" dirty="0" smtClean="0"/>
              <a:t>.</a:t>
            </a:r>
          </a:p>
          <a:p>
            <a:r>
              <a:rPr lang="ru-RU" dirty="0"/>
              <a:t>В программной системе можно выделить различные типы </a:t>
            </a:r>
            <a:r>
              <a:rPr lang="ru-RU" dirty="0" smtClean="0"/>
              <a:t>модулей:</a:t>
            </a:r>
            <a:endParaRPr lang="en-US" dirty="0"/>
          </a:p>
          <a:p>
            <a:pPr marL="223838" indent="-223838">
              <a:lnSpc>
                <a:spcPct val="90000"/>
              </a:lnSpc>
              <a:spcBef>
                <a:spcPts val="1200"/>
              </a:spcBef>
              <a:buClr>
                <a:schemeClr val="accent1"/>
              </a:buClr>
              <a:buSzPct val="100000"/>
              <a:buFont typeface="Arial" pitchFamily="34" charset="0"/>
              <a:buChar char="•"/>
            </a:pPr>
            <a:r>
              <a:rPr lang="ru-RU" i="1" dirty="0"/>
              <a:t>Абстракции данных. </a:t>
            </a:r>
            <a:r>
              <a:rPr lang="ru-RU" i="1" dirty="0"/>
              <a:t>Это абстрактные типы данных, которые создаются путем объединения данных с компонентами их обработки. </a:t>
            </a:r>
            <a:endParaRPr lang="ru-RU" i="1" dirty="0" smtClean="0"/>
          </a:p>
          <a:p>
            <a:pPr marL="223838" indent="-223838">
              <a:lnSpc>
                <a:spcPct val="90000"/>
              </a:lnSpc>
              <a:spcBef>
                <a:spcPts val="1200"/>
              </a:spcBef>
              <a:buClr>
                <a:schemeClr val="accent1"/>
              </a:buClr>
              <a:buSzPct val="100000"/>
              <a:buFont typeface="Arial" pitchFamily="34" charset="0"/>
              <a:buChar char="•"/>
            </a:pPr>
            <a:r>
              <a:rPr lang="ru-RU" i="1" dirty="0" smtClean="0"/>
              <a:t>Аппаратные </a:t>
            </a:r>
            <a:r>
              <a:rPr lang="ru-RU" i="1" dirty="0"/>
              <a:t>модули. </a:t>
            </a:r>
            <a:r>
              <a:rPr lang="ru-RU" i="1" dirty="0"/>
              <a:t>Тесно связаны с абстракцией данных и объединяют все функции, управляющие отдельными аппаратными устройствами.</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Функциональные </a:t>
            </a:r>
            <a:r>
              <a:rPr lang="ru-RU" i="1" dirty="0"/>
              <a:t>модули. Объединяют все функции, которые выполняют сходные или взаимосвязанные задачи. </a:t>
            </a:r>
            <a:endParaRPr lang="ru-RU" i="1" dirty="0" smtClean="0"/>
          </a:p>
          <a:p>
            <a:pPr marL="223838" indent="-223838">
              <a:lnSpc>
                <a:spcPct val="90000"/>
              </a:lnSpc>
              <a:spcBef>
                <a:spcPts val="1200"/>
              </a:spcBef>
              <a:buClr>
                <a:schemeClr val="accent1"/>
              </a:buClr>
              <a:buSzPct val="100000"/>
              <a:buFont typeface="Arial" pitchFamily="34" charset="0"/>
              <a:buChar char="•"/>
            </a:pPr>
            <a:r>
              <a:rPr lang="ru-RU" i="1" dirty="0" smtClean="0"/>
              <a:t>Модули </a:t>
            </a:r>
            <a:r>
              <a:rPr lang="ru-RU" i="1" dirty="0"/>
              <a:t>поддержки отдельных процессов. В них сгруппированы все функции и данные, отвечающие за поддержку отдельного бизнес-процесса. </a:t>
            </a:r>
            <a:endParaRPr lang="ru-RU" i="1" dirty="0" smtClean="0"/>
          </a:p>
          <a:p>
            <a:pPr>
              <a:lnSpc>
                <a:spcPct val="90000"/>
              </a:lnSpc>
              <a:spcBef>
                <a:spcPts val="1200"/>
              </a:spcBef>
              <a:buClr>
                <a:schemeClr val="accent1"/>
              </a:buClr>
              <a:buSzPct val="100000"/>
            </a:pPr>
            <a:r>
              <a:rPr lang="ru-RU" dirty="0"/>
              <a:t>Разбиение программы на модули обычно выполняется вручную путем проверки и правки кода. Для этого следует, прежде всего, определить взаимосвязи между компонентами и изучить способ их взаимодействия. Полностью автоматизировать этот процесс нельзя, даже если привлечь средства просмотра и визуализации </a:t>
            </a:r>
            <a:r>
              <a:rPr lang="ru-RU" dirty="0" smtClean="0"/>
              <a:t>программ.</a:t>
            </a:r>
            <a:endParaRPr lang="en-US" dirty="0"/>
          </a:p>
        </p:txBody>
      </p:sp>
    </p:spTree>
    <p:extLst>
      <p:ext uri="{BB962C8B-B14F-4D97-AF65-F5344CB8AC3E}">
        <p14:creationId xmlns:p14="http://schemas.microsoft.com/office/powerpoint/2010/main" val="199519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Создание абстракций данных</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Чтобы сберечь дисковую память, многие из наследуемых систем работают на основе совместно используемых массивов и общих областей данных. Это значит, что информация в этих областях полностью доступна и различные части системы используют ее по-своему. Изменение общих областей данных экономически невыгодно из-за высокой стоимости анализа влияния этих изменений на использование данных</a:t>
            </a:r>
            <a:r>
              <a:rPr lang="ru-RU" dirty="0" smtClean="0"/>
              <a:t>.</a:t>
            </a:r>
          </a:p>
          <a:p>
            <a:pPr marL="0" indent="0">
              <a:buNone/>
            </a:pPr>
            <a:r>
              <a:rPr lang="ru-RU" dirty="0"/>
              <a:t>Именно для снижения стоимости таких изменений можно использовать разбиение программы на модули, построенные на основе абстракций данных. Абстракции данных (т.е. абстрактные типы данных) группируют сами данные и способы их обработки, что делает их более изменяемыми. </a:t>
            </a:r>
            <a:endParaRPr lang="en-US" dirty="0"/>
          </a:p>
        </p:txBody>
      </p:sp>
    </p:spTree>
    <p:extLst>
      <p:ext uri="{BB962C8B-B14F-4D97-AF65-F5344CB8AC3E}">
        <p14:creationId xmlns:p14="http://schemas.microsoft.com/office/powerpoint/2010/main" val="29371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2"/>
          <p:cNvSpPr>
            <a:spLocks noGrp="1"/>
          </p:cNvSpPr>
          <p:nvPr>
            <p:ph type="title"/>
          </p:nvPr>
        </p:nvSpPr>
        <p:spPr>
          <a:xfrm>
            <a:off x="1269876" y="188640"/>
            <a:ext cx="10585176" cy="2667744"/>
          </a:xfrm>
        </p:spPr>
        <p:txBody>
          <a:bodyPr rtlCol="0">
            <a:normAutofit fontScale="90000"/>
          </a:bodyPr>
          <a:lstStyle/>
          <a:p>
            <a:r>
              <a:rPr lang="ru-RU" dirty="0"/>
              <a:t>Цель </a:t>
            </a:r>
            <a:r>
              <a:rPr lang="ru-RU" dirty="0" smtClean="0"/>
              <a:t>лекции – </a:t>
            </a:r>
            <a:r>
              <a:rPr lang="ru-RU" dirty="0"/>
              <a:t>описание процесса </a:t>
            </a:r>
            <a:r>
              <a:rPr lang="ru-RU" dirty="0" err="1"/>
              <a:t>реинжениринга</a:t>
            </a:r>
            <a:r>
              <a:rPr lang="ru-RU" dirty="0"/>
              <a:t>, предполагающего повышение удобства эксплуатации программных </a:t>
            </a:r>
            <a:r>
              <a:rPr lang="ru-RU" dirty="0" smtClean="0"/>
              <a:t>систем. </a:t>
            </a:r>
            <a:r>
              <a:rPr lang="ru-RU" dirty="0"/>
              <a:t>После этой </a:t>
            </a:r>
            <a:r>
              <a:rPr lang="ru-RU" dirty="0" smtClean="0"/>
              <a:t>лекции </a:t>
            </a:r>
            <a:r>
              <a:rPr lang="ru-RU" dirty="0"/>
              <a:t>вы должны:</a:t>
            </a:r>
            <a:endParaRPr lang="en-US" dirty="0"/>
          </a:p>
        </p:txBody>
      </p:sp>
      <p:sp>
        <p:nvSpPr>
          <p:cNvPr id="9" name="Объект 13"/>
          <p:cNvSpPr txBox="1">
            <a:spLocks/>
          </p:cNvSpPr>
          <p:nvPr/>
        </p:nvSpPr>
        <p:spPr>
          <a:xfrm>
            <a:off x="1269876" y="3140969"/>
            <a:ext cx="10585176" cy="244827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marL="342900" lvl="0" indent="-342900">
              <a:buFont typeface="Arial" panose="020B0604020202020204" pitchFamily="34" charset="0"/>
              <a:buChar char="•"/>
            </a:pPr>
            <a:r>
              <a:rPr lang="ru-RU" dirty="0"/>
              <a:t>знать, почему </a:t>
            </a:r>
            <a:r>
              <a:rPr lang="ru-RU" dirty="0" err="1"/>
              <a:t>реинжениринг</a:t>
            </a:r>
            <a:r>
              <a:rPr lang="ru-RU" dirty="0"/>
              <a:t> часто является наиболее выгодным решением для развития компьютерных систем; </a:t>
            </a:r>
            <a:endParaRPr lang="en-US" dirty="0"/>
          </a:p>
          <a:p>
            <a:pPr marL="342900" lvl="0" indent="-342900">
              <a:buFont typeface="Arial" panose="020B0604020202020204" pitchFamily="34" charset="0"/>
              <a:buChar char="•"/>
            </a:pPr>
            <a:r>
              <a:rPr lang="ru-RU" dirty="0"/>
              <a:t>иметь представление о составляющих процесса </a:t>
            </a:r>
            <a:r>
              <a:rPr lang="ru-RU" dirty="0" err="1"/>
              <a:t>реинжениринга</a:t>
            </a:r>
            <a:r>
              <a:rPr lang="ru-RU" dirty="0"/>
              <a:t>;</a:t>
            </a:r>
            <a:endParaRPr lang="en-US" dirty="0"/>
          </a:p>
          <a:p>
            <a:pPr marL="342900" lvl="0" indent="-342900">
              <a:buFont typeface="Arial" panose="020B0604020202020204" pitchFamily="34" charset="0"/>
              <a:buChar char="•"/>
            </a:pPr>
            <a:r>
              <a:rPr lang="ru-RU" dirty="0"/>
              <a:t>понимать различие между </a:t>
            </a:r>
            <a:r>
              <a:rPr lang="ru-RU" dirty="0" err="1"/>
              <a:t>реинженирингом</a:t>
            </a:r>
            <a:r>
              <a:rPr lang="ru-RU" dirty="0"/>
              <a:t> программных систем и изменением системных данных, а также то, почему изменение данных является дорогостоящим процессом и требует много времени</a:t>
            </a:r>
            <a:r>
              <a:rPr lang="ru-RU" dirty="0" smtClean="0"/>
              <a:t>.</a:t>
            </a:r>
            <a:endParaRPr lang="en-US" dirty="0"/>
          </a:p>
        </p:txBody>
      </p:sp>
    </p:spTree>
    <p:extLst>
      <p:ext uri="{BB962C8B-B14F-4D97-AF65-F5344CB8AC3E}">
        <p14:creationId xmlns:p14="http://schemas.microsoft.com/office/powerpoint/2010/main" val="8592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Создание абстракций данных</a:t>
            </a:r>
            <a:endParaRPr lang="en-US" dirty="0"/>
          </a:p>
        </p:txBody>
      </p:sp>
      <p:sp>
        <p:nvSpPr>
          <p:cNvPr id="2" name="TextBox 1"/>
          <p:cNvSpPr txBox="1"/>
          <p:nvPr/>
        </p:nvSpPr>
        <p:spPr>
          <a:xfrm>
            <a:off x="909836" y="656692"/>
            <a:ext cx="10255676" cy="4502771"/>
          </a:xfrm>
          <a:prstGeom prst="rect">
            <a:avLst/>
          </a:prstGeom>
          <a:noFill/>
        </p:spPr>
        <p:txBody>
          <a:bodyPr wrap="square" rtlCol="0">
            <a:spAutoFit/>
          </a:bodyPr>
          <a:lstStyle/>
          <a:p>
            <a:r>
              <a:rPr lang="ru-RU" dirty="0"/>
              <a:t>Чтобы преобразовать общие используемые области данных в объекты или абстрактные типы данных, следует выполнить ряд действий</a:t>
            </a:r>
            <a:r>
              <a:rPr lang="ru-RU" dirty="0" smtClean="0"/>
              <a:t>.</a:t>
            </a:r>
            <a:endParaRPr lang="en-US" dirty="0"/>
          </a:p>
          <a:p>
            <a:pPr marL="223838" indent="-223838">
              <a:lnSpc>
                <a:spcPct val="90000"/>
              </a:lnSpc>
              <a:spcBef>
                <a:spcPts val="1200"/>
              </a:spcBef>
              <a:buClr>
                <a:schemeClr val="accent1"/>
              </a:buClr>
              <a:buSzPct val="100000"/>
              <a:buFont typeface="Arial" pitchFamily="34" charset="0"/>
              <a:buChar char="•"/>
            </a:pPr>
            <a:r>
              <a:rPr lang="ru-RU" i="1" dirty="0" smtClean="0"/>
              <a:t>Провести </a:t>
            </a:r>
            <a:r>
              <a:rPr lang="ru-RU" i="1" dirty="0"/>
              <a:t>анализ общих областей данных для выявления логических структур данных. </a:t>
            </a:r>
            <a:r>
              <a:rPr lang="ru-RU" i="1" dirty="0"/>
              <a:t>Случается, что одну область используют данные нескольких разных типов. Такие ситуации следует выявлять и реконструировать.</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Создать </a:t>
            </a:r>
            <a:r>
              <a:rPr lang="ru-RU" i="1" dirty="0"/>
              <a:t>абстрактный тип данных или объект для каждой абстракции. </a:t>
            </a:r>
            <a:r>
              <a:rPr lang="ru-RU" i="1" dirty="0"/>
              <a:t>Если в языке программирования нет способов сокрытия данных, можно имитировать абстрактный тип данных путем написания соответствующих функций, обеспечивающих обновление и доступ ко всем полям записей данных.</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Осуществить </a:t>
            </a:r>
            <a:r>
              <a:rPr lang="ru-RU" i="1" dirty="0"/>
              <a:t>поиск всех ссылок на данные с использованием системы просмотра программ или генератора перекрестных ссылок. Заменить эти ссылки соответствующими функциями</a:t>
            </a:r>
            <a:r>
              <a:rPr lang="ru-RU" i="1" dirty="0" smtClean="0"/>
              <a:t>.</a:t>
            </a:r>
          </a:p>
          <a:p>
            <a:pPr>
              <a:lnSpc>
                <a:spcPct val="90000"/>
              </a:lnSpc>
              <a:spcBef>
                <a:spcPts val="1200"/>
              </a:spcBef>
              <a:buClr>
                <a:schemeClr val="accent1"/>
              </a:buClr>
              <a:buSzPct val="100000"/>
            </a:pPr>
            <a:r>
              <a:rPr lang="ru-RU" dirty="0"/>
              <a:t>На первый взгляд эти действия покажутся достаточно простыми, хотя и отнимающими много времени. Однако в действительности все гораздо сложнее из-за разных способов использования области совместных данных. </a:t>
            </a:r>
            <a:endParaRPr lang="en-US" i="1" dirty="0"/>
          </a:p>
        </p:txBody>
      </p:sp>
    </p:spTree>
    <p:extLst>
      <p:ext uri="{BB962C8B-B14F-4D97-AF65-F5344CB8AC3E}">
        <p14:creationId xmlns:p14="http://schemas.microsoft.com/office/powerpoint/2010/main" val="267731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И</a:t>
            </a:r>
            <a:r>
              <a:rPr lang="ru-RU" dirty="0" smtClean="0"/>
              <a:t>зменение </a:t>
            </a:r>
            <a:r>
              <a:rPr lang="ru-RU" dirty="0"/>
              <a:t>данных</a:t>
            </a:r>
            <a:endParaRPr lang="en-US" dirty="0"/>
          </a:p>
        </p:txBody>
      </p:sp>
      <p:sp>
        <p:nvSpPr>
          <p:cNvPr id="5" name="Текст 2"/>
          <p:cNvSpPr txBox="1">
            <a:spLocks/>
          </p:cNvSpPr>
          <p:nvPr/>
        </p:nvSpPr>
        <p:spPr>
          <a:xfrm>
            <a:off x="1197868" y="1991869"/>
            <a:ext cx="9865096" cy="4533475"/>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До сих пор все обсуждаемые изменения касались в основном программ и систем. Однако в некоторых случаях придется столкнуться с проблемой изменения данных. Хранение, структура и формат данных, с которыми работает наследуемая система, должны измениться, чтобы соответствовать изменениям в программном обеспечении. Изменение данных – это процесс анализа и реорганизации структуры данных, а иногда еще и изменение значений системных данных.</a:t>
            </a:r>
            <a:endParaRPr lang="en-US" dirty="0"/>
          </a:p>
        </p:txBody>
      </p:sp>
    </p:spTree>
    <p:extLst>
      <p:ext uri="{BB962C8B-B14F-4D97-AF65-F5344CB8AC3E}">
        <p14:creationId xmlns:p14="http://schemas.microsoft.com/office/powerpoint/2010/main" val="1256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a:t>Изменение данных</a:t>
            </a:r>
            <a:endParaRPr lang="en-US" dirty="0"/>
          </a:p>
        </p:txBody>
      </p:sp>
      <p:sp>
        <p:nvSpPr>
          <p:cNvPr id="2" name="TextBox 1"/>
          <p:cNvSpPr txBox="1"/>
          <p:nvPr/>
        </p:nvSpPr>
        <p:spPr>
          <a:xfrm>
            <a:off x="909836" y="656692"/>
            <a:ext cx="10255676" cy="5124480"/>
          </a:xfrm>
          <a:prstGeom prst="rect">
            <a:avLst/>
          </a:prstGeom>
          <a:noFill/>
        </p:spPr>
        <p:txBody>
          <a:bodyPr wrap="square" rtlCol="0">
            <a:spAutoFit/>
          </a:bodyPr>
          <a:lstStyle/>
          <a:p>
            <a:r>
              <a:rPr lang="ru-RU" dirty="0"/>
              <a:t>В принципе, если функциональность системы осталась прежней, изменения данных не требуется. Однако существует ряд причин, которые вынуждают изменять данные (так же, как и программы) наследуемой системы</a:t>
            </a:r>
            <a:r>
              <a:rPr lang="ru-RU" dirty="0" smtClean="0"/>
              <a:t>.</a:t>
            </a:r>
            <a:endParaRPr lang="en-US" dirty="0"/>
          </a:p>
          <a:p>
            <a:pPr marL="223838" indent="-223838">
              <a:lnSpc>
                <a:spcPct val="90000"/>
              </a:lnSpc>
              <a:spcBef>
                <a:spcPts val="1200"/>
              </a:spcBef>
              <a:buClr>
                <a:schemeClr val="accent1"/>
              </a:buClr>
              <a:buSzPct val="100000"/>
              <a:buFont typeface="Arial" pitchFamily="34" charset="0"/>
              <a:buChar char="•"/>
            </a:pPr>
            <a:r>
              <a:rPr lang="ru-RU" i="1" dirty="0"/>
              <a:t>Нарушение </a:t>
            </a:r>
            <a:r>
              <a:rPr lang="ru-RU" i="1" dirty="0"/>
              <a:t>данных. С течением времени качество данных снижается. Изменения данных становятся причиной новых ошибок, возможно дублирование значений, изменения во внешнем окружении системы могут не найти адекватного отражения в данных. </a:t>
            </a:r>
            <a:r>
              <a:rPr lang="ru-RU" i="1" dirty="0"/>
              <a:t>Эти явления неизбежны, так как время существования данных бывает достаточно </a:t>
            </a:r>
            <a:r>
              <a:rPr lang="ru-RU" i="1" dirty="0" smtClean="0"/>
              <a:t>большим.</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a:t>Программные </a:t>
            </a:r>
            <a:r>
              <a:rPr lang="ru-RU" i="1" dirty="0"/>
              <a:t>ограничения. При разработке систем многие программисты включают в программы ограничения на количество обрабатываемых данных. Но согласно современным требованиям программы должны обрабатывать значительно больше данных, чем было предусмотрено изначально. </a:t>
            </a:r>
            <a:r>
              <a:rPr lang="ru-RU" i="1" dirty="0"/>
              <a:t>Именно для устранения подобных ограничений может понадобиться изменение данных</a:t>
            </a:r>
            <a:r>
              <a:rPr lang="ru-RU" i="1" dirty="0" smtClean="0"/>
              <a:t>.</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Эволюция </a:t>
            </a:r>
            <a:r>
              <a:rPr lang="ru-RU" i="1" dirty="0"/>
              <a:t>системной архитектуры. </a:t>
            </a:r>
            <a:r>
              <a:rPr lang="ru-RU" i="1" dirty="0"/>
              <a:t>При переходе с централизованной системы на распределенную ядром архитектуры должна стать система управления данными с удаленным доступом. Для перемещения данных из отдельных файлов на сервер системы управления базой данных (СУБД) может потребоваться большая работа по изменению этих данных.</a:t>
            </a:r>
            <a:endParaRPr lang="en-US" i="1" dirty="0"/>
          </a:p>
        </p:txBody>
      </p:sp>
    </p:spTree>
    <p:extLst>
      <p:ext uri="{BB962C8B-B14F-4D97-AF65-F5344CB8AC3E}">
        <p14:creationId xmlns:p14="http://schemas.microsoft.com/office/powerpoint/2010/main" val="302445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Методы изменения </a:t>
            </a:r>
            <a:r>
              <a:rPr lang="ru-RU" dirty="0"/>
              <a:t>данных</a:t>
            </a:r>
            <a:endParaRPr lang="en-US" dirty="0"/>
          </a:p>
        </p:txBody>
      </p:sp>
      <p:sp>
        <p:nvSpPr>
          <p:cNvPr id="2" name="TextBox 1"/>
          <p:cNvSpPr txBox="1"/>
          <p:nvPr/>
        </p:nvSpPr>
        <p:spPr>
          <a:xfrm>
            <a:off x="909836" y="656692"/>
            <a:ext cx="10255676" cy="646331"/>
          </a:xfrm>
          <a:prstGeom prst="rect">
            <a:avLst/>
          </a:prstGeom>
          <a:noFill/>
        </p:spPr>
        <p:txBody>
          <a:bodyPr wrap="square" rtlCol="0">
            <a:spAutoFit/>
          </a:bodyPr>
          <a:lstStyle/>
          <a:p>
            <a:r>
              <a:rPr lang="ru-RU" dirty="0"/>
              <a:t>Как и в случае с </a:t>
            </a:r>
            <a:r>
              <a:rPr lang="ru-RU" dirty="0" err="1"/>
              <a:t>реинженирингом</a:t>
            </a:r>
            <a:r>
              <a:rPr lang="ru-RU" dirty="0"/>
              <a:t> программ, изменение данных имеет свои подходы и методы, которые перечислены в </a:t>
            </a:r>
            <a:r>
              <a:rPr lang="ru-RU" dirty="0" smtClean="0"/>
              <a:t>таблице ниже.</a:t>
            </a:r>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1292299222"/>
              </p:ext>
            </p:extLst>
          </p:nvPr>
        </p:nvGraphicFramePr>
        <p:xfrm>
          <a:off x="1269876" y="1484784"/>
          <a:ext cx="9289032" cy="2970492"/>
        </p:xfrm>
        <a:graphic>
          <a:graphicData uri="http://schemas.openxmlformats.org/drawingml/2006/table">
            <a:tbl>
              <a:tblPr>
                <a:tableStyleId>{5C22544A-7EE6-4342-B048-85BDC9FD1C3A}</a:tableStyleId>
              </a:tblPr>
              <a:tblGrid>
                <a:gridCol w="1711569">
                  <a:extLst>
                    <a:ext uri="{9D8B030D-6E8A-4147-A177-3AD203B41FA5}">
                      <a16:colId xmlns:a16="http://schemas.microsoft.com/office/drawing/2014/main" val="3243631800"/>
                    </a:ext>
                  </a:extLst>
                </a:gridCol>
                <a:gridCol w="7577463">
                  <a:extLst>
                    <a:ext uri="{9D8B030D-6E8A-4147-A177-3AD203B41FA5}">
                      <a16:colId xmlns:a16="http://schemas.microsoft.com/office/drawing/2014/main" val="281130401"/>
                    </a:ext>
                  </a:extLst>
                </a:gridCol>
              </a:tblGrid>
              <a:tr h="196938">
                <a:tc>
                  <a:txBody>
                    <a:bodyPr/>
                    <a:lstStyle/>
                    <a:p>
                      <a:pPr>
                        <a:spcAft>
                          <a:spcPts val="0"/>
                        </a:spcAft>
                      </a:pPr>
                      <a:r>
                        <a:rPr lang="ru-RU" sz="1400">
                          <a:effectLst/>
                        </a:rPr>
                        <a:t>Метод</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a:effectLst/>
                        </a:rPr>
                        <a:t>Описание</a:t>
                      </a:r>
                      <a:endParaRPr lang="en-US" sz="14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374529947"/>
                  </a:ext>
                </a:extLst>
              </a:tr>
              <a:tr h="984690">
                <a:tc>
                  <a:txBody>
                    <a:bodyPr/>
                    <a:lstStyle/>
                    <a:p>
                      <a:pPr>
                        <a:spcAft>
                          <a:spcPts val="0"/>
                        </a:spcAft>
                      </a:pPr>
                      <a:r>
                        <a:rPr lang="ru-RU" sz="1400">
                          <a:effectLst/>
                        </a:rPr>
                        <a:t>Чистка данных</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a:effectLst/>
                        </a:rPr>
                        <a:t>Устраняется дублирование, стирается избыточная информация, ко всем записям применяется единый формат. Все это, как правило, не влечет за собой никаких изменений в программах</a:t>
                      </a:r>
                      <a:endParaRPr lang="en-US" sz="1400">
                        <a:effectLst/>
                      </a:endParaRPr>
                    </a:p>
                    <a:p>
                      <a:pP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1108229748"/>
                  </a:ext>
                </a:extLst>
              </a:tr>
              <a:tr h="1378566">
                <a:tc>
                  <a:txBody>
                    <a:bodyPr/>
                    <a:lstStyle/>
                    <a:p>
                      <a:pPr>
                        <a:spcAft>
                          <a:spcPts val="0"/>
                        </a:spcAft>
                      </a:pPr>
                      <a:r>
                        <a:rPr lang="ru-RU" sz="1400">
                          <a:effectLst/>
                        </a:rPr>
                        <a:t>Расширение возможностей обработки данных</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Данные и связанные с ними программы подвергаются </a:t>
                      </a:r>
                      <a:r>
                        <a:rPr lang="ru-RU" sz="1400" dirty="0" err="1">
                          <a:effectLst/>
                        </a:rPr>
                        <a:t>реинженирингу</a:t>
                      </a:r>
                      <a:r>
                        <a:rPr lang="ru-RU" sz="1400" dirty="0">
                          <a:effectLst/>
                        </a:rPr>
                        <a:t> для устранения ограничений на обработку данных. Например, увеличивается длина полей, увеличиваются верхние границы массивов и т.п. Также вносятся соответствующие изменения в программы. После этого данные обычно перезаписываются и очищаются</a:t>
                      </a:r>
                      <a:endParaRPr lang="en-US" sz="1400" dirty="0">
                        <a:effectLst/>
                      </a:endParaRPr>
                    </a:p>
                    <a:p>
                      <a:pP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553957806"/>
                  </a:ext>
                </a:extLst>
              </a:tr>
              <a:tr h="393876">
                <a:tc>
                  <a:txBody>
                    <a:bodyPr/>
                    <a:lstStyle/>
                    <a:p>
                      <a:pPr>
                        <a:spcAft>
                          <a:spcPts val="0"/>
                        </a:spcAft>
                      </a:pPr>
                      <a:r>
                        <a:rPr lang="ru-RU" sz="1400">
                          <a:effectLst/>
                        </a:rPr>
                        <a:t>Миграция данных</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Данные переводятся под управление современной СУБД. </a:t>
                      </a:r>
                      <a:endParaRPr lang="en-US" sz="1400" dirty="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1459062687"/>
                  </a:ext>
                </a:extLst>
              </a:tr>
            </a:tbl>
          </a:graphicData>
        </a:graphic>
      </p:graphicFrame>
    </p:spTree>
    <p:extLst>
      <p:ext uri="{BB962C8B-B14F-4D97-AF65-F5344CB8AC3E}">
        <p14:creationId xmlns:p14="http://schemas.microsoft.com/office/powerpoint/2010/main" val="191501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Миграция </a:t>
            </a:r>
            <a:r>
              <a:rPr lang="ru-RU" dirty="0"/>
              <a:t>данных</a:t>
            </a:r>
            <a:endParaRPr lang="en-US" dirty="0"/>
          </a:p>
        </p:txBody>
      </p:sp>
      <p:sp>
        <p:nvSpPr>
          <p:cNvPr id="5" name="Rectangle 2"/>
          <p:cNvSpPr>
            <a:spLocks noChangeArrowheads="1"/>
          </p:cNvSpPr>
          <p:nvPr/>
        </p:nvSpPr>
        <p:spPr bwMode="auto">
          <a:xfrm>
            <a:off x="3430116" y="980728"/>
            <a:ext cx="50622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430114" y="980729"/>
            <a:ext cx="5159679" cy="319508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3430114" y="4175816"/>
            <a:ext cx="5159680" cy="1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8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Проблемы с данными</a:t>
            </a:r>
            <a:endParaRPr lang="en-US" dirty="0"/>
          </a:p>
        </p:txBody>
      </p:sp>
      <p:sp>
        <p:nvSpPr>
          <p:cNvPr id="2" name="TextBox 1"/>
          <p:cNvSpPr txBox="1"/>
          <p:nvPr/>
        </p:nvSpPr>
        <p:spPr>
          <a:xfrm>
            <a:off x="909836" y="656692"/>
            <a:ext cx="10255676" cy="6152453"/>
          </a:xfrm>
          <a:prstGeom prst="rect">
            <a:avLst/>
          </a:prstGeom>
          <a:noFill/>
        </p:spPr>
        <p:txBody>
          <a:bodyPr wrap="square" rtlCol="0">
            <a:spAutoFit/>
          </a:bodyPr>
          <a:lstStyle/>
          <a:p>
            <a:r>
              <a:rPr lang="ru-RU" dirty="0" smtClean="0"/>
              <a:t>Некоторые </a:t>
            </a:r>
            <a:r>
              <a:rPr lang="ru-RU" dirty="0"/>
              <a:t>проблемы с данными, возникающие в наследуемых системах, состоящих из нескольких программ коллективного пользования</a:t>
            </a:r>
            <a:r>
              <a:rPr lang="ru-RU" dirty="0" smtClean="0"/>
              <a:t>.</a:t>
            </a:r>
          </a:p>
          <a:p>
            <a:pPr marL="223838" indent="-223838">
              <a:lnSpc>
                <a:spcPct val="90000"/>
              </a:lnSpc>
              <a:spcBef>
                <a:spcPts val="1200"/>
              </a:spcBef>
              <a:buClr>
                <a:schemeClr val="accent1"/>
              </a:buClr>
              <a:buSzPct val="100000"/>
              <a:buFont typeface="Arial" pitchFamily="34" charset="0"/>
              <a:buChar char="•"/>
            </a:pPr>
            <a:r>
              <a:rPr lang="ru-RU" i="1" dirty="0"/>
              <a:t>Проблема именования данных. Имена могут быть зашифрованы и трудны для восприятия. Одному и тому же логическому элементу в разных программах могут присваиваться разные имена. С другой стороны, одно и то же имя в разных программах используется для именования различных элементов.</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Проблема </a:t>
            </a:r>
            <a:r>
              <a:rPr lang="ru-RU" i="1" dirty="0"/>
              <a:t>длины полей. </a:t>
            </a:r>
            <a:r>
              <a:rPr lang="ru-RU" i="1" dirty="0"/>
              <a:t>Возникает в тех случаях, когда длина поля определена непосредственно в программе. Одному и тому же элементу записи может быть определена разная длина в разных частях программы, либо длина поля слишком мала для представления текущих данных.</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Проблема </a:t>
            </a:r>
            <a:r>
              <a:rPr lang="ru-RU" i="1" dirty="0"/>
              <a:t>организации записей. </a:t>
            </a:r>
            <a:r>
              <a:rPr lang="ru-RU" i="1" dirty="0"/>
              <a:t>Записи, относящиеся к одному и тому же элементу, в разных программах могут быть представлены по-разному. Обычно эта проблема возникает с такими языками программирования, как </a:t>
            </a:r>
            <a:r>
              <a:rPr lang="en-US" i="1" dirty="0"/>
              <a:t>COBOL</a:t>
            </a:r>
            <a:r>
              <a:rPr lang="ru-RU" i="1" dirty="0"/>
              <a:t>, где физическая организация записей определяется программистом. В языках типа C++ или </a:t>
            </a:r>
            <a:r>
              <a:rPr lang="en-US" i="1" dirty="0"/>
              <a:t>Java</a:t>
            </a:r>
            <a:r>
              <a:rPr lang="ru-RU" i="1" dirty="0"/>
              <a:t> такой проблемы не существует, так как физической организацией записей занимается компилятор.</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Проблема </a:t>
            </a:r>
            <a:r>
              <a:rPr lang="ru-RU" i="1" dirty="0"/>
              <a:t>констант. </a:t>
            </a:r>
            <a:r>
              <a:rPr lang="ru-RU" i="1" dirty="0"/>
              <a:t>Константы (литеральные величины), например налоговые ставки, часто определены в программе, что затрудняет создание символьных ссылок на них.</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Отсутствие </a:t>
            </a:r>
            <a:r>
              <a:rPr lang="ru-RU" i="1" dirty="0"/>
              <a:t>словаря данных. Часто отсутствует словарь данных, в котором отображены применяемые имена, их представления и использование</a:t>
            </a:r>
            <a:r>
              <a:rPr lang="ru-RU" i="1" dirty="0" smtClean="0"/>
              <a:t>.</a:t>
            </a:r>
            <a:endParaRPr lang="en-US" i="1" dirty="0"/>
          </a:p>
        </p:txBody>
      </p:sp>
    </p:spTree>
    <p:extLst>
      <p:ext uri="{BB962C8B-B14F-4D97-AF65-F5344CB8AC3E}">
        <p14:creationId xmlns:p14="http://schemas.microsoft.com/office/powerpoint/2010/main" val="33988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468051"/>
          </a:xfrm>
        </p:spPr>
        <p:txBody>
          <a:bodyPr>
            <a:normAutofit/>
          </a:bodyPr>
          <a:lstStyle/>
          <a:p>
            <a:pPr marL="0" indent="0">
              <a:buNone/>
            </a:pPr>
            <a:r>
              <a:rPr lang="ru-RU" dirty="0" smtClean="0"/>
              <a:t>Процесс изменения данных</a:t>
            </a:r>
            <a:endParaRPr lang="en-US" dirty="0"/>
          </a:p>
        </p:txBody>
      </p:sp>
      <p:sp>
        <p:nvSpPr>
          <p:cNvPr id="2" name="TextBox 1"/>
          <p:cNvSpPr txBox="1"/>
          <p:nvPr/>
        </p:nvSpPr>
        <p:spPr>
          <a:xfrm>
            <a:off x="909836" y="656692"/>
            <a:ext cx="10255676" cy="2585323"/>
          </a:xfrm>
          <a:prstGeom prst="rect">
            <a:avLst/>
          </a:prstGeom>
          <a:noFill/>
        </p:spPr>
        <p:txBody>
          <a:bodyPr wrap="square" rtlCol="0">
            <a:spAutoFit/>
          </a:bodyPr>
          <a:lstStyle/>
          <a:p>
            <a:r>
              <a:rPr lang="ru-RU" dirty="0"/>
              <a:t>Перед изменением данных необходимо провести подробный анализ программ, которые работают с этими данными. Главная цель анализа – определение в программе деклараций функций, выявление литеральных величин, требующих заменены на именованные константы, поиск встроенных правил проверки данных. При анализе помогают такие средства, как анализаторы перекрестных ссылок и сопоставление с образцом. Для фиксации мест ссылок на элементы данных и изменений, которые там требуются, удобно создать набор таблиц регистрации изменений, которые содержат описание всех этапов изменения данных. Схема процесса изменения данных показана на </a:t>
            </a:r>
            <a:r>
              <a:rPr lang="ru-RU" dirty="0" smtClean="0"/>
              <a:t>рисунке ниже.</a:t>
            </a:r>
            <a:endParaRPr lang="en-US" dirty="0"/>
          </a:p>
        </p:txBody>
      </p:sp>
      <p:pic>
        <p:nvPicPr>
          <p:cNvPr id="14338"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3142084" y="3307018"/>
            <a:ext cx="5832648" cy="337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66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txBox="1">
            <a:spLocks/>
          </p:cNvSpPr>
          <p:nvPr/>
        </p:nvSpPr>
        <p:spPr>
          <a:xfrm>
            <a:off x="909836" y="188641"/>
            <a:ext cx="10225136" cy="936103"/>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ru-RU" smtClean="0"/>
              <a:t>Значение реинжениринга ПО</a:t>
            </a:r>
            <a:endParaRPr lang="en-US" dirty="0"/>
          </a:p>
        </p:txBody>
      </p:sp>
      <p:sp>
        <p:nvSpPr>
          <p:cNvPr id="7" name="TextBox 6"/>
          <p:cNvSpPr txBox="1"/>
          <p:nvPr/>
        </p:nvSpPr>
        <p:spPr>
          <a:xfrm>
            <a:off x="909836" y="656692"/>
            <a:ext cx="10255676" cy="5632311"/>
          </a:xfrm>
          <a:prstGeom prst="rect">
            <a:avLst/>
          </a:prstGeom>
          <a:noFill/>
        </p:spPr>
        <p:txBody>
          <a:bodyPr wrap="square" rtlCol="0">
            <a:spAutoFit/>
          </a:bodyPr>
          <a:lstStyle/>
          <a:p>
            <a:pPr indent="396000"/>
            <a:r>
              <a:rPr lang="ru-RU" dirty="0"/>
              <a:t>Наследуемой называется старая система, необходимая для поддержки текущей деловой активности организации, которая пока не может от нее отказаться. Организации во многом зависят от таких наследуемых систем, поэтому должны поддерживать их функционирование. В понятие эволюции наследуемой системы входят такие компоненты, как сопровождение, замена, архитектурная эволюция и </a:t>
            </a:r>
            <a:r>
              <a:rPr lang="ru-RU" dirty="0" err="1"/>
              <a:t>реинжениринг</a:t>
            </a:r>
            <a:r>
              <a:rPr lang="ru-RU" dirty="0"/>
              <a:t>.</a:t>
            </a:r>
          </a:p>
          <a:p>
            <a:pPr indent="396000"/>
            <a:r>
              <a:rPr lang="ru-RU" dirty="0" err="1"/>
              <a:t>Реинжениринг</a:t>
            </a:r>
            <a:r>
              <a:rPr lang="ru-RU" dirty="0"/>
              <a:t> – это повторная реализация наследуемой системы в целях повышения удобства ее эксплуатации и сопровождения. В это понятие входят разные процессы, среди которых назовем повторное документирование системы, ее реорганизацию и реструктуризацию, перевод системы на один из более современных языков программирования, модификацию и модернизацию структуры и системных данных. При этом функциональность системы и ее архитектура остаются неизменными.</a:t>
            </a:r>
          </a:p>
          <a:p>
            <a:pPr indent="396000"/>
            <a:r>
              <a:rPr lang="ru-RU" dirty="0"/>
              <a:t>С технической точки зрения </a:t>
            </a:r>
            <a:r>
              <a:rPr lang="ru-RU" dirty="0" err="1"/>
              <a:t>реинжениринг</a:t>
            </a:r>
            <a:r>
              <a:rPr lang="ru-RU" dirty="0"/>
              <a:t> – это решение "второго сорта" проблемы системной эволюции. Если учесть, что архитектура системы не изменяется, то сделать централизованную систему распределенной представляется делом довольно сложным. Однако с коммерческой точки зрения </a:t>
            </a:r>
            <a:r>
              <a:rPr lang="ru-RU" dirty="0" err="1"/>
              <a:t>реинжениринг</a:t>
            </a:r>
            <a:r>
              <a:rPr lang="ru-RU" dirty="0"/>
              <a:t> часто принимается за единственный способ сохранения наследуемых систем в эксплуатации. Другие подходы к эволюции системы либо слишком дорогостоящие, либо рискованные.</a:t>
            </a:r>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Значение </a:t>
            </a:r>
            <a:r>
              <a:rPr lang="ru-RU" dirty="0" err="1"/>
              <a:t>реинжениринга</a:t>
            </a:r>
            <a:r>
              <a:rPr lang="ru-RU" dirty="0"/>
              <a:t> ПО</a:t>
            </a:r>
            <a:endParaRPr lang="en-US" dirty="0"/>
          </a:p>
        </p:txBody>
      </p:sp>
      <p:sp>
        <p:nvSpPr>
          <p:cNvPr id="2" name="TextBox 1"/>
          <p:cNvSpPr txBox="1"/>
          <p:nvPr/>
        </p:nvSpPr>
        <p:spPr>
          <a:xfrm>
            <a:off x="909836" y="656692"/>
            <a:ext cx="10255676" cy="5524589"/>
          </a:xfrm>
          <a:prstGeom prst="rect">
            <a:avLst/>
          </a:prstGeom>
          <a:noFill/>
        </p:spPr>
        <p:txBody>
          <a:bodyPr wrap="square" rtlCol="0">
            <a:spAutoFit/>
          </a:bodyPr>
          <a:lstStyle/>
          <a:p>
            <a:pPr indent="396000"/>
            <a:r>
              <a:rPr lang="ru-RU" dirty="0" smtClean="0"/>
              <a:t>Несмотря на постоянную замену подобных систем, многие из них все еще используются. С 1990 года отмечается резкое возрастание использования вычислительной техники в деловой сфере. При грубом подсчете можно говорить о 250 млрд. строк исходного кода, которые нуждаются в сопровождении. Большинство создано отнюдь не с помощью объектно-ориентированных языков программирования, многие из них функционируют все еще на </a:t>
            </a:r>
            <a:r>
              <a:rPr lang="ru-RU" dirty="0" err="1" smtClean="0"/>
              <a:t>мэйнфреймах</a:t>
            </a:r>
            <a:r>
              <a:rPr lang="ru-RU" dirty="0" smtClean="0"/>
              <a:t>.</a:t>
            </a:r>
            <a:endParaRPr lang="en-US" dirty="0" smtClean="0"/>
          </a:p>
          <a:p>
            <a:pPr indent="396000"/>
            <a:r>
              <a:rPr lang="ru-RU" dirty="0" smtClean="0"/>
              <a:t>Программных систем настолько много, что говорить о полной замене или радикальной реструктуризации их в большинстве организаций не приходится. Сопровождение старых систем действительно стоит дорого, однако </a:t>
            </a:r>
            <a:r>
              <a:rPr lang="ru-RU" dirty="0" err="1" smtClean="0"/>
              <a:t>реинжениринг</a:t>
            </a:r>
            <a:r>
              <a:rPr lang="ru-RU" dirty="0" smtClean="0"/>
              <a:t> может продлить время их существования</a:t>
            </a:r>
            <a:r>
              <a:rPr lang="en-US" dirty="0" smtClean="0"/>
              <a:t>. </a:t>
            </a:r>
            <a:r>
              <a:rPr lang="ru-RU" dirty="0" smtClean="0"/>
              <a:t>С помощью </a:t>
            </a:r>
            <a:r>
              <a:rPr lang="ru-RU" dirty="0" err="1" smtClean="0"/>
              <a:t>реинжениринга</a:t>
            </a:r>
            <a:r>
              <a:rPr lang="ru-RU" dirty="0" smtClean="0"/>
              <a:t> совершенствуется системная структура, создается новая документация и облегчается сопровождение системы.</a:t>
            </a:r>
            <a:endParaRPr lang="en-US" dirty="0" smtClean="0"/>
          </a:p>
          <a:p>
            <a:pPr indent="396000"/>
            <a:r>
              <a:rPr lang="ru-RU" dirty="0"/>
              <a:t>По сравнению с более радикальными подходами к совершенствованию систем </a:t>
            </a:r>
            <a:r>
              <a:rPr lang="ru-RU" dirty="0" err="1"/>
              <a:t>реинжениринг</a:t>
            </a:r>
            <a:r>
              <a:rPr lang="ru-RU" dirty="0"/>
              <a:t> имеет два преимущества.</a:t>
            </a:r>
            <a:endParaRPr lang="en-US" dirty="0"/>
          </a:p>
          <a:p>
            <a:pPr marL="223838" indent="-223838">
              <a:lnSpc>
                <a:spcPct val="90000"/>
              </a:lnSpc>
              <a:spcBef>
                <a:spcPts val="1200"/>
              </a:spcBef>
              <a:buClr>
                <a:schemeClr val="accent1"/>
              </a:buClr>
              <a:buSzPct val="100000"/>
              <a:buFont typeface="Arial" pitchFamily="34" charset="0"/>
              <a:buChar char="•"/>
            </a:pPr>
            <a:r>
              <a:rPr lang="ru-RU" i="1" dirty="0"/>
              <a:t>Снижение </a:t>
            </a:r>
            <a:r>
              <a:rPr lang="ru-RU" i="1" dirty="0"/>
              <a:t>рисков. При повторной разработке ПО существуют большие риски – высока вероятность ошибок в системной спецификации и возникновения проблем во время разработки системы. </a:t>
            </a:r>
            <a:r>
              <a:rPr lang="ru-RU" i="1" dirty="0" err="1"/>
              <a:t>Реинжениринг</a:t>
            </a:r>
            <a:r>
              <a:rPr lang="ru-RU" i="1" dirty="0"/>
              <a:t> снижает эти риски.</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a:t>Снижение </a:t>
            </a:r>
            <a:r>
              <a:rPr lang="ru-RU" i="1" dirty="0"/>
              <a:t>затрат. Себестоимость </a:t>
            </a:r>
            <a:r>
              <a:rPr lang="ru-RU" i="1" dirty="0" err="1"/>
              <a:t>реинжениринга</a:t>
            </a:r>
            <a:r>
              <a:rPr lang="ru-RU" i="1" dirty="0"/>
              <a:t> значительно ниже, чем разработка нового программного обеспечения. </a:t>
            </a:r>
            <a:endParaRPr lang="en-US" i="1" dirty="0"/>
          </a:p>
        </p:txBody>
      </p:sp>
    </p:spTree>
    <p:extLst>
      <p:ext uri="{BB962C8B-B14F-4D97-AF65-F5344CB8AC3E}">
        <p14:creationId xmlns:p14="http://schemas.microsoft.com/office/powerpoint/2010/main" val="27630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Значение </a:t>
            </a:r>
            <a:r>
              <a:rPr lang="ru-RU" dirty="0" err="1"/>
              <a:t>реинжениринга</a:t>
            </a:r>
            <a:r>
              <a:rPr lang="ru-RU" dirty="0"/>
              <a:t> ПО</a:t>
            </a:r>
            <a:endParaRPr lang="en-US" dirty="0"/>
          </a:p>
        </p:txBody>
      </p:sp>
      <p:sp>
        <p:nvSpPr>
          <p:cNvPr id="2" name="TextBox 1"/>
          <p:cNvSpPr txBox="1"/>
          <p:nvPr/>
        </p:nvSpPr>
        <p:spPr>
          <a:xfrm>
            <a:off x="909836" y="656692"/>
            <a:ext cx="10255676" cy="2862322"/>
          </a:xfrm>
          <a:prstGeom prst="rect">
            <a:avLst/>
          </a:prstGeom>
          <a:noFill/>
        </p:spPr>
        <p:txBody>
          <a:bodyPr wrap="square" rtlCol="0">
            <a:spAutoFit/>
          </a:bodyPr>
          <a:lstStyle/>
          <a:p>
            <a:r>
              <a:rPr lang="ru-RU" dirty="0" err="1"/>
              <a:t>Реинжениринг</a:t>
            </a:r>
            <a:r>
              <a:rPr lang="ru-RU" dirty="0"/>
              <a:t> ПО тесно связан с </a:t>
            </a:r>
            <a:r>
              <a:rPr lang="ru-RU" dirty="0" err="1"/>
              <a:t>реинженирингом</a:t>
            </a:r>
            <a:r>
              <a:rPr lang="ru-RU" dirty="0"/>
              <a:t> деловых </a:t>
            </a:r>
            <a:r>
              <a:rPr lang="ru-RU" dirty="0" smtClean="0"/>
              <a:t>процессов. </a:t>
            </a:r>
            <a:r>
              <a:rPr lang="ru-RU" dirty="0"/>
              <a:t>Последний означает преобразование бизнес-процессов для снижения количества излишних видов деятельности и повышения эффективности делового процесса. Обычно </a:t>
            </a:r>
            <a:r>
              <a:rPr lang="ru-RU" dirty="0" err="1"/>
              <a:t>реинжениринг</a:t>
            </a:r>
            <a:r>
              <a:rPr lang="ru-RU" dirty="0"/>
              <a:t> бизнес-процессов предполагает внедрение новых программ для поддержки деловых процессов или модификацию существующих программ, при этом наследуемые системы существенно зависят от делового </a:t>
            </a:r>
            <a:r>
              <a:rPr lang="ru-RU" dirty="0" smtClean="0"/>
              <a:t>процесса</a:t>
            </a:r>
            <a:r>
              <a:rPr lang="en-US" dirty="0" smtClean="0"/>
              <a:t>.</a:t>
            </a:r>
          </a:p>
          <a:p>
            <a:r>
              <a:rPr lang="ru-RU" dirty="0" smtClean="0"/>
              <a:t>Основное </a:t>
            </a:r>
            <a:r>
              <a:rPr lang="ru-RU" dirty="0"/>
              <a:t>различие между </a:t>
            </a:r>
            <a:r>
              <a:rPr lang="ru-RU" dirty="0" err="1"/>
              <a:t>реинженирингом</a:t>
            </a:r>
            <a:r>
              <a:rPr lang="ru-RU" dirty="0"/>
              <a:t> и новой разработкой системы связано со стартовой точкой начала работы над системой. При </a:t>
            </a:r>
            <a:r>
              <a:rPr lang="ru-RU" dirty="0" err="1"/>
              <a:t>реинжениринге</a:t>
            </a:r>
            <a:r>
              <a:rPr lang="ru-RU" dirty="0"/>
              <a:t> вместо написания системной спецификации "с нуля" старая система служит основой для разработки спецификации новой системы. </a:t>
            </a:r>
            <a:endParaRPr lang="en-US" dirty="0"/>
          </a:p>
        </p:txBody>
      </p:sp>
      <p:pic>
        <p:nvPicPr>
          <p:cNvPr id="1026"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2566020" y="3861048"/>
            <a:ext cx="6912768" cy="253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99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smtClean="0"/>
              <a:t>Процесс </a:t>
            </a:r>
            <a:r>
              <a:rPr lang="ru-RU" dirty="0" err="1"/>
              <a:t>реинжениринга</a:t>
            </a:r>
            <a:r>
              <a:rPr lang="ru-RU" dirty="0"/>
              <a:t> ПО</a:t>
            </a:r>
            <a:endParaRPr lang="en-US" dirty="0"/>
          </a:p>
        </p:txBody>
      </p:sp>
      <p:sp>
        <p:nvSpPr>
          <p:cNvPr id="2" name="TextBox 1"/>
          <p:cNvSpPr txBox="1"/>
          <p:nvPr/>
        </p:nvSpPr>
        <p:spPr>
          <a:xfrm>
            <a:off x="909836" y="656692"/>
            <a:ext cx="10255676" cy="4299639"/>
          </a:xfrm>
          <a:prstGeom prst="rect">
            <a:avLst/>
          </a:prstGeom>
          <a:noFill/>
        </p:spPr>
        <p:txBody>
          <a:bodyPr wrap="square" rtlCol="0">
            <a:spAutoFit/>
          </a:bodyPr>
          <a:lstStyle/>
          <a:p>
            <a:pPr>
              <a:spcBef>
                <a:spcPts val="600"/>
              </a:spcBef>
            </a:pPr>
            <a:r>
              <a:rPr lang="ru-RU" dirty="0" smtClean="0"/>
              <a:t>В </a:t>
            </a:r>
            <a:r>
              <a:rPr lang="ru-RU" dirty="0"/>
              <a:t>начале этого процесса имеем наследуемую систему, а в результате – структурированную и заново скомпонованную версию той же системы. </a:t>
            </a:r>
            <a:r>
              <a:rPr lang="ru-RU" dirty="0" smtClean="0"/>
              <a:t>Основные </a:t>
            </a:r>
            <a:r>
              <a:rPr lang="ru-RU" dirty="0"/>
              <a:t>этапы этого процесса</a:t>
            </a:r>
            <a:r>
              <a:rPr lang="ru-RU" dirty="0" smtClean="0"/>
              <a:t>.</a:t>
            </a:r>
            <a:endParaRPr lang="en-US" dirty="0"/>
          </a:p>
          <a:p>
            <a:pPr marL="223838" indent="-223838">
              <a:lnSpc>
                <a:spcPct val="90000"/>
              </a:lnSpc>
              <a:spcBef>
                <a:spcPts val="600"/>
              </a:spcBef>
              <a:buClr>
                <a:schemeClr val="accent1"/>
              </a:buClr>
              <a:buSzPct val="100000"/>
              <a:buFont typeface="Arial" pitchFamily="34" charset="0"/>
              <a:buChar char="•"/>
            </a:pPr>
            <a:r>
              <a:rPr lang="ru-RU" i="1" dirty="0" smtClean="0"/>
              <a:t>Перевод </a:t>
            </a:r>
            <a:r>
              <a:rPr lang="ru-RU" i="1" dirty="0"/>
              <a:t>исходного кода. </a:t>
            </a:r>
            <a:r>
              <a:rPr lang="ru-RU" i="1" dirty="0"/>
              <a:t>Конвертирование программы со старого языка программирования на современную версию того же языка либо на другой язык.</a:t>
            </a:r>
            <a:endParaRPr lang="en-US" i="1" dirty="0"/>
          </a:p>
          <a:p>
            <a:pPr marL="223838" indent="-223838">
              <a:lnSpc>
                <a:spcPct val="90000"/>
              </a:lnSpc>
              <a:spcBef>
                <a:spcPts val="600"/>
              </a:spcBef>
              <a:buClr>
                <a:schemeClr val="accent1"/>
              </a:buClr>
              <a:buSzPct val="100000"/>
              <a:buFont typeface="Arial" pitchFamily="34" charset="0"/>
              <a:buChar char="•"/>
            </a:pPr>
            <a:r>
              <a:rPr lang="ru-RU" i="1" dirty="0" smtClean="0"/>
              <a:t>Анализ </a:t>
            </a:r>
            <a:r>
              <a:rPr lang="ru-RU" i="1" dirty="0"/>
              <a:t>программ. </a:t>
            </a:r>
            <a:r>
              <a:rPr lang="ru-RU" i="1" dirty="0"/>
              <a:t>Документирование структуры и функциональных возможностей программ на основе их анализа.</a:t>
            </a:r>
            <a:endParaRPr lang="en-US" i="1" dirty="0"/>
          </a:p>
          <a:p>
            <a:pPr marL="223838" indent="-223838">
              <a:lnSpc>
                <a:spcPct val="90000"/>
              </a:lnSpc>
              <a:spcBef>
                <a:spcPts val="600"/>
              </a:spcBef>
              <a:buClr>
                <a:schemeClr val="accent1"/>
              </a:buClr>
              <a:buSzPct val="100000"/>
              <a:buFont typeface="Arial" pitchFamily="34" charset="0"/>
              <a:buChar char="•"/>
            </a:pPr>
            <a:r>
              <a:rPr lang="ru-RU" i="1" dirty="0" smtClean="0"/>
              <a:t>Модификация </a:t>
            </a:r>
            <a:r>
              <a:rPr lang="ru-RU" i="1" dirty="0"/>
              <a:t>структуры программ. </a:t>
            </a:r>
            <a:r>
              <a:rPr lang="ru-RU" i="1" dirty="0"/>
              <a:t>Анализируется и модифицируется управляющая структура программ с целью сделать их более простыми и понятными.</a:t>
            </a:r>
            <a:endParaRPr lang="en-US" i="1" dirty="0"/>
          </a:p>
          <a:p>
            <a:pPr marL="223838" indent="-223838">
              <a:lnSpc>
                <a:spcPct val="90000"/>
              </a:lnSpc>
              <a:spcBef>
                <a:spcPts val="600"/>
              </a:spcBef>
              <a:buClr>
                <a:schemeClr val="accent1"/>
              </a:buClr>
              <a:buSzPct val="100000"/>
              <a:buFont typeface="Arial" pitchFamily="34" charset="0"/>
              <a:buChar char="•"/>
            </a:pPr>
            <a:r>
              <a:rPr lang="ru-RU" i="1" dirty="0" smtClean="0"/>
              <a:t>Разбиение </a:t>
            </a:r>
            <a:r>
              <a:rPr lang="ru-RU" i="1" dirty="0"/>
              <a:t>на модули. </a:t>
            </a:r>
            <a:r>
              <a:rPr lang="ru-RU" i="1" dirty="0"/>
              <a:t>Взаимосвязанные части программ группируются в модули; там, где возможно, устраняется избыточность. В некоторых случаях изменяется структура системы.</a:t>
            </a:r>
            <a:endParaRPr lang="en-US" i="1" dirty="0"/>
          </a:p>
          <a:p>
            <a:pPr marL="223838" indent="-223838">
              <a:lnSpc>
                <a:spcPct val="90000"/>
              </a:lnSpc>
              <a:spcBef>
                <a:spcPts val="600"/>
              </a:spcBef>
              <a:buClr>
                <a:schemeClr val="accent1"/>
              </a:buClr>
              <a:buSzPct val="100000"/>
              <a:buFont typeface="Arial" pitchFamily="34" charset="0"/>
              <a:buChar char="•"/>
            </a:pPr>
            <a:r>
              <a:rPr lang="ru-RU" i="1" dirty="0" smtClean="0"/>
              <a:t>Изменение </a:t>
            </a:r>
            <a:r>
              <a:rPr lang="ru-RU" i="1" dirty="0"/>
              <a:t>системных данных. </a:t>
            </a:r>
            <a:r>
              <a:rPr lang="ru-RU" i="1" dirty="0"/>
              <a:t>Данные, с которыми работает программа, изменяются с тем, чтобы соответствовать нововведениям.</a:t>
            </a:r>
            <a:endParaRPr lang="en-US" i="1" dirty="0"/>
          </a:p>
        </p:txBody>
      </p:sp>
      <p:pic>
        <p:nvPicPr>
          <p:cNvPr id="2050"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3214092" y="3861048"/>
            <a:ext cx="456406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39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smtClean="0"/>
              <a:t>Процесс </a:t>
            </a:r>
            <a:r>
              <a:rPr lang="ru-RU" dirty="0" err="1"/>
              <a:t>реинжениринга</a:t>
            </a:r>
            <a:r>
              <a:rPr lang="ru-RU" dirty="0"/>
              <a:t> ПО</a:t>
            </a:r>
            <a:endParaRPr lang="en-US" dirty="0"/>
          </a:p>
        </p:txBody>
      </p:sp>
      <p:sp>
        <p:nvSpPr>
          <p:cNvPr id="2" name="TextBox 1"/>
          <p:cNvSpPr txBox="1"/>
          <p:nvPr/>
        </p:nvSpPr>
        <p:spPr>
          <a:xfrm>
            <a:off x="909836" y="656692"/>
            <a:ext cx="10255676" cy="1754326"/>
          </a:xfrm>
          <a:prstGeom prst="rect">
            <a:avLst/>
          </a:prstGeom>
          <a:noFill/>
        </p:spPr>
        <p:txBody>
          <a:bodyPr wrap="square" rtlCol="0">
            <a:spAutoFit/>
          </a:bodyPr>
          <a:lstStyle/>
          <a:p>
            <a:pPr>
              <a:spcBef>
                <a:spcPts val="600"/>
              </a:spcBef>
            </a:pPr>
            <a:r>
              <a:rPr lang="ru-RU" dirty="0"/>
              <a:t>При </a:t>
            </a:r>
            <a:r>
              <a:rPr lang="ru-RU" dirty="0" err="1"/>
              <a:t>реинжениринге</a:t>
            </a:r>
            <a:r>
              <a:rPr lang="ru-RU" dirty="0"/>
              <a:t> программ необязательно проходить все стадии, показанные </a:t>
            </a:r>
            <a:r>
              <a:rPr lang="ru-RU" dirty="0" smtClean="0"/>
              <a:t>ниже Например</a:t>
            </a:r>
            <a:r>
              <a:rPr lang="ru-RU" dirty="0"/>
              <a:t>, не всегда нужно переводить исходный код, если язык программирования, на котором написана программа, все еще поддерживается разработчиком компилятора</a:t>
            </a:r>
            <a:r>
              <a:rPr lang="ru-RU" dirty="0" smtClean="0"/>
              <a:t>. </a:t>
            </a:r>
            <a:r>
              <a:rPr lang="ru-RU" dirty="0"/>
              <a:t>Если </a:t>
            </a:r>
            <a:r>
              <a:rPr lang="ru-RU" dirty="0" err="1"/>
              <a:t>реинжениринг</a:t>
            </a:r>
            <a:r>
              <a:rPr lang="ru-RU" dirty="0"/>
              <a:t> проводится с помощью автоматизированных средств, то не обязательно восстанавливать документацию на программу.</a:t>
            </a:r>
            <a:endParaRPr lang="en-US" i="1" dirty="0"/>
          </a:p>
        </p:txBody>
      </p:sp>
      <p:pic>
        <p:nvPicPr>
          <p:cNvPr id="2050"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2205980" y="2636912"/>
            <a:ext cx="691276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9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smtClean="0"/>
              <a:t>Стоимость </a:t>
            </a:r>
            <a:r>
              <a:rPr lang="ru-RU" dirty="0" err="1"/>
              <a:t>реинжениринга</a:t>
            </a:r>
            <a:r>
              <a:rPr lang="ru-RU" dirty="0"/>
              <a:t> ПО</a:t>
            </a:r>
            <a:endParaRPr lang="en-US" dirty="0"/>
          </a:p>
        </p:txBody>
      </p:sp>
      <p:sp>
        <p:nvSpPr>
          <p:cNvPr id="2" name="TextBox 1"/>
          <p:cNvSpPr txBox="1"/>
          <p:nvPr/>
        </p:nvSpPr>
        <p:spPr>
          <a:xfrm>
            <a:off x="909836" y="656692"/>
            <a:ext cx="10255676" cy="923330"/>
          </a:xfrm>
          <a:prstGeom prst="rect">
            <a:avLst/>
          </a:prstGeom>
          <a:noFill/>
        </p:spPr>
        <p:txBody>
          <a:bodyPr wrap="square" rtlCol="0">
            <a:spAutoFit/>
          </a:bodyPr>
          <a:lstStyle/>
          <a:p>
            <a:r>
              <a:rPr lang="ru-RU" dirty="0"/>
              <a:t>Стоимость </a:t>
            </a:r>
            <a:r>
              <a:rPr lang="ru-RU" dirty="0" err="1"/>
              <a:t>реинжениринга</a:t>
            </a:r>
            <a:r>
              <a:rPr lang="ru-RU" dirty="0"/>
              <a:t> обычно определяется объемом выполненных работ. На </a:t>
            </a:r>
            <a:r>
              <a:rPr lang="ru-RU" dirty="0" smtClean="0"/>
              <a:t>рисунке ниже показано </a:t>
            </a:r>
            <a:r>
              <a:rPr lang="ru-RU" dirty="0"/>
              <a:t>несколько различных подходов к процессу </a:t>
            </a:r>
            <a:r>
              <a:rPr lang="ru-RU" dirty="0" err="1"/>
              <a:t>реинжениринга</a:t>
            </a:r>
            <a:r>
              <a:rPr lang="ru-RU" dirty="0"/>
              <a:t> и динамика изменения стоимости работ для этих подходов.</a:t>
            </a:r>
            <a:endParaRPr lang="en-US" dirty="0"/>
          </a:p>
        </p:txBody>
      </p:sp>
      <p:pic>
        <p:nvPicPr>
          <p:cNvPr id="3074" name="Picture 2"/>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638028" y="1772816"/>
            <a:ext cx="6768752" cy="234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09836" y="4314697"/>
            <a:ext cx="10255676" cy="2259080"/>
          </a:xfrm>
          <a:prstGeom prst="rect">
            <a:avLst/>
          </a:prstGeom>
          <a:noFill/>
        </p:spPr>
        <p:txBody>
          <a:bodyPr wrap="square" rtlCol="0">
            <a:spAutoFit/>
          </a:bodyPr>
          <a:lstStyle/>
          <a:p>
            <a:r>
              <a:rPr lang="ru-RU" dirty="0"/>
              <a:t>Кроме объема выполняемых работ, есть и другие факторы, обусловливающие стоимость </a:t>
            </a:r>
            <a:r>
              <a:rPr lang="ru-RU" dirty="0" err="1"/>
              <a:t>реинжениринга</a:t>
            </a:r>
            <a:r>
              <a:rPr lang="ru-RU" dirty="0" smtClean="0"/>
              <a:t>.</a:t>
            </a:r>
            <a:endParaRPr lang="en-US" dirty="0" smtClean="0"/>
          </a:p>
          <a:p>
            <a:pPr marL="223838" indent="-223838">
              <a:lnSpc>
                <a:spcPct val="90000"/>
              </a:lnSpc>
              <a:spcBef>
                <a:spcPts val="1200"/>
              </a:spcBef>
              <a:buClr>
                <a:schemeClr val="accent1"/>
              </a:buClr>
              <a:buSzPct val="100000"/>
              <a:buFont typeface="Arial" pitchFamily="34" charset="0"/>
              <a:buChar char="•"/>
            </a:pPr>
            <a:r>
              <a:rPr lang="ru-RU" i="1" dirty="0" smtClean="0"/>
              <a:t>Качество </a:t>
            </a:r>
            <a:r>
              <a:rPr lang="ru-RU" i="1" dirty="0"/>
              <a:t>программного обеспечения, которое подвергается </a:t>
            </a:r>
            <a:r>
              <a:rPr lang="ru-RU" i="1" dirty="0" err="1" smtClean="0"/>
              <a:t>реинженирингу</a:t>
            </a:r>
            <a:r>
              <a:rPr lang="ru-RU" i="1" dirty="0" smtClean="0"/>
              <a:t>.</a:t>
            </a:r>
          </a:p>
          <a:p>
            <a:pPr marL="223838" indent="-223838">
              <a:lnSpc>
                <a:spcPct val="90000"/>
              </a:lnSpc>
              <a:spcBef>
                <a:spcPts val="1200"/>
              </a:spcBef>
              <a:buClr>
                <a:schemeClr val="accent1"/>
              </a:buClr>
              <a:buSzPct val="100000"/>
              <a:buFont typeface="Arial" pitchFamily="34" charset="0"/>
              <a:buChar char="•"/>
            </a:pPr>
            <a:r>
              <a:rPr lang="ru-RU" i="1" dirty="0" smtClean="0"/>
              <a:t> Наличие средств поддержки процесса </a:t>
            </a:r>
            <a:r>
              <a:rPr lang="ru-RU" i="1" dirty="0" err="1" smtClean="0"/>
              <a:t>реинжениринга</a:t>
            </a:r>
            <a:r>
              <a:rPr lang="ru-RU" i="1" dirty="0" smtClean="0"/>
              <a:t>. </a:t>
            </a:r>
          </a:p>
          <a:p>
            <a:pPr marL="223838" indent="-223838">
              <a:lnSpc>
                <a:spcPct val="90000"/>
              </a:lnSpc>
              <a:spcBef>
                <a:spcPts val="1200"/>
              </a:spcBef>
              <a:buClr>
                <a:schemeClr val="accent1"/>
              </a:buClr>
              <a:buSzPct val="100000"/>
              <a:buFont typeface="Arial" pitchFamily="34" charset="0"/>
              <a:buChar char="•"/>
            </a:pPr>
            <a:r>
              <a:rPr lang="ru-RU" i="1" dirty="0" smtClean="0"/>
              <a:t>Объем необходимого преобразования данных. </a:t>
            </a:r>
          </a:p>
          <a:p>
            <a:pPr marL="223838" indent="-223838">
              <a:lnSpc>
                <a:spcPct val="90000"/>
              </a:lnSpc>
              <a:spcBef>
                <a:spcPts val="1200"/>
              </a:spcBef>
              <a:buClr>
                <a:schemeClr val="accent1"/>
              </a:buClr>
              <a:buSzPct val="100000"/>
              <a:buFont typeface="Arial" pitchFamily="34" charset="0"/>
              <a:buChar char="•"/>
            </a:pPr>
            <a:r>
              <a:rPr lang="ru-RU" i="1" dirty="0" smtClean="0"/>
              <a:t>Наличие необходимых специалистов.</a:t>
            </a:r>
            <a:endParaRPr lang="en-US" dirty="0"/>
          </a:p>
        </p:txBody>
      </p:sp>
    </p:spTree>
    <p:extLst>
      <p:ext uri="{BB962C8B-B14F-4D97-AF65-F5344CB8AC3E}">
        <p14:creationId xmlns:p14="http://schemas.microsoft.com/office/powerpoint/2010/main" val="16695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Преобразование исходного кода программ</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Самый простой способ </a:t>
            </a:r>
            <a:r>
              <a:rPr lang="ru-RU" dirty="0" err="1"/>
              <a:t>реинжениринга</a:t>
            </a:r>
            <a:r>
              <a:rPr lang="ru-RU" dirty="0"/>
              <a:t> программ – это автоматический перевод исходного кода с одного языка программирования на другой, более современный. При этом структура и организация программ остаются неизменными. </a:t>
            </a:r>
            <a:endParaRPr lang="ru-RU" dirty="0" smtClean="0"/>
          </a:p>
        </p:txBody>
      </p:sp>
    </p:spTree>
    <p:extLst>
      <p:ext uri="{BB962C8B-B14F-4D97-AF65-F5344CB8AC3E}">
        <p14:creationId xmlns:p14="http://schemas.microsoft.com/office/powerpoint/2010/main" val="8283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2.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http://purl.org/dc/terms/"/>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2544</Words>
  <Application>Microsoft Office PowerPoint</Application>
  <PresentationFormat>Произвольный</PresentationFormat>
  <Paragraphs>114</Paragraphs>
  <Slides>26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Century Gothic</vt:lpstr>
      <vt:lpstr>Corbel</vt:lpstr>
      <vt:lpstr>Times New Roman</vt:lpstr>
      <vt:lpstr>Синий цифровой тоннель (16 x 9)</vt:lpstr>
      <vt:lpstr>Реинжениринг программного обеспечения</vt:lpstr>
      <vt:lpstr>Цель лекции – описание процесса реинжениринга, предполагающего повышение удобства эксплуатации программных систем. После этой лекции вы должны: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2019-06-05T13:51:01Z</dcterms:created>
  <dcterms:modified xsi:type="dcterms:W3CDTF">2019-06-06T22:33:13Z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