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</p:sldIdLst>
  <p:sldSz cx="18288000" cy="10287000"/>
  <p:notesSz cx="6858000" cy="9144000"/>
  <p:embeddedFontLst>
    <p:embeddedFont>
      <p:font typeface="Bebas Neue Bold" panose="020B0604020202020204" charset="-52"/>
      <p:regular r:id="rId21"/>
    </p:embeddedFont>
    <p:embeddedFont>
      <p:font typeface="Lato" panose="020F0502020204030203" pitchFamily="34" charset="0"/>
      <p:regular r:id="rId2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9D5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54" d="100"/>
          <a:sy n="54" d="100"/>
        </p:scale>
        <p:origin x="754" y="29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font" Target="fonts/font1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2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5/5/2025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5/5/2025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5/5/2025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10" Type="http://schemas.openxmlformats.org/officeDocument/2006/relationships/image" Target="../media/image9.sv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2.png"/><Relationship Id="rId7" Type="http://schemas.openxmlformats.org/officeDocument/2006/relationships/image" Target="../media/image9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4.svg"/><Relationship Id="rId10" Type="http://schemas.openxmlformats.org/officeDocument/2006/relationships/image" Target="../media/image23.png"/><Relationship Id="rId4" Type="http://schemas.openxmlformats.org/officeDocument/2006/relationships/image" Target="../media/image3.png"/><Relationship Id="rId9" Type="http://schemas.openxmlformats.org/officeDocument/2006/relationships/image" Target="../media/image7.sv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2.png"/><Relationship Id="rId7" Type="http://schemas.openxmlformats.org/officeDocument/2006/relationships/image" Target="../media/image9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11" Type="http://schemas.openxmlformats.org/officeDocument/2006/relationships/image" Target="../media/image25.svg"/><Relationship Id="rId5" Type="http://schemas.openxmlformats.org/officeDocument/2006/relationships/image" Target="../media/image4.svg"/><Relationship Id="rId10" Type="http://schemas.openxmlformats.org/officeDocument/2006/relationships/image" Target="../media/image24.png"/><Relationship Id="rId4" Type="http://schemas.openxmlformats.org/officeDocument/2006/relationships/image" Target="../media/image3.png"/><Relationship Id="rId9" Type="http://schemas.openxmlformats.org/officeDocument/2006/relationships/image" Target="../media/image7.sv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2.png"/><Relationship Id="rId7" Type="http://schemas.openxmlformats.org/officeDocument/2006/relationships/image" Target="../media/image9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11" Type="http://schemas.openxmlformats.org/officeDocument/2006/relationships/image" Target="../media/image25.svg"/><Relationship Id="rId5" Type="http://schemas.openxmlformats.org/officeDocument/2006/relationships/image" Target="../media/image4.svg"/><Relationship Id="rId10" Type="http://schemas.openxmlformats.org/officeDocument/2006/relationships/image" Target="../media/image24.png"/><Relationship Id="rId4" Type="http://schemas.openxmlformats.org/officeDocument/2006/relationships/image" Target="../media/image3.png"/><Relationship Id="rId9" Type="http://schemas.openxmlformats.org/officeDocument/2006/relationships/image" Target="../media/image7.sv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2.png"/><Relationship Id="rId7" Type="http://schemas.openxmlformats.org/officeDocument/2006/relationships/image" Target="../media/image9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11" Type="http://schemas.openxmlformats.org/officeDocument/2006/relationships/image" Target="../media/image26.png"/><Relationship Id="rId5" Type="http://schemas.openxmlformats.org/officeDocument/2006/relationships/image" Target="../media/image4.svg"/><Relationship Id="rId10" Type="http://schemas.openxmlformats.org/officeDocument/2006/relationships/image" Target="../media/image13.jpeg"/><Relationship Id="rId4" Type="http://schemas.openxmlformats.org/officeDocument/2006/relationships/image" Target="../media/image3.png"/><Relationship Id="rId9" Type="http://schemas.openxmlformats.org/officeDocument/2006/relationships/image" Target="../media/image7.sv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11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4.svg"/><Relationship Id="rId10" Type="http://schemas.openxmlformats.org/officeDocument/2006/relationships/image" Target="../media/image9.sv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3" Type="http://schemas.openxmlformats.org/officeDocument/2006/relationships/image" Target="../media/image2.png"/><Relationship Id="rId7" Type="http://schemas.openxmlformats.org/officeDocument/2006/relationships/image" Target="../media/image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openxmlformats.org/officeDocument/2006/relationships/image" Target="../media/image4.svg"/><Relationship Id="rId10" Type="http://schemas.openxmlformats.org/officeDocument/2006/relationships/image" Target="../media/image7.svg"/><Relationship Id="rId4" Type="http://schemas.openxmlformats.org/officeDocument/2006/relationships/image" Target="../media/image3.png"/><Relationship Id="rId9" Type="http://schemas.openxmlformats.org/officeDocument/2006/relationships/image" Target="../media/image6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3" Type="http://schemas.openxmlformats.org/officeDocument/2006/relationships/image" Target="../media/image2.png"/><Relationship Id="rId7" Type="http://schemas.openxmlformats.org/officeDocument/2006/relationships/image" Target="../media/image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openxmlformats.org/officeDocument/2006/relationships/image" Target="../media/image4.svg"/><Relationship Id="rId10" Type="http://schemas.openxmlformats.org/officeDocument/2006/relationships/image" Target="../media/image7.svg"/><Relationship Id="rId4" Type="http://schemas.openxmlformats.org/officeDocument/2006/relationships/image" Target="../media/image3.png"/><Relationship Id="rId9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2.png"/><Relationship Id="rId7" Type="http://schemas.openxmlformats.org/officeDocument/2006/relationships/image" Target="../media/image9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11" Type="http://schemas.openxmlformats.org/officeDocument/2006/relationships/image" Target="../media/image28.svg"/><Relationship Id="rId5" Type="http://schemas.openxmlformats.org/officeDocument/2006/relationships/image" Target="../media/image4.svg"/><Relationship Id="rId10" Type="http://schemas.openxmlformats.org/officeDocument/2006/relationships/image" Target="../media/image27.png"/><Relationship Id="rId4" Type="http://schemas.openxmlformats.org/officeDocument/2006/relationships/image" Target="../media/image3.png"/><Relationship Id="rId9" Type="http://schemas.openxmlformats.org/officeDocument/2006/relationships/image" Target="../media/image7.sv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2.png"/><Relationship Id="rId7" Type="http://schemas.openxmlformats.org/officeDocument/2006/relationships/image" Target="../media/image9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4.svg"/><Relationship Id="rId4" Type="http://schemas.openxmlformats.org/officeDocument/2006/relationships/image" Target="../media/image3.png"/><Relationship Id="rId9" Type="http://schemas.openxmlformats.org/officeDocument/2006/relationships/image" Target="../media/image30.sv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2.png"/><Relationship Id="rId7" Type="http://schemas.openxmlformats.org/officeDocument/2006/relationships/image" Target="../media/image9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4.svg"/><Relationship Id="rId4" Type="http://schemas.openxmlformats.org/officeDocument/2006/relationships/image" Target="../media/image3.png"/><Relationship Id="rId9" Type="http://schemas.openxmlformats.org/officeDocument/2006/relationships/image" Target="../media/image30.sv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11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4.svg"/><Relationship Id="rId10" Type="http://schemas.openxmlformats.org/officeDocument/2006/relationships/image" Target="../media/image9.sv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image" Target="../media/image2.png"/><Relationship Id="rId7" Type="http://schemas.openxmlformats.org/officeDocument/2006/relationships/image" Target="../media/image9.svg"/><Relationship Id="rId12" Type="http://schemas.openxmlformats.org/officeDocument/2006/relationships/image" Target="../media/image7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11" Type="http://schemas.openxmlformats.org/officeDocument/2006/relationships/image" Target="../media/image6.png"/><Relationship Id="rId5" Type="http://schemas.openxmlformats.org/officeDocument/2006/relationships/image" Target="../media/image4.svg"/><Relationship Id="rId10" Type="http://schemas.openxmlformats.org/officeDocument/2006/relationships/image" Target="../media/image15.jpeg"/><Relationship Id="rId4" Type="http://schemas.openxmlformats.org/officeDocument/2006/relationships/image" Target="../media/image3.png"/><Relationship Id="rId9" Type="http://schemas.openxmlformats.org/officeDocument/2006/relationships/image" Target="../media/image14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2.png"/><Relationship Id="rId7" Type="http://schemas.openxmlformats.org/officeDocument/2006/relationships/image" Target="../media/image9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4.svg"/><Relationship Id="rId10" Type="http://schemas.openxmlformats.org/officeDocument/2006/relationships/image" Target="../media/image7.svg"/><Relationship Id="rId4" Type="http://schemas.openxmlformats.org/officeDocument/2006/relationships/image" Target="../media/image3.png"/><Relationship Id="rId9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2.png"/><Relationship Id="rId7" Type="http://schemas.openxmlformats.org/officeDocument/2006/relationships/image" Target="../media/image9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4.svg"/><Relationship Id="rId10" Type="http://schemas.openxmlformats.org/officeDocument/2006/relationships/image" Target="../media/image7.svg"/><Relationship Id="rId4" Type="http://schemas.openxmlformats.org/officeDocument/2006/relationships/image" Target="../media/image3.png"/><Relationship Id="rId9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3" Type="http://schemas.openxmlformats.org/officeDocument/2006/relationships/image" Target="../media/image2.png"/><Relationship Id="rId7" Type="http://schemas.openxmlformats.org/officeDocument/2006/relationships/image" Target="../media/image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openxmlformats.org/officeDocument/2006/relationships/image" Target="../media/image4.svg"/><Relationship Id="rId10" Type="http://schemas.openxmlformats.org/officeDocument/2006/relationships/image" Target="../media/image7.svg"/><Relationship Id="rId4" Type="http://schemas.openxmlformats.org/officeDocument/2006/relationships/image" Target="../media/image3.png"/><Relationship Id="rId9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2.png"/><Relationship Id="rId7" Type="http://schemas.openxmlformats.org/officeDocument/2006/relationships/image" Target="../media/image9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4.svg"/><Relationship Id="rId10" Type="http://schemas.openxmlformats.org/officeDocument/2006/relationships/image" Target="../media/image21.png"/><Relationship Id="rId4" Type="http://schemas.openxmlformats.org/officeDocument/2006/relationships/image" Target="../media/image3.png"/><Relationship Id="rId9" Type="http://schemas.openxmlformats.org/officeDocument/2006/relationships/image" Target="../media/image20.sv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2.png"/><Relationship Id="rId7" Type="http://schemas.openxmlformats.org/officeDocument/2006/relationships/image" Target="../media/image9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4.svg"/><Relationship Id="rId10" Type="http://schemas.openxmlformats.org/officeDocument/2006/relationships/image" Target="../media/image7.svg"/><Relationship Id="rId4" Type="http://schemas.openxmlformats.org/officeDocument/2006/relationships/image" Target="../media/image3.png"/><Relationship Id="rId9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2.png"/><Relationship Id="rId7" Type="http://schemas.openxmlformats.org/officeDocument/2006/relationships/image" Target="../media/image9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4.svg"/><Relationship Id="rId10" Type="http://schemas.openxmlformats.org/officeDocument/2006/relationships/image" Target="../media/image23.png"/><Relationship Id="rId4" Type="http://schemas.openxmlformats.org/officeDocument/2006/relationships/image" Target="../media/image3.png"/><Relationship Id="rId9" Type="http://schemas.openxmlformats.org/officeDocument/2006/relationships/image" Target="../media/image7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72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10287000"/>
            <a:chOff x="0" y="0"/>
            <a:chExt cx="24384000" cy="13716000"/>
          </a:xfrm>
        </p:grpSpPr>
        <p:pic>
          <p:nvPicPr>
            <p:cNvPr id="3" name="Picture 3"/>
            <p:cNvPicPr>
              <a:picLocks noChangeAspect="1"/>
            </p:cNvPicPr>
            <p:nvPr/>
          </p:nvPicPr>
          <p:blipFill>
            <a:blip r:embed="rId2">
              <a:alphaModFix amt="58000"/>
            </a:blip>
            <a:srcRect l="14444" r="14444"/>
            <a:stretch>
              <a:fillRect/>
            </a:stretch>
          </p:blipFill>
          <p:spPr>
            <a:xfrm>
              <a:off x="0" y="0"/>
              <a:ext cx="24384000" cy="13716000"/>
            </a:xfrm>
            <a:prstGeom prst="rect">
              <a:avLst/>
            </a:prstGeom>
          </p:spPr>
        </p:pic>
      </p:grpSp>
      <p:sp>
        <p:nvSpPr>
          <p:cNvPr id="4" name="Freeform 4"/>
          <p:cNvSpPr/>
          <p:nvPr/>
        </p:nvSpPr>
        <p:spPr>
          <a:xfrm>
            <a:off x="1377926" y="3796273"/>
            <a:ext cx="16186309" cy="8518045"/>
          </a:xfrm>
          <a:custGeom>
            <a:avLst/>
            <a:gdLst/>
            <a:ahLst/>
            <a:cxnLst/>
            <a:rect l="l" t="t" r="r" b="b"/>
            <a:pathLst>
              <a:path w="16186309" h="8518045">
                <a:moveTo>
                  <a:pt x="0" y="0"/>
                </a:moveTo>
                <a:lnTo>
                  <a:pt x="16186309" y="0"/>
                </a:lnTo>
                <a:lnTo>
                  <a:pt x="16186309" y="8518045"/>
                </a:lnTo>
                <a:lnTo>
                  <a:pt x="0" y="8518045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69000"/>
            </a:blip>
            <a:stretch>
              <a:fillRect/>
            </a:stretch>
          </a:blipFill>
        </p:spPr>
      </p:sp>
      <p:grpSp>
        <p:nvGrpSpPr>
          <p:cNvPr id="5" name="Group 5"/>
          <p:cNvGrpSpPr/>
          <p:nvPr/>
        </p:nvGrpSpPr>
        <p:grpSpPr>
          <a:xfrm>
            <a:off x="723765" y="8584348"/>
            <a:ext cx="16840470" cy="1191307"/>
            <a:chOff x="0" y="0"/>
            <a:chExt cx="22453960" cy="1588409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3540673" cy="1588409"/>
            </a:xfrm>
            <a:custGeom>
              <a:avLst/>
              <a:gdLst/>
              <a:ahLst/>
              <a:cxnLst/>
              <a:rect l="l" t="t" r="r" b="b"/>
              <a:pathLst>
                <a:path w="13540673" h="1588409">
                  <a:moveTo>
                    <a:pt x="0" y="0"/>
                  </a:moveTo>
                  <a:lnTo>
                    <a:pt x="13540673" y="0"/>
                  </a:lnTo>
                  <a:lnTo>
                    <a:pt x="13540673" y="1588409"/>
                  </a:lnTo>
                  <a:lnTo>
                    <a:pt x="0" y="158840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t="-551176" r="-13856"/>
              </a:stretch>
            </a:blipFill>
          </p:spPr>
        </p:sp>
        <p:sp>
          <p:nvSpPr>
            <p:cNvPr id="7" name="Freeform 7"/>
            <p:cNvSpPr/>
            <p:nvPr/>
          </p:nvSpPr>
          <p:spPr>
            <a:xfrm>
              <a:off x="12442195" y="276852"/>
              <a:ext cx="10011765" cy="1311557"/>
            </a:xfrm>
            <a:custGeom>
              <a:avLst/>
              <a:gdLst/>
              <a:ahLst/>
              <a:cxnLst/>
              <a:rect l="l" t="t" r="r" b="b"/>
              <a:pathLst>
                <a:path w="10011765" h="1311557">
                  <a:moveTo>
                    <a:pt x="0" y="0"/>
                  </a:moveTo>
                  <a:lnTo>
                    <a:pt x="10011765" y="0"/>
                  </a:lnTo>
                  <a:lnTo>
                    <a:pt x="10011765" y="1311557"/>
                  </a:lnTo>
                  <a:lnTo>
                    <a:pt x="0" y="13115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-53987" t="-688630"/>
              </a:stretch>
            </a:blipFill>
          </p:spPr>
        </p:sp>
      </p:grpSp>
      <p:grpSp>
        <p:nvGrpSpPr>
          <p:cNvPr id="8" name="Group 8"/>
          <p:cNvGrpSpPr/>
          <p:nvPr/>
        </p:nvGrpSpPr>
        <p:grpSpPr>
          <a:xfrm rot="-10800000">
            <a:off x="723765" y="643085"/>
            <a:ext cx="16840470" cy="1191307"/>
            <a:chOff x="0" y="0"/>
            <a:chExt cx="22453960" cy="1588409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13540673" cy="1588409"/>
            </a:xfrm>
            <a:custGeom>
              <a:avLst/>
              <a:gdLst/>
              <a:ahLst/>
              <a:cxnLst/>
              <a:rect l="l" t="t" r="r" b="b"/>
              <a:pathLst>
                <a:path w="13540673" h="1588409">
                  <a:moveTo>
                    <a:pt x="0" y="0"/>
                  </a:moveTo>
                  <a:lnTo>
                    <a:pt x="13540673" y="0"/>
                  </a:lnTo>
                  <a:lnTo>
                    <a:pt x="13540673" y="1588409"/>
                  </a:lnTo>
                  <a:lnTo>
                    <a:pt x="0" y="158840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t="-551176" r="-13856"/>
              </a:stretch>
            </a:blipFill>
          </p:spPr>
        </p:sp>
        <p:sp>
          <p:nvSpPr>
            <p:cNvPr id="10" name="Freeform 10"/>
            <p:cNvSpPr/>
            <p:nvPr/>
          </p:nvSpPr>
          <p:spPr>
            <a:xfrm>
              <a:off x="12442195" y="276852"/>
              <a:ext cx="10011765" cy="1311557"/>
            </a:xfrm>
            <a:custGeom>
              <a:avLst/>
              <a:gdLst/>
              <a:ahLst/>
              <a:cxnLst/>
              <a:rect l="l" t="t" r="r" b="b"/>
              <a:pathLst>
                <a:path w="10011765" h="1311557">
                  <a:moveTo>
                    <a:pt x="0" y="0"/>
                  </a:moveTo>
                  <a:lnTo>
                    <a:pt x="10011765" y="0"/>
                  </a:lnTo>
                  <a:lnTo>
                    <a:pt x="10011765" y="1311557"/>
                  </a:lnTo>
                  <a:lnTo>
                    <a:pt x="0" y="13115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-53987" t="-688630"/>
              </a:stretch>
            </a:blipFill>
          </p:spPr>
        </p:sp>
      </p:grpSp>
      <p:sp>
        <p:nvSpPr>
          <p:cNvPr id="11" name="Freeform 11"/>
          <p:cNvSpPr/>
          <p:nvPr/>
        </p:nvSpPr>
        <p:spPr>
          <a:xfrm>
            <a:off x="9687860" y="3445925"/>
            <a:ext cx="7571440" cy="5527151"/>
          </a:xfrm>
          <a:custGeom>
            <a:avLst/>
            <a:gdLst/>
            <a:ahLst/>
            <a:cxnLst/>
            <a:rect l="l" t="t" r="r" b="b"/>
            <a:pathLst>
              <a:path w="7571440" h="5527151">
                <a:moveTo>
                  <a:pt x="0" y="0"/>
                </a:moveTo>
                <a:lnTo>
                  <a:pt x="7571440" y="0"/>
                </a:lnTo>
                <a:lnTo>
                  <a:pt x="7571440" y="5527151"/>
                </a:lnTo>
                <a:lnTo>
                  <a:pt x="0" y="5527151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12" name="TextBox 12"/>
          <p:cNvSpPr txBox="1"/>
          <p:nvPr/>
        </p:nvSpPr>
        <p:spPr>
          <a:xfrm>
            <a:off x="1687335" y="2839463"/>
            <a:ext cx="9568339" cy="337003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2769"/>
              </a:lnSpc>
            </a:pPr>
            <a:r>
              <a:rPr lang="en-US" sz="14188" b="1">
                <a:solidFill>
                  <a:srgbClr val="39D5FF"/>
                </a:solidFill>
                <a:latin typeface="Bebas Neue Bold"/>
                <a:ea typeface="Bebas Neue Bold"/>
                <a:cs typeface="Bebas Neue Bold"/>
                <a:sym typeface="Bebas Neue Bold"/>
              </a:rPr>
              <a:t>Штучний Інтелект </a:t>
            </a:r>
          </a:p>
        </p:txBody>
      </p:sp>
      <p:sp>
        <p:nvSpPr>
          <p:cNvPr id="13" name="Freeform 13"/>
          <p:cNvSpPr/>
          <p:nvPr/>
        </p:nvSpPr>
        <p:spPr>
          <a:xfrm>
            <a:off x="1687335" y="7556477"/>
            <a:ext cx="4105390" cy="582219"/>
          </a:xfrm>
          <a:custGeom>
            <a:avLst/>
            <a:gdLst/>
            <a:ahLst/>
            <a:cxnLst/>
            <a:rect l="l" t="t" r="r" b="b"/>
            <a:pathLst>
              <a:path w="4105390" h="582219">
                <a:moveTo>
                  <a:pt x="0" y="0"/>
                </a:moveTo>
                <a:lnTo>
                  <a:pt x="4105389" y="0"/>
                </a:lnTo>
                <a:lnTo>
                  <a:pt x="4105389" y="582219"/>
                </a:lnTo>
                <a:lnTo>
                  <a:pt x="0" y="582219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14" name="TextBox 14"/>
          <p:cNvSpPr txBox="1"/>
          <p:nvPr/>
        </p:nvSpPr>
        <p:spPr>
          <a:xfrm>
            <a:off x="1687335" y="6209501"/>
            <a:ext cx="6485919" cy="10858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295"/>
              </a:lnSpc>
            </a:pPr>
            <a:r>
              <a:rPr lang="en-US" sz="3579">
                <a:solidFill>
                  <a:srgbClr val="007696"/>
                </a:solidFill>
                <a:latin typeface="Lato"/>
                <a:ea typeface="Lato"/>
                <a:cs typeface="Lato"/>
                <a:sym typeface="Lato"/>
              </a:rPr>
              <a:t>СТУДЕНТКИ 131 ГРУПИ СТАДНИК АННИ </a:t>
            </a:r>
          </a:p>
        </p:txBody>
      </p:sp>
      <p:sp>
        <p:nvSpPr>
          <p:cNvPr id="15" name="Freeform 15"/>
          <p:cNvSpPr/>
          <p:nvPr/>
        </p:nvSpPr>
        <p:spPr>
          <a:xfrm>
            <a:off x="14079185" y="1238738"/>
            <a:ext cx="2745489" cy="454254"/>
          </a:xfrm>
          <a:custGeom>
            <a:avLst/>
            <a:gdLst/>
            <a:ahLst/>
            <a:cxnLst/>
            <a:rect l="l" t="t" r="r" b="b"/>
            <a:pathLst>
              <a:path w="2745489" h="454254">
                <a:moveTo>
                  <a:pt x="0" y="0"/>
                </a:moveTo>
                <a:lnTo>
                  <a:pt x="2745489" y="0"/>
                </a:lnTo>
                <a:lnTo>
                  <a:pt x="2745489" y="454254"/>
                </a:lnTo>
                <a:lnTo>
                  <a:pt x="0" y="454254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16" name="Freeform 16"/>
          <p:cNvSpPr/>
          <p:nvPr/>
        </p:nvSpPr>
        <p:spPr>
          <a:xfrm flipH="1">
            <a:off x="1377926" y="8804046"/>
            <a:ext cx="2745489" cy="454254"/>
          </a:xfrm>
          <a:custGeom>
            <a:avLst/>
            <a:gdLst/>
            <a:ahLst/>
            <a:cxnLst/>
            <a:rect l="l" t="t" r="r" b="b"/>
            <a:pathLst>
              <a:path w="2745489" h="454254">
                <a:moveTo>
                  <a:pt x="2745489" y="0"/>
                </a:moveTo>
                <a:lnTo>
                  <a:pt x="0" y="0"/>
                </a:lnTo>
                <a:lnTo>
                  <a:pt x="0" y="454254"/>
                </a:lnTo>
                <a:lnTo>
                  <a:pt x="2745489" y="454254"/>
                </a:lnTo>
                <a:lnTo>
                  <a:pt x="2745489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72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10287000"/>
            <a:chOff x="0" y="0"/>
            <a:chExt cx="24384000" cy="13716000"/>
          </a:xfrm>
        </p:grpSpPr>
        <p:pic>
          <p:nvPicPr>
            <p:cNvPr id="3" name="Picture 3"/>
            <p:cNvPicPr>
              <a:picLocks noChangeAspect="1"/>
            </p:cNvPicPr>
            <p:nvPr/>
          </p:nvPicPr>
          <p:blipFill>
            <a:blip r:embed="rId2">
              <a:alphaModFix amt="58000"/>
            </a:blip>
            <a:srcRect l="14444" r="14444"/>
            <a:stretch>
              <a:fillRect/>
            </a:stretch>
          </p:blipFill>
          <p:spPr>
            <a:xfrm>
              <a:off x="0" y="0"/>
              <a:ext cx="24384000" cy="13716000"/>
            </a:xfrm>
            <a:prstGeom prst="rect">
              <a:avLst/>
            </a:prstGeom>
          </p:spPr>
        </p:pic>
      </p:grpSp>
      <p:sp>
        <p:nvSpPr>
          <p:cNvPr id="4" name="Freeform 4"/>
          <p:cNvSpPr/>
          <p:nvPr/>
        </p:nvSpPr>
        <p:spPr>
          <a:xfrm>
            <a:off x="1377926" y="3796273"/>
            <a:ext cx="16186309" cy="8518045"/>
          </a:xfrm>
          <a:custGeom>
            <a:avLst/>
            <a:gdLst/>
            <a:ahLst/>
            <a:cxnLst/>
            <a:rect l="l" t="t" r="r" b="b"/>
            <a:pathLst>
              <a:path w="16186309" h="8518045">
                <a:moveTo>
                  <a:pt x="0" y="0"/>
                </a:moveTo>
                <a:lnTo>
                  <a:pt x="16186309" y="0"/>
                </a:lnTo>
                <a:lnTo>
                  <a:pt x="16186309" y="8518045"/>
                </a:lnTo>
                <a:lnTo>
                  <a:pt x="0" y="8518045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69000"/>
            </a:blip>
            <a:stretch>
              <a:fillRect/>
            </a:stretch>
          </a:blipFill>
        </p:spPr>
      </p:sp>
      <p:grpSp>
        <p:nvGrpSpPr>
          <p:cNvPr id="5" name="Group 5"/>
          <p:cNvGrpSpPr/>
          <p:nvPr/>
        </p:nvGrpSpPr>
        <p:grpSpPr>
          <a:xfrm>
            <a:off x="723765" y="8584348"/>
            <a:ext cx="16840470" cy="1191307"/>
            <a:chOff x="0" y="0"/>
            <a:chExt cx="22453960" cy="1588409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3540673" cy="1588409"/>
            </a:xfrm>
            <a:custGeom>
              <a:avLst/>
              <a:gdLst/>
              <a:ahLst/>
              <a:cxnLst/>
              <a:rect l="l" t="t" r="r" b="b"/>
              <a:pathLst>
                <a:path w="13540673" h="1588409">
                  <a:moveTo>
                    <a:pt x="0" y="0"/>
                  </a:moveTo>
                  <a:lnTo>
                    <a:pt x="13540673" y="0"/>
                  </a:lnTo>
                  <a:lnTo>
                    <a:pt x="13540673" y="1588409"/>
                  </a:lnTo>
                  <a:lnTo>
                    <a:pt x="0" y="158840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t="-551176" r="-13856"/>
              </a:stretch>
            </a:blipFill>
          </p:spPr>
        </p:sp>
        <p:sp>
          <p:nvSpPr>
            <p:cNvPr id="7" name="Freeform 7"/>
            <p:cNvSpPr/>
            <p:nvPr/>
          </p:nvSpPr>
          <p:spPr>
            <a:xfrm>
              <a:off x="12442195" y="276852"/>
              <a:ext cx="10011765" cy="1311557"/>
            </a:xfrm>
            <a:custGeom>
              <a:avLst/>
              <a:gdLst/>
              <a:ahLst/>
              <a:cxnLst/>
              <a:rect l="l" t="t" r="r" b="b"/>
              <a:pathLst>
                <a:path w="10011765" h="1311557">
                  <a:moveTo>
                    <a:pt x="0" y="0"/>
                  </a:moveTo>
                  <a:lnTo>
                    <a:pt x="10011765" y="0"/>
                  </a:lnTo>
                  <a:lnTo>
                    <a:pt x="10011765" y="1311557"/>
                  </a:lnTo>
                  <a:lnTo>
                    <a:pt x="0" y="13115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-53987" t="-688630"/>
              </a:stretch>
            </a:blipFill>
          </p:spPr>
        </p:sp>
      </p:grpSp>
      <p:grpSp>
        <p:nvGrpSpPr>
          <p:cNvPr id="8" name="Group 8"/>
          <p:cNvGrpSpPr/>
          <p:nvPr/>
        </p:nvGrpSpPr>
        <p:grpSpPr>
          <a:xfrm rot="-10800000">
            <a:off x="723765" y="643085"/>
            <a:ext cx="16840470" cy="1191307"/>
            <a:chOff x="0" y="0"/>
            <a:chExt cx="22453960" cy="1588409"/>
          </a:xfrm>
        </p:grpSpPr>
        <p:sp>
          <p:nvSpPr>
            <p:cNvPr id="9" name="Freeform 9"/>
            <p:cNvSpPr/>
            <p:nvPr/>
          </p:nvSpPr>
          <p:spPr>
            <a:xfrm rot="8154000">
              <a:off x="1355683" y="-4487698"/>
              <a:ext cx="10829308" cy="10563806"/>
            </a:xfrm>
            <a:custGeom>
              <a:avLst/>
              <a:gdLst/>
              <a:ahLst/>
              <a:cxnLst/>
              <a:rect l="l" t="t" r="r" b="b"/>
              <a:pathLst>
                <a:path w="10829308" h="10563806">
                  <a:moveTo>
                    <a:pt x="9723913" y="10563805"/>
                  </a:moveTo>
                  <a:lnTo>
                    <a:pt x="0" y="1140678"/>
                  </a:lnTo>
                  <a:lnTo>
                    <a:pt x="1105394" y="0"/>
                  </a:lnTo>
                  <a:lnTo>
                    <a:pt x="10829307" y="9423127"/>
                  </a:lnTo>
                  <a:lnTo>
                    <a:pt x="9723913" y="10563805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-91331" r="-22628" b="-47155"/>
              </a:stretch>
            </a:blipFill>
          </p:spPr>
        </p:sp>
        <p:sp>
          <p:nvSpPr>
            <p:cNvPr id="10" name="Freeform 10"/>
            <p:cNvSpPr/>
            <p:nvPr/>
          </p:nvSpPr>
          <p:spPr>
            <a:xfrm>
              <a:off x="12442195" y="276852"/>
              <a:ext cx="10011765" cy="1311557"/>
            </a:xfrm>
            <a:custGeom>
              <a:avLst/>
              <a:gdLst/>
              <a:ahLst/>
              <a:cxnLst/>
              <a:rect l="l" t="t" r="r" b="b"/>
              <a:pathLst>
                <a:path w="10011765" h="1311557">
                  <a:moveTo>
                    <a:pt x="0" y="0"/>
                  </a:moveTo>
                  <a:lnTo>
                    <a:pt x="10011765" y="0"/>
                  </a:lnTo>
                  <a:lnTo>
                    <a:pt x="10011765" y="1311557"/>
                  </a:lnTo>
                  <a:lnTo>
                    <a:pt x="0" y="13115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-53987" t="-688630"/>
              </a:stretch>
            </a:blipFill>
          </p:spPr>
        </p:sp>
      </p:grpSp>
      <p:sp>
        <p:nvSpPr>
          <p:cNvPr id="11" name="Freeform 11"/>
          <p:cNvSpPr/>
          <p:nvPr/>
        </p:nvSpPr>
        <p:spPr>
          <a:xfrm flipH="1">
            <a:off x="1385707" y="9017057"/>
            <a:ext cx="2745489" cy="454254"/>
          </a:xfrm>
          <a:custGeom>
            <a:avLst/>
            <a:gdLst/>
            <a:ahLst/>
            <a:cxnLst/>
            <a:rect l="l" t="t" r="r" b="b"/>
            <a:pathLst>
              <a:path w="2745489" h="454254">
                <a:moveTo>
                  <a:pt x="2745489" y="0"/>
                </a:moveTo>
                <a:lnTo>
                  <a:pt x="0" y="0"/>
                </a:lnTo>
                <a:lnTo>
                  <a:pt x="0" y="454254"/>
                </a:lnTo>
                <a:lnTo>
                  <a:pt x="2745489" y="454254"/>
                </a:lnTo>
                <a:lnTo>
                  <a:pt x="2745489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>
            <a:off x="14083045" y="1105388"/>
            <a:ext cx="2745489" cy="454254"/>
          </a:xfrm>
          <a:custGeom>
            <a:avLst/>
            <a:gdLst/>
            <a:ahLst/>
            <a:cxnLst/>
            <a:rect l="l" t="t" r="r" b="b"/>
            <a:pathLst>
              <a:path w="2745489" h="454254">
                <a:moveTo>
                  <a:pt x="0" y="0"/>
                </a:moveTo>
                <a:lnTo>
                  <a:pt x="2745489" y="0"/>
                </a:lnTo>
                <a:lnTo>
                  <a:pt x="2745489" y="454254"/>
                </a:lnTo>
                <a:lnTo>
                  <a:pt x="0" y="454254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>
            <a:off x="13153910" y="8954026"/>
            <a:ext cx="4105390" cy="582219"/>
          </a:xfrm>
          <a:custGeom>
            <a:avLst/>
            <a:gdLst/>
            <a:ahLst/>
            <a:cxnLst/>
            <a:rect l="l" t="t" r="r" b="b"/>
            <a:pathLst>
              <a:path w="4105390" h="582219">
                <a:moveTo>
                  <a:pt x="0" y="0"/>
                </a:moveTo>
                <a:lnTo>
                  <a:pt x="4105390" y="0"/>
                </a:lnTo>
                <a:lnTo>
                  <a:pt x="4105390" y="582219"/>
                </a:lnTo>
                <a:lnTo>
                  <a:pt x="0" y="582219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14" name="Freeform 14"/>
          <p:cNvSpPr/>
          <p:nvPr/>
        </p:nvSpPr>
        <p:spPr>
          <a:xfrm>
            <a:off x="1385707" y="977423"/>
            <a:ext cx="4105390" cy="582219"/>
          </a:xfrm>
          <a:custGeom>
            <a:avLst/>
            <a:gdLst/>
            <a:ahLst/>
            <a:cxnLst/>
            <a:rect l="l" t="t" r="r" b="b"/>
            <a:pathLst>
              <a:path w="4105390" h="582219">
                <a:moveTo>
                  <a:pt x="0" y="0"/>
                </a:moveTo>
                <a:lnTo>
                  <a:pt x="4105389" y="0"/>
                </a:lnTo>
                <a:lnTo>
                  <a:pt x="4105389" y="582219"/>
                </a:lnTo>
                <a:lnTo>
                  <a:pt x="0" y="582219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15" name="Freeform 15"/>
          <p:cNvSpPr/>
          <p:nvPr/>
        </p:nvSpPr>
        <p:spPr>
          <a:xfrm>
            <a:off x="10842706" y="2593269"/>
            <a:ext cx="6416594" cy="5815039"/>
          </a:xfrm>
          <a:custGeom>
            <a:avLst/>
            <a:gdLst/>
            <a:ahLst/>
            <a:cxnLst/>
            <a:rect l="l" t="t" r="r" b="b"/>
            <a:pathLst>
              <a:path w="6416594" h="5815039">
                <a:moveTo>
                  <a:pt x="0" y="0"/>
                </a:moveTo>
                <a:lnTo>
                  <a:pt x="6416594" y="0"/>
                </a:lnTo>
                <a:lnTo>
                  <a:pt x="6416594" y="5815038"/>
                </a:lnTo>
                <a:lnTo>
                  <a:pt x="0" y="5815038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</p:sp>
      <p:sp>
        <p:nvSpPr>
          <p:cNvPr id="16" name="TextBox 16"/>
          <p:cNvSpPr txBox="1"/>
          <p:nvPr/>
        </p:nvSpPr>
        <p:spPr>
          <a:xfrm>
            <a:off x="1687335" y="2217527"/>
            <a:ext cx="8090840" cy="157607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1425"/>
              </a:lnSpc>
            </a:pPr>
            <a:r>
              <a:rPr lang="en-US" sz="12695" b="1">
                <a:solidFill>
                  <a:srgbClr val="39D5FF"/>
                </a:solidFill>
                <a:latin typeface="Bebas Neue Bold"/>
                <a:ea typeface="Bebas Neue Bold"/>
                <a:cs typeface="Bebas Neue Bold"/>
                <a:sym typeface="Bebas Neue Bold"/>
              </a:rPr>
              <a:t>Типи шІ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1687335" y="4041256"/>
            <a:ext cx="8144543" cy="11988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220"/>
              </a:lnSpc>
            </a:pPr>
            <a:r>
              <a:rPr lang="en-US" sz="2300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Робототехніка — це сфера штучного інтелекту, яка зосереджена на проєктуванні та розробці роботів, які можуть виконувати завдання у фізичному світі.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1633631" y="5884177"/>
            <a:ext cx="8144543" cy="19989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220"/>
              </a:lnSpc>
            </a:pPr>
            <a:r>
              <a:rPr lang="en-US" sz="2300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Загальний ШІ, також відомий як сильний штучний інтелект (AGI), — це теоретична концепція створення машин, які можуть міркувати та навчатися як люди. AGI все ще є здебільшого теоретичною концепцією, і перед її реалізацією необхідно подолати багато проблем.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72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10287000"/>
            <a:chOff x="0" y="0"/>
            <a:chExt cx="24384000" cy="13716000"/>
          </a:xfrm>
        </p:grpSpPr>
        <p:pic>
          <p:nvPicPr>
            <p:cNvPr id="3" name="Picture 3"/>
            <p:cNvPicPr>
              <a:picLocks noChangeAspect="1"/>
            </p:cNvPicPr>
            <p:nvPr/>
          </p:nvPicPr>
          <p:blipFill>
            <a:blip r:embed="rId2">
              <a:alphaModFix amt="58000"/>
            </a:blip>
            <a:srcRect l="14444" r="14444"/>
            <a:stretch>
              <a:fillRect/>
            </a:stretch>
          </p:blipFill>
          <p:spPr>
            <a:xfrm>
              <a:off x="0" y="0"/>
              <a:ext cx="24384000" cy="13716000"/>
            </a:xfrm>
            <a:prstGeom prst="rect">
              <a:avLst/>
            </a:prstGeom>
          </p:spPr>
        </p:pic>
      </p:grpSp>
      <p:sp>
        <p:nvSpPr>
          <p:cNvPr id="4" name="Freeform 4"/>
          <p:cNvSpPr/>
          <p:nvPr/>
        </p:nvSpPr>
        <p:spPr>
          <a:xfrm>
            <a:off x="1377926" y="3796273"/>
            <a:ext cx="16186309" cy="8518045"/>
          </a:xfrm>
          <a:custGeom>
            <a:avLst/>
            <a:gdLst/>
            <a:ahLst/>
            <a:cxnLst/>
            <a:rect l="l" t="t" r="r" b="b"/>
            <a:pathLst>
              <a:path w="16186309" h="8518045">
                <a:moveTo>
                  <a:pt x="0" y="0"/>
                </a:moveTo>
                <a:lnTo>
                  <a:pt x="16186309" y="0"/>
                </a:lnTo>
                <a:lnTo>
                  <a:pt x="16186309" y="8518045"/>
                </a:lnTo>
                <a:lnTo>
                  <a:pt x="0" y="8518045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69000"/>
            </a:blip>
            <a:stretch>
              <a:fillRect/>
            </a:stretch>
          </a:blipFill>
        </p:spPr>
      </p:sp>
      <p:grpSp>
        <p:nvGrpSpPr>
          <p:cNvPr id="5" name="Group 5"/>
          <p:cNvGrpSpPr/>
          <p:nvPr/>
        </p:nvGrpSpPr>
        <p:grpSpPr>
          <a:xfrm>
            <a:off x="723765" y="8584348"/>
            <a:ext cx="16840470" cy="1191307"/>
            <a:chOff x="0" y="0"/>
            <a:chExt cx="22453960" cy="1588409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3540673" cy="1588409"/>
            </a:xfrm>
            <a:custGeom>
              <a:avLst/>
              <a:gdLst/>
              <a:ahLst/>
              <a:cxnLst/>
              <a:rect l="l" t="t" r="r" b="b"/>
              <a:pathLst>
                <a:path w="13540673" h="1588409">
                  <a:moveTo>
                    <a:pt x="0" y="0"/>
                  </a:moveTo>
                  <a:lnTo>
                    <a:pt x="13540673" y="0"/>
                  </a:lnTo>
                  <a:lnTo>
                    <a:pt x="13540673" y="1588409"/>
                  </a:lnTo>
                  <a:lnTo>
                    <a:pt x="0" y="158840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t="-551176" r="-13856"/>
              </a:stretch>
            </a:blipFill>
          </p:spPr>
        </p:sp>
        <p:sp>
          <p:nvSpPr>
            <p:cNvPr id="7" name="Freeform 7"/>
            <p:cNvSpPr/>
            <p:nvPr/>
          </p:nvSpPr>
          <p:spPr>
            <a:xfrm>
              <a:off x="12442195" y="276852"/>
              <a:ext cx="10011765" cy="1311557"/>
            </a:xfrm>
            <a:custGeom>
              <a:avLst/>
              <a:gdLst/>
              <a:ahLst/>
              <a:cxnLst/>
              <a:rect l="l" t="t" r="r" b="b"/>
              <a:pathLst>
                <a:path w="10011765" h="1311557">
                  <a:moveTo>
                    <a:pt x="0" y="0"/>
                  </a:moveTo>
                  <a:lnTo>
                    <a:pt x="10011765" y="0"/>
                  </a:lnTo>
                  <a:lnTo>
                    <a:pt x="10011765" y="1311557"/>
                  </a:lnTo>
                  <a:lnTo>
                    <a:pt x="0" y="13115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-53987" t="-688630"/>
              </a:stretch>
            </a:blipFill>
          </p:spPr>
        </p:sp>
      </p:grpSp>
      <p:grpSp>
        <p:nvGrpSpPr>
          <p:cNvPr id="8" name="Group 8"/>
          <p:cNvGrpSpPr/>
          <p:nvPr/>
        </p:nvGrpSpPr>
        <p:grpSpPr>
          <a:xfrm rot="-10800000">
            <a:off x="723765" y="643085"/>
            <a:ext cx="16840470" cy="1191307"/>
            <a:chOff x="0" y="0"/>
            <a:chExt cx="22453960" cy="1588409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13540673" cy="1588409"/>
            </a:xfrm>
            <a:custGeom>
              <a:avLst/>
              <a:gdLst/>
              <a:ahLst/>
              <a:cxnLst/>
              <a:rect l="l" t="t" r="r" b="b"/>
              <a:pathLst>
                <a:path w="13540673" h="1588409">
                  <a:moveTo>
                    <a:pt x="0" y="0"/>
                  </a:moveTo>
                  <a:lnTo>
                    <a:pt x="13540673" y="0"/>
                  </a:lnTo>
                  <a:lnTo>
                    <a:pt x="13540673" y="1588409"/>
                  </a:lnTo>
                  <a:lnTo>
                    <a:pt x="0" y="158840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t="-551176" r="-13856"/>
              </a:stretch>
            </a:blipFill>
          </p:spPr>
        </p:sp>
        <p:sp>
          <p:nvSpPr>
            <p:cNvPr id="10" name="Freeform 10"/>
            <p:cNvSpPr/>
            <p:nvPr/>
          </p:nvSpPr>
          <p:spPr>
            <a:xfrm>
              <a:off x="12442195" y="276852"/>
              <a:ext cx="10011765" cy="1311557"/>
            </a:xfrm>
            <a:custGeom>
              <a:avLst/>
              <a:gdLst/>
              <a:ahLst/>
              <a:cxnLst/>
              <a:rect l="l" t="t" r="r" b="b"/>
              <a:pathLst>
                <a:path w="10011765" h="1311557">
                  <a:moveTo>
                    <a:pt x="0" y="0"/>
                  </a:moveTo>
                  <a:lnTo>
                    <a:pt x="10011765" y="0"/>
                  </a:lnTo>
                  <a:lnTo>
                    <a:pt x="10011765" y="1311557"/>
                  </a:lnTo>
                  <a:lnTo>
                    <a:pt x="0" y="13115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-53987" t="-688630"/>
              </a:stretch>
            </a:blipFill>
          </p:spPr>
        </p:sp>
      </p:grpSp>
      <p:sp>
        <p:nvSpPr>
          <p:cNvPr id="11" name="Freeform 11"/>
          <p:cNvSpPr/>
          <p:nvPr/>
        </p:nvSpPr>
        <p:spPr>
          <a:xfrm>
            <a:off x="14280135" y="8952874"/>
            <a:ext cx="2745489" cy="454254"/>
          </a:xfrm>
          <a:custGeom>
            <a:avLst/>
            <a:gdLst/>
            <a:ahLst/>
            <a:cxnLst/>
            <a:rect l="l" t="t" r="r" b="b"/>
            <a:pathLst>
              <a:path w="2745489" h="454254">
                <a:moveTo>
                  <a:pt x="0" y="0"/>
                </a:moveTo>
                <a:lnTo>
                  <a:pt x="2745489" y="0"/>
                </a:lnTo>
                <a:lnTo>
                  <a:pt x="2745489" y="454254"/>
                </a:lnTo>
                <a:lnTo>
                  <a:pt x="0" y="454254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 flipH="1">
            <a:off x="1385707" y="1238738"/>
            <a:ext cx="2745489" cy="454254"/>
          </a:xfrm>
          <a:custGeom>
            <a:avLst/>
            <a:gdLst/>
            <a:ahLst/>
            <a:cxnLst/>
            <a:rect l="l" t="t" r="r" b="b"/>
            <a:pathLst>
              <a:path w="2745489" h="454254">
                <a:moveTo>
                  <a:pt x="2745489" y="0"/>
                </a:moveTo>
                <a:lnTo>
                  <a:pt x="0" y="0"/>
                </a:lnTo>
                <a:lnTo>
                  <a:pt x="0" y="454254"/>
                </a:lnTo>
                <a:lnTo>
                  <a:pt x="2745489" y="454254"/>
                </a:lnTo>
                <a:lnTo>
                  <a:pt x="2745489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>
            <a:off x="1377926" y="8888892"/>
            <a:ext cx="4105390" cy="582219"/>
          </a:xfrm>
          <a:custGeom>
            <a:avLst/>
            <a:gdLst/>
            <a:ahLst/>
            <a:cxnLst/>
            <a:rect l="l" t="t" r="r" b="b"/>
            <a:pathLst>
              <a:path w="4105390" h="582219">
                <a:moveTo>
                  <a:pt x="0" y="0"/>
                </a:moveTo>
                <a:lnTo>
                  <a:pt x="4105390" y="0"/>
                </a:lnTo>
                <a:lnTo>
                  <a:pt x="4105390" y="582219"/>
                </a:lnTo>
                <a:lnTo>
                  <a:pt x="0" y="582219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14" name="Freeform 14"/>
          <p:cNvSpPr/>
          <p:nvPr/>
        </p:nvSpPr>
        <p:spPr>
          <a:xfrm>
            <a:off x="12953352" y="1110773"/>
            <a:ext cx="4105390" cy="582219"/>
          </a:xfrm>
          <a:custGeom>
            <a:avLst/>
            <a:gdLst/>
            <a:ahLst/>
            <a:cxnLst/>
            <a:rect l="l" t="t" r="r" b="b"/>
            <a:pathLst>
              <a:path w="4105390" h="582219">
                <a:moveTo>
                  <a:pt x="0" y="0"/>
                </a:moveTo>
                <a:lnTo>
                  <a:pt x="4105390" y="0"/>
                </a:lnTo>
                <a:lnTo>
                  <a:pt x="4105390" y="582219"/>
                </a:lnTo>
                <a:lnTo>
                  <a:pt x="0" y="582219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15" name="Freeform 15"/>
          <p:cNvSpPr/>
          <p:nvPr/>
        </p:nvSpPr>
        <p:spPr>
          <a:xfrm>
            <a:off x="2158828" y="3145068"/>
            <a:ext cx="5007565" cy="4775965"/>
          </a:xfrm>
          <a:custGeom>
            <a:avLst/>
            <a:gdLst/>
            <a:ahLst/>
            <a:cxnLst/>
            <a:rect l="l" t="t" r="r" b="b"/>
            <a:pathLst>
              <a:path w="5007565" h="4775965">
                <a:moveTo>
                  <a:pt x="0" y="0"/>
                </a:moveTo>
                <a:lnTo>
                  <a:pt x="5007565" y="0"/>
                </a:lnTo>
                <a:lnTo>
                  <a:pt x="5007565" y="4775965"/>
                </a:lnTo>
                <a:lnTo>
                  <a:pt x="0" y="4775965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16" name="TextBox 16"/>
          <p:cNvSpPr txBox="1"/>
          <p:nvPr/>
        </p:nvSpPr>
        <p:spPr>
          <a:xfrm>
            <a:off x="7658880" y="2002696"/>
            <a:ext cx="6621255" cy="14106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0964"/>
              </a:lnSpc>
            </a:pPr>
            <a:r>
              <a:rPr lang="en-US" sz="12183" b="1" dirty="0">
                <a:solidFill>
                  <a:srgbClr val="39D5FF"/>
                </a:solidFill>
                <a:latin typeface="Bebas Neue Bold"/>
                <a:ea typeface="Bebas Neue Bold"/>
                <a:cs typeface="Bebas Neue Bold"/>
                <a:sym typeface="Bebas Neue Bold"/>
              </a:rPr>
              <a:t>Chat GPT 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7658880" y="3908434"/>
            <a:ext cx="9613680" cy="40125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305"/>
              </a:lnSpc>
            </a:pPr>
            <a:r>
              <a:rPr lang="en-US" sz="3789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Саме з цього чат-боту у 2022 році почалася епоха розповсюдження штучного інтелекту на широку аудиторію. З того часу Chat GPT отримав безліч конкурентів, але залишився найвідомішим сервісом штучного інтелекту. 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72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10287000"/>
            <a:chOff x="0" y="0"/>
            <a:chExt cx="24384000" cy="13716000"/>
          </a:xfrm>
        </p:grpSpPr>
        <p:pic>
          <p:nvPicPr>
            <p:cNvPr id="3" name="Picture 3"/>
            <p:cNvPicPr>
              <a:picLocks noChangeAspect="1"/>
            </p:cNvPicPr>
            <p:nvPr/>
          </p:nvPicPr>
          <p:blipFill>
            <a:blip r:embed="rId2">
              <a:alphaModFix amt="58000"/>
            </a:blip>
            <a:srcRect l="14444" r="14444"/>
            <a:stretch>
              <a:fillRect/>
            </a:stretch>
          </p:blipFill>
          <p:spPr>
            <a:xfrm>
              <a:off x="0" y="0"/>
              <a:ext cx="24384000" cy="13716000"/>
            </a:xfrm>
            <a:prstGeom prst="rect">
              <a:avLst/>
            </a:prstGeom>
          </p:spPr>
        </p:pic>
      </p:grpSp>
      <p:sp>
        <p:nvSpPr>
          <p:cNvPr id="4" name="Freeform 4"/>
          <p:cNvSpPr/>
          <p:nvPr/>
        </p:nvSpPr>
        <p:spPr>
          <a:xfrm>
            <a:off x="1377926" y="3796273"/>
            <a:ext cx="16186309" cy="8518045"/>
          </a:xfrm>
          <a:custGeom>
            <a:avLst/>
            <a:gdLst/>
            <a:ahLst/>
            <a:cxnLst/>
            <a:rect l="l" t="t" r="r" b="b"/>
            <a:pathLst>
              <a:path w="16186309" h="8518045">
                <a:moveTo>
                  <a:pt x="0" y="0"/>
                </a:moveTo>
                <a:lnTo>
                  <a:pt x="16186309" y="0"/>
                </a:lnTo>
                <a:lnTo>
                  <a:pt x="16186309" y="8518045"/>
                </a:lnTo>
                <a:lnTo>
                  <a:pt x="0" y="8518045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69000"/>
            </a:blip>
            <a:stretch>
              <a:fillRect/>
            </a:stretch>
          </a:blipFill>
        </p:spPr>
      </p:sp>
      <p:grpSp>
        <p:nvGrpSpPr>
          <p:cNvPr id="5" name="Group 5"/>
          <p:cNvGrpSpPr/>
          <p:nvPr/>
        </p:nvGrpSpPr>
        <p:grpSpPr>
          <a:xfrm>
            <a:off x="723765" y="8584348"/>
            <a:ext cx="16840470" cy="1191307"/>
            <a:chOff x="0" y="0"/>
            <a:chExt cx="22453960" cy="1588409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3540673" cy="1588409"/>
            </a:xfrm>
            <a:custGeom>
              <a:avLst/>
              <a:gdLst/>
              <a:ahLst/>
              <a:cxnLst/>
              <a:rect l="l" t="t" r="r" b="b"/>
              <a:pathLst>
                <a:path w="13540673" h="1588409">
                  <a:moveTo>
                    <a:pt x="0" y="0"/>
                  </a:moveTo>
                  <a:lnTo>
                    <a:pt x="13540673" y="0"/>
                  </a:lnTo>
                  <a:lnTo>
                    <a:pt x="13540673" y="1588409"/>
                  </a:lnTo>
                  <a:lnTo>
                    <a:pt x="0" y="158840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t="-551176" r="-13856"/>
              </a:stretch>
            </a:blipFill>
          </p:spPr>
        </p:sp>
        <p:sp>
          <p:nvSpPr>
            <p:cNvPr id="7" name="Freeform 7"/>
            <p:cNvSpPr/>
            <p:nvPr/>
          </p:nvSpPr>
          <p:spPr>
            <a:xfrm>
              <a:off x="12442195" y="276852"/>
              <a:ext cx="10011765" cy="1311557"/>
            </a:xfrm>
            <a:custGeom>
              <a:avLst/>
              <a:gdLst/>
              <a:ahLst/>
              <a:cxnLst/>
              <a:rect l="l" t="t" r="r" b="b"/>
              <a:pathLst>
                <a:path w="10011765" h="1311557">
                  <a:moveTo>
                    <a:pt x="0" y="0"/>
                  </a:moveTo>
                  <a:lnTo>
                    <a:pt x="10011765" y="0"/>
                  </a:lnTo>
                  <a:lnTo>
                    <a:pt x="10011765" y="1311557"/>
                  </a:lnTo>
                  <a:lnTo>
                    <a:pt x="0" y="13115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-53987" t="-688630"/>
              </a:stretch>
            </a:blipFill>
          </p:spPr>
        </p:sp>
      </p:grpSp>
      <p:grpSp>
        <p:nvGrpSpPr>
          <p:cNvPr id="8" name="Group 8"/>
          <p:cNvGrpSpPr/>
          <p:nvPr/>
        </p:nvGrpSpPr>
        <p:grpSpPr>
          <a:xfrm rot="-10800000">
            <a:off x="723765" y="643085"/>
            <a:ext cx="16840470" cy="1191307"/>
            <a:chOff x="0" y="0"/>
            <a:chExt cx="22453960" cy="1588409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13540673" cy="1588409"/>
            </a:xfrm>
            <a:custGeom>
              <a:avLst/>
              <a:gdLst/>
              <a:ahLst/>
              <a:cxnLst/>
              <a:rect l="l" t="t" r="r" b="b"/>
              <a:pathLst>
                <a:path w="13540673" h="1588409">
                  <a:moveTo>
                    <a:pt x="0" y="0"/>
                  </a:moveTo>
                  <a:lnTo>
                    <a:pt x="13540673" y="0"/>
                  </a:lnTo>
                  <a:lnTo>
                    <a:pt x="13540673" y="1588409"/>
                  </a:lnTo>
                  <a:lnTo>
                    <a:pt x="0" y="158840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t="-551176" r="-13856"/>
              </a:stretch>
            </a:blipFill>
          </p:spPr>
        </p:sp>
        <p:sp>
          <p:nvSpPr>
            <p:cNvPr id="10" name="Freeform 10"/>
            <p:cNvSpPr/>
            <p:nvPr/>
          </p:nvSpPr>
          <p:spPr>
            <a:xfrm>
              <a:off x="12442195" y="276852"/>
              <a:ext cx="10011765" cy="1311557"/>
            </a:xfrm>
            <a:custGeom>
              <a:avLst/>
              <a:gdLst/>
              <a:ahLst/>
              <a:cxnLst/>
              <a:rect l="l" t="t" r="r" b="b"/>
              <a:pathLst>
                <a:path w="10011765" h="1311557">
                  <a:moveTo>
                    <a:pt x="0" y="0"/>
                  </a:moveTo>
                  <a:lnTo>
                    <a:pt x="10011765" y="0"/>
                  </a:lnTo>
                  <a:lnTo>
                    <a:pt x="10011765" y="1311557"/>
                  </a:lnTo>
                  <a:lnTo>
                    <a:pt x="0" y="13115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-53987" t="-688630"/>
              </a:stretch>
            </a:blipFill>
          </p:spPr>
        </p:sp>
      </p:grpSp>
      <p:sp>
        <p:nvSpPr>
          <p:cNvPr id="11" name="Freeform 11"/>
          <p:cNvSpPr/>
          <p:nvPr/>
        </p:nvSpPr>
        <p:spPr>
          <a:xfrm>
            <a:off x="14280135" y="8952874"/>
            <a:ext cx="2745489" cy="454254"/>
          </a:xfrm>
          <a:custGeom>
            <a:avLst/>
            <a:gdLst/>
            <a:ahLst/>
            <a:cxnLst/>
            <a:rect l="l" t="t" r="r" b="b"/>
            <a:pathLst>
              <a:path w="2745489" h="454254">
                <a:moveTo>
                  <a:pt x="0" y="0"/>
                </a:moveTo>
                <a:lnTo>
                  <a:pt x="2745489" y="0"/>
                </a:lnTo>
                <a:lnTo>
                  <a:pt x="2745489" y="454254"/>
                </a:lnTo>
                <a:lnTo>
                  <a:pt x="0" y="454254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 flipH="1">
            <a:off x="1385707" y="1238738"/>
            <a:ext cx="2745489" cy="454254"/>
          </a:xfrm>
          <a:custGeom>
            <a:avLst/>
            <a:gdLst/>
            <a:ahLst/>
            <a:cxnLst/>
            <a:rect l="l" t="t" r="r" b="b"/>
            <a:pathLst>
              <a:path w="2745489" h="454254">
                <a:moveTo>
                  <a:pt x="2745489" y="0"/>
                </a:moveTo>
                <a:lnTo>
                  <a:pt x="0" y="0"/>
                </a:lnTo>
                <a:lnTo>
                  <a:pt x="0" y="454254"/>
                </a:lnTo>
                <a:lnTo>
                  <a:pt x="2745489" y="454254"/>
                </a:lnTo>
                <a:lnTo>
                  <a:pt x="2745489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>
            <a:off x="1377926" y="8888892"/>
            <a:ext cx="4105390" cy="582219"/>
          </a:xfrm>
          <a:custGeom>
            <a:avLst/>
            <a:gdLst/>
            <a:ahLst/>
            <a:cxnLst/>
            <a:rect l="l" t="t" r="r" b="b"/>
            <a:pathLst>
              <a:path w="4105390" h="582219">
                <a:moveTo>
                  <a:pt x="0" y="0"/>
                </a:moveTo>
                <a:lnTo>
                  <a:pt x="4105390" y="0"/>
                </a:lnTo>
                <a:lnTo>
                  <a:pt x="4105390" y="582219"/>
                </a:lnTo>
                <a:lnTo>
                  <a:pt x="0" y="582219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14" name="Freeform 14"/>
          <p:cNvSpPr/>
          <p:nvPr/>
        </p:nvSpPr>
        <p:spPr>
          <a:xfrm>
            <a:off x="12953352" y="1110773"/>
            <a:ext cx="4105390" cy="582219"/>
          </a:xfrm>
          <a:custGeom>
            <a:avLst/>
            <a:gdLst/>
            <a:ahLst/>
            <a:cxnLst/>
            <a:rect l="l" t="t" r="r" b="b"/>
            <a:pathLst>
              <a:path w="4105390" h="582219">
                <a:moveTo>
                  <a:pt x="0" y="0"/>
                </a:moveTo>
                <a:lnTo>
                  <a:pt x="4105390" y="0"/>
                </a:lnTo>
                <a:lnTo>
                  <a:pt x="4105390" y="582219"/>
                </a:lnTo>
                <a:lnTo>
                  <a:pt x="0" y="582219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15" name="Freeform 15"/>
          <p:cNvSpPr/>
          <p:nvPr/>
        </p:nvSpPr>
        <p:spPr>
          <a:xfrm>
            <a:off x="2158828" y="3145068"/>
            <a:ext cx="5007565" cy="4775965"/>
          </a:xfrm>
          <a:custGeom>
            <a:avLst/>
            <a:gdLst/>
            <a:ahLst/>
            <a:cxnLst/>
            <a:rect l="l" t="t" r="r" b="b"/>
            <a:pathLst>
              <a:path w="5007565" h="4775965">
                <a:moveTo>
                  <a:pt x="0" y="0"/>
                </a:moveTo>
                <a:lnTo>
                  <a:pt x="5007565" y="0"/>
                </a:lnTo>
                <a:lnTo>
                  <a:pt x="5007565" y="4775965"/>
                </a:lnTo>
                <a:lnTo>
                  <a:pt x="0" y="4775965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16" name="TextBox 16"/>
          <p:cNvSpPr txBox="1"/>
          <p:nvPr/>
        </p:nvSpPr>
        <p:spPr>
          <a:xfrm>
            <a:off x="7658880" y="2002696"/>
            <a:ext cx="6621255" cy="14106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0964"/>
              </a:lnSpc>
            </a:pPr>
            <a:r>
              <a:rPr lang="en-US" sz="12183" b="1" dirty="0">
                <a:solidFill>
                  <a:srgbClr val="39D5FF"/>
                </a:solidFill>
                <a:latin typeface="Bebas Neue Bold"/>
                <a:ea typeface="Bebas Neue Bold"/>
                <a:cs typeface="Bebas Neue Bold"/>
                <a:sym typeface="Bebas Neue Bold"/>
              </a:rPr>
              <a:t>Chat GPT 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7658880" y="3450787"/>
            <a:ext cx="9905355" cy="41264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5305"/>
              </a:lnSpc>
              <a:spcBef>
                <a:spcPct val="0"/>
              </a:spcBef>
            </a:pPr>
            <a:endParaRPr/>
          </a:p>
          <a:p>
            <a:pPr marL="0" lvl="0" indent="0" algn="l">
              <a:lnSpc>
                <a:spcPts val="3905"/>
              </a:lnSpc>
              <a:spcBef>
                <a:spcPct val="0"/>
              </a:spcBef>
            </a:pPr>
            <a:r>
              <a:rPr lang="en-US" sz="2789" u="none" strike="noStrike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Віртуальний помічник від Open AI  працює за принципом онлайн чату: нейромережа аналізує питання користувача, надає відповіді, може підтримувати діалог. Розуміє запити на конкретний формат і розмір текстів, добре справляється зі створенням контент-планів, може генерувати тексти для вказаних задач. Чим детальніше сформульовано завдання, тим краще ChatGPT розуміє користувача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72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10287000"/>
            <a:chOff x="0" y="0"/>
            <a:chExt cx="24384000" cy="13716000"/>
          </a:xfrm>
        </p:grpSpPr>
        <p:pic>
          <p:nvPicPr>
            <p:cNvPr id="3" name="Picture 3"/>
            <p:cNvPicPr>
              <a:picLocks noChangeAspect="1"/>
            </p:cNvPicPr>
            <p:nvPr/>
          </p:nvPicPr>
          <p:blipFill>
            <a:blip r:embed="rId2">
              <a:alphaModFix amt="58000"/>
            </a:blip>
            <a:srcRect l="14444" r="14444"/>
            <a:stretch>
              <a:fillRect/>
            </a:stretch>
          </p:blipFill>
          <p:spPr>
            <a:xfrm>
              <a:off x="0" y="0"/>
              <a:ext cx="24384000" cy="13716000"/>
            </a:xfrm>
            <a:prstGeom prst="rect">
              <a:avLst/>
            </a:prstGeom>
          </p:spPr>
        </p:pic>
      </p:grpSp>
      <p:sp>
        <p:nvSpPr>
          <p:cNvPr id="4" name="Freeform 4"/>
          <p:cNvSpPr/>
          <p:nvPr/>
        </p:nvSpPr>
        <p:spPr>
          <a:xfrm>
            <a:off x="1377926" y="3796273"/>
            <a:ext cx="16186309" cy="8518045"/>
          </a:xfrm>
          <a:custGeom>
            <a:avLst/>
            <a:gdLst/>
            <a:ahLst/>
            <a:cxnLst/>
            <a:rect l="l" t="t" r="r" b="b"/>
            <a:pathLst>
              <a:path w="16186309" h="8518045">
                <a:moveTo>
                  <a:pt x="0" y="0"/>
                </a:moveTo>
                <a:lnTo>
                  <a:pt x="16186309" y="0"/>
                </a:lnTo>
                <a:lnTo>
                  <a:pt x="16186309" y="8518045"/>
                </a:lnTo>
                <a:lnTo>
                  <a:pt x="0" y="8518045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69000"/>
            </a:blip>
            <a:stretch>
              <a:fillRect/>
            </a:stretch>
          </a:blipFill>
        </p:spPr>
      </p:sp>
      <p:grpSp>
        <p:nvGrpSpPr>
          <p:cNvPr id="5" name="Group 5"/>
          <p:cNvGrpSpPr/>
          <p:nvPr/>
        </p:nvGrpSpPr>
        <p:grpSpPr>
          <a:xfrm>
            <a:off x="723765" y="8584348"/>
            <a:ext cx="16840470" cy="1191307"/>
            <a:chOff x="0" y="0"/>
            <a:chExt cx="22453960" cy="1588409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3540673" cy="1588409"/>
            </a:xfrm>
            <a:custGeom>
              <a:avLst/>
              <a:gdLst/>
              <a:ahLst/>
              <a:cxnLst/>
              <a:rect l="l" t="t" r="r" b="b"/>
              <a:pathLst>
                <a:path w="13540673" h="1588409">
                  <a:moveTo>
                    <a:pt x="0" y="0"/>
                  </a:moveTo>
                  <a:lnTo>
                    <a:pt x="13540673" y="0"/>
                  </a:lnTo>
                  <a:lnTo>
                    <a:pt x="13540673" y="1588409"/>
                  </a:lnTo>
                  <a:lnTo>
                    <a:pt x="0" y="158840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t="-551176" r="-13856"/>
              </a:stretch>
            </a:blipFill>
          </p:spPr>
        </p:sp>
        <p:sp>
          <p:nvSpPr>
            <p:cNvPr id="7" name="Freeform 7"/>
            <p:cNvSpPr/>
            <p:nvPr/>
          </p:nvSpPr>
          <p:spPr>
            <a:xfrm>
              <a:off x="12442195" y="276852"/>
              <a:ext cx="10011765" cy="1311557"/>
            </a:xfrm>
            <a:custGeom>
              <a:avLst/>
              <a:gdLst/>
              <a:ahLst/>
              <a:cxnLst/>
              <a:rect l="l" t="t" r="r" b="b"/>
              <a:pathLst>
                <a:path w="10011765" h="1311557">
                  <a:moveTo>
                    <a:pt x="0" y="0"/>
                  </a:moveTo>
                  <a:lnTo>
                    <a:pt x="10011765" y="0"/>
                  </a:lnTo>
                  <a:lnTo>
                    <a:pt x="10011765" y="1311557"/>
                  </a:lnTo>
                  <a:lnTo>
                    <a:pt x="0" y="13115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-53987" t="-688630"/>
              </a:stretch>
            </a:blipFill>
          </p:spPr>
        </p:sp>
      </p:grpSp>
      <p:grpSp>
        <p:nvGrpSpPr>
          <p:cNvPr id="8" name="Group 8"/>
          <p:cNvGrpSpPr/>
          <p:nvPr/>
        </p:nvGrpSpPr>
        <p:grpSpPr>
          <a:xfrm rot="-10800000">
            <a:off x="723765" y="643085"/>
            <a:ext cx="16840470" cy="1191307"/>
            <a:chOff x="0" y="0"/>
            <a:chExt cx="22453960" cy="1588409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13540673" cy="1588409"/>
            </a:xfrm>
            <a:custGeom>
              <a:avLst/>
              <a:gdLst/>
              <a:ahLst/>
              <a:cxnLst/>
              <a:rect l="l" t="t" r="r" b="b"/>
              <a:pathLst>
                <a:path w="13540673" h="1588409">
                  <a:moveTo>
                    <a:pt x="0" y="0"/>
                  </a:moveTo>
                  <a:lnTo>
                    <a:pt x="13540673" y="0"/>
                  </a:lnTo>
                  <a:lnTo>
                    <a:pt x="13540673" y="1588409"/>
                  </a:lnTo>
                  <a:lnTo>
                    <a:pt x="0" y="158840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t="-551176" r="-13856"/>
              </a:stretch>
            </a:blipFill>
          </p:spPr>
        </p:sp>
        <p:sp>
          <p:nvSpPr>
            <p:cNvPr id="10" name="Freeform 10"/>
            <p:cNvSpPr/>
            <p:nvPr/>
          </p:nvSpPr>
          <p:spPr>
            <a:xfrm>
              <a:off x="12442195" y="276852"/>
              <a:ext cx="10011765" cy="1311557"/>
            </a:xfrm>
            <a:custGeom>
              <a:avLst/>
              <a:gdLst/>
              <a:ahLst/>
              <a:cxnLst/>
              <a:rect l="l" t="t" r="r" b="b"/>
              <a:pathLst>
                <a:path w="10011765" h="1311557">
                  <a:moveTo>
                    <a:pt x="0" y="0"/>
                  </a:moveTo>
                  <a:lnTo>
                    <a:pt x="10011765" y="0"/>
                  </a:lnTo>
                  <a:lnTo>
                    <a:pt x="10011765" y="1311557"/>
                  </a:lnTo>
                  <a:lnTo>
                    <a:pt x="0" y="13115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-53987" t="-688630"/>
              </a:stretch>
            </a:blipFill>
          </p:spPr>
        </p:sp>
      </p:grpSp>
      <p:sp>
        <p:nvSpPr>
          <p:cNvPr id="11" name="Freeform 11"/>
          <p:cNvSpPr/>
          <p:nvPr/>
        </p:nvSpPr>
        <p:spPr>
          <a:xfrm flipH="1">
            <a:off x="1385707" y="9017057"/>
            <a:ext cx="2745489" cy="454254"/>
          </a:xfrm>
          <a:custGeom>
            <a:avLst/>
            <a:gdLst/>
            <a:ahLst/>
            <a:cxnLst/>
            <a:rect l="l" t="t" r="r" b="b"/>
            <a:pathLst>
              <a:path w="2745489" h="454254">
                <a:moveTo>
                  <a:pt x="2745489" y="0"/>
                </a:moveTo>
                <a:lnTo>
                  <a:pt x="0" y="0"/>
                </a:lnTo>
                <a:lnTo>
                  <a:pt x="0" y="454254"/>
                </a:lnTo>
                <a:lnTo>
                  <a:pt x="2745489" y="454254"/>
                </a:lnTo>
                <a:lnTo>
                  <a:pt x="2745489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>
            <a:off x="14083045" y="1105388"/>
            <a:ext cx="2745489" cy="454254"/>
          </a:xfrm>
          <a:custGeom>
            <a:avLst/>
            <a:gdLst/>
            <a:ahLst/>
            <a:cxnLst/>
            <a:rect l="l" t="t" r="r" b="b"/>
            <a:pathLst>
              <a:path w="2745489" h="454254">
                <a:moveTo>
                  <a:pt x="0" y="0"/>
                </a:moveTo>
                <a:lnTo>
                  <a:pt x="2745489" y="0"/>
                </a:lnTo>
                <a:lnTo>
                  <a:pt x="2745489" y="454254"/>
                </a:lnTo>
                <a:lnTo>
                  <a:pt x="0" y="454254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>
            <a:off x="13153910" y="8954026"/>
            <a:ext cx="4105390" cy="582219"/>
          </a:xfrm>
          <a:custGeom>
            <a:avLst/>
            <a:gdLst/>
            <a:ahLst/>
            <a:cxnLst/>
            <a:rect l="l" t="t" r="r" b="b"/>
            <a:pathLst>
              <a:path w="4105390" h="582219">
                <a:moveTo>
                  <a:pt x="0" y="0"/>
                </a:moveTo>
                <a:lnTo>
                  <a:pt x="4105390" y="0"/>
                </a:lnTo>
                <a:lnTo>
                  <a:pt x="4105390" y="582219"/>
                </a:lnTo>
                <a:lnTo>
                  <a:pt x="0" y="582219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14" name="Freeform 14"/>
          <p:cNvSpPr/>
          <p:nvPr/>
        </p:nvSpPr>
        <p:spPr>
          <a:xfrm>
            <a:off x="1385707" y="977423"/>
            <a:ext cx="4105390" cy="582219"/>
          </a:xfrm>
          <a:custGeom>
            <a:avLst/>
            <a:gdLst/>
            <a:ahLst/>
            <a:cxnLst/>
            <a:rect l="l" t="t" r="r" b="b"/>
            <a:pathLst>
              <a:path w="4105390" h="582219">
                <a:moveTo>
                  <a:pt x="0" y="0"/>
                </a:moveTo>
                <a:lnTo>
                  <a:pt x="4105389" y="0"/>
                </a:lnTo>
                <a:lnTo>
                  <a:pt x="4105389" y="582219"/>
                </a:lnTo>
                <a:lnTo>
                  <a:pt x="0" y="582219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grpSp>
        <p:nvGrpSpPr>
          <p:cNvPr id="15" name="Group 15"/>
          <p:cNvGrpSpPr/>
          <p:nvPr/>
        </p:nvGrpSpPr>
        <p:grpSpPr>
          <a:xfrm>
            <a:off x="12189541" y="2573250"/>
            <a:ext cx="5641918" cy="5641918"/>
            <a:chOff x="0" y="0"/>
            <a:chExt cx="812800" cy="812800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574675" y="0"/>
                  </a:moveTo>
                  <a:lnTo>
                    <a:pt x="812800" y="238125"/>
                  </a:lnTo>
                  <a:lnTo>
                    <a:pt x="812800" y="574675"/>
                  </a:lnTo>
                  <a:lnTo>
                    <a:pt x="574675" y="812800"/>
                  </a:lnTo>
                  <a:lnTo>
                    <a:pt x="238125" y="812800"/>
                  </a:lnTo>
                  <a:lnTo>
                    <a:pt x="0" y="574675"/>
                  </a:lnTo>
                  <a:lnTo>
                    <a:pt x="0" y="238125"/>
                  </a:lnTo>
                  <a:lnTo>
                    <a:pt x="238125" y="0"/>
                  </a:lnTo>
                  <a:lnTo>
                    <a:pt x="574675" y="0"/>
                  </a:lnTo>
                  <a:close/>
                </a:path>
              </a:pathLst>
            </a:custGeom>
            <a:blipFill>
              <a:blip r:embed="rId10"/>
              <a:stretch>
                <a:fillRect l="-25046" r="-25046"/>
              </a:stretch>
            </a:blipFill>
            <a:ln w="76200" cap="sq">
              <a:solidFill>
                <a:srgbClr val="39D5FF"/>
              </a:solidFill>
              <a:prstDash val="solid"/>
              <a:miter/>
            </a:ln>
          </p:spPr>
        </p:sp>
      </p:grpSp>
      <p:sp>
        <p:nvSpPr>
          <p:cNvPr id="17" name="Freeform 17"/>
          <p:cNvSpPr/>
          <p:nvPr/>
        </p:nvSpPr>
        <p:spPr>
          <a:xfrm>
            <a:off x="14754458" y="5890969"/>
            <a:ext cx="2504842" cy="2693378"/>
          </a:xfrm>
          <a:custGeom>
            <a:avLst/>
            <a:gdLst/>
            <a:ahLst/>
            <a:cxnLst/>
            <a:rect l="l" t="t" r="r" b="b"/>
            <a:pathLst>
              <a:path w="2504842" h="2693378">
                <a:moveTo>
                  <a:pt x="0" y="0"/>
                </a:moveTo>
                <a:lnTo>
                  <a:pt x="2504842" y="0"/>
                </a:lnTo>
                <a:lnTo>
                  <a:pt x="2504842" y="2693379"/>
                </a:lnTo>
                <a:lnTo>
                  <a:pt x="0" y="2693379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</p:sp>
      <p:sp>
        <p:nvSpPr>
          <p:cNvPr id="18" name="TextBox 18"/>
          <p:cNvSpPr txBox="1"/>
          <p:nvPr/>
        </p:nvSpPr>
        <p:spPr>
          <a:xfrm>
            <a:off x="1687335" y="2217527"/>
            <a:ext cx="9155371" cy="157607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1425"/>
              </a:lnSpc>
            </a:pPr>
            <a:r>
              <a:rPr lang="en-US" sz="12695" b="1">
                <a:solidFill>
                  <a:srgbClr val="39D5FF"/>
                </a:solidFill>
                <a:latin typeface="Bebas Neue Bold"/>
                <a:ea typeface="Bebas Neue Bold"/>
                <a:cs typeface="Bebas Neue Bold"/>
                <a:sym typeface="Bebas Neue Bold"/>
              </a:rPr>
              <a:t>Gemini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1687335" y="3724984"/>
            <a:ext cx="9847861" cy="37985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779"/>
              </a:lnSpc>
            </a:pPr>
            <a:r>
              <a:rPr lang="en-US" sz="2699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Безкоштовний сервіс вирішує базові задачі – аналізує текстові запити, надає розгорнуті структуровані відповіді. Ці можливості можна широко використовувати у навчанні, плануванні, виконанні робочих задач. Якщо потребуєте більшого, є можливість перейти на Gemini Advanced – потужну ШІ-модель, яка набагато швидше та ефективніше аналізує запити, краще розуміє логіку питань, може міркувати, аналізувати, креативити.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72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10287000"/>
            <a:chOff x="0" y="0"/>
            <a:chExt cx="24384000" cy="13716000"/>
          </a:xfrm>
        </p:grpSpPr>
        <p:pic>
          <p:nvPicPr>
            <p:cNvPr id="3" name="Picture 3"/>
            <p:cNvPicPr>
              <a:picLocks noChangeAspect="1"/>
            </p:cNvPicPr>
            <p:nvPr/>
          </p:nvPicPr>
          <p:blipFill>
            <a:blip r:embed="rId2">
              <a:alphaModFix amt="58000"/>
            </a:blip>
            <a:srcRect l="14444" r="14444"/>
            <a:stretch>
              <a:fillRect/>
            </a:stretch>
          </p:blipFill>
          <p:spPr>
            <a:xfrm>
              <a:off x="0" y="0"/>
              <a:ext cx="24384000" cy="13716000"/>
            </a:xfrm>
            <a:prstGeom prst="rect">
              <a:avLst/>
            </a:prstGeom>
          </p:spPr>
        </p:pic>
      </p:grpSp>
      <p:sp>
        <p:nvSpPr>
          <p:cNvPr id="4" name="Freeform 4"/>
          <p:cNvSpPr/>
          <p:nvPr/>
        </p:nvSpPr>
        <p:spPr>
          <a:xfrm>
            <a:off x="1377926" y="3796273"/>
            <a:ext cx="16186309" cy="8518045"/>
          </a:xfrm>
          <a:custGeom>
            <a:avLst/>
            <a:gdLst/>
            <a:ahLst/>
            <a:cxnLst/>
            <a:rect l="l" t="t" r="r" b="b"/>
            <a:pathLst>
              <a:path w="16186309" h="8518045">
                <a:moveTo>
                  <a:pt x="0" y="0"/>
                </a:moveTo>
                <a:lnTo>
                  <a:pt x="16186309" y="0"/>
                </a:lnTo>
                <a:lnTo>
                  <a:pt x="16186309" y="8518045"/>
                </a:lnTo>
                <a:lnTo>
                  <a:pt x="0" y="8518045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69000"/>
            </a:blip>
            <a:stretch>
              <a:fillRect/>
            </a:stretch>
          </a:blipFill>
        </p:spPr>
      </p:sp>
      <p:grpSp>
        <p:nvGrpSpPr>
          <p:cNvPr id="5" name="Group 5"/>
          <p:cNvGrpSpPr/>
          <p:nvPr/>
        </p:nvGrpSpPr>
        <p:grpSpPr>
          <a:xfrm>
            <a:off x="723765" y="8584348"/>
            <a:ext cx="16840470" cy="1191307"/>
            <a:chOff x="0" y="0"/>
            <a:chExt cx="22453960" cy="1588409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3540673" cy="1588409"/>
            </a:xfrm>
            <a:custGeom>
              <a:avLst/>
              <a:gdLst/>
              <a:ahLst/>
              <a:cxnLst/>
              <a:rect l="l" t="t" r="r" b="b"/>
              <a:pathLst>
                <a:path w="13540673" h="1588409">
                  <a:moveTo>
                    <a:pt x="0" y="0"/>
                  </a:moveTo>
                  <a:lnTo>
                    <a:pt x="13540673" y="0"/>
                  </a:lnTo>
                  <a:lnTo>
                    <a:pt x="13540673" y="1588409"/>
                  </a:lnTo>
                  <a:lnTo>
                    <a:pt x="0" y="158840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t="-551176" r="-13856"/>
              </a:stretch>
            </a:blipFill>
          </p:spPr>
        </p:sp>
        <p:sp>
          <p:nvSpPr>
            <p:cNvPr id="7" name="Freeform 7"/>
            <p:cNvSpPr/>
            <p:nvPr/>
          </p:nvSpPr>
          <p:spPr>
            <a:xfrm>
              <a:off x="12442195" y="276852"/>
              <a:ext cx="10011765" cy="1311557"/>
            </a:xfrm>
            <a:custGeom>
              <a:avLst/>
              <a:gdLst/>
              <a:ahLst/>
              <a:cxnLst/>
              <a:rect l="l" t="t" r="r" b="b"/>
              <a:pathLst>
                <a:path w="10011765" h="1311557">
                  <a:moveTo>
                    <a:pt x="0" y="0"/>
                  </a:moveTo>
                  <a:lnTo>
                    <a:pt x="10011765" y="0"/>
                  </a:lnTo>
                  <a:lnTo>
                    <a:pt x="10011765" y="1311557"/>
                  </a:lnTo>
                  <a:lnTo>
                    <a:pt x="0" y="13115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-53987" t="-688630"/>
              </a:stretch>
            </a:blipFill>
          </p:spPr>
        </p:sp>
      </p:grpSp>
      <p:grpSp>
        <p:nvGrpSpPr>
          <p:cNvPr id="8" name="Group 8"/>
          <p:cNvGrpSpPr/>
          <p:nvPr/>
        </p:nvGrpSpPr>
        <p:grpSpPr>
          <a:xfrm rot="-10800000">
            <a:off x="723765" y="643085"/>
            <a:ext cx="16840470" cy="1191307"/>
            <a:chOff x="0" y="0"/>
            <a:chExt cx="22453960" cy="1588409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13540673" cy="1588409"/>
            </a:xfrm>
            <a:custGeom>
              <a:avLst/>
              <a:gdLst/>
              <a:ahLst/>
              <a:cxnLst/>
              <a:rect l="l" t="t" r="r" b="b"/>
              <a:pathLst>
                <a:path w="13540673" h="1588409">
                  <a:moveTo>
                    <a:pt x="0" y="0"/>
                  </a:moveTo>
                  <a:lnTo>
                    <a:pt x="13540673" y="0"/>
                  </a:lnTo>
                  <a:lnTo>
                    <a:pt x="13540673" y="1588409"/>
                  </a:lnTo>
                  <a:lnTo>
                    <a:pt x="0" y="158840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t="-551176" r="-13856"/>
              </a:stretch>
            </a:blipFill>
          </p:spPr>
        </p:sp>
        <p:sp>
          <p:nvSpPr>
            <p:cNvPr id="10" name="Freeform 10"/>
            <p:cNvSpPr/>
            <p:nvPr/>
          </p:nvSpPr>
          <p:spPr>
            <a:xfrm>
              <a:off x="12442195" y="276852"/>
              <a:ext cx="10011765" cy="1311557"/>
            </a:xfrm>
            <a:custGeom>
              <a:avLst/>
              <a:gdLst/>
              <a:ahLst/>
              <a:cxnLst/>
              <a:rect l="l" t="t" r="r" b="b"/>
              <a:pathLst>
                <a:path w="10011765" h="1311557">
                  <a:moveTo>
                    <a:pt x="0" y="0"/>
                  </a:moveTo>
                  <a:lnTo>
                    <a:pt x="10011765" y="0"/>
                  </a:lnTo>
                  <a:lnTo>
                    <a:pt x="10011765" y="1311557"/>
                  </a:lnTo>
                  <a:lnTo>
                    <a:pt x="0" y="13115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-53987" t="-688630"/>
              </a:stretch>
            </a:blipFill>
          </p:spPr>
        </p:sp>
      </p:grpSp>
      <p:sp>
        <p:nvSpPr>
          <p:cNvPr id="11" name="Freeform 11"/>
          <p:cNvSpPr/>
          <p:nvPr/>
        </p:nvSpPr>
        <p:spPr>
          <a:xfrm>
            <a:off x="10274826" y="1880861"/>
            <a:ext cx="6311723" cy="6525277"/>
          </a:xfrm>
          <a:custGeom>
            <a:avLst/>
            <a:gdLst/>
            <a:ahLst/>
            <a:cxnLst/>
            <a:rect l="l" t="t" r="r" b="b"/>
            <a:pathLst>
              <a:path w="6311723" h="6525277">
                <a:moveTo>
                  <a:pt x="0" y="0"/>
                </a:moveTo>
                <a:lnTo>
                  <a:pt x="6311723" y="0"/>
                </a:lnTo>
                <a:lnTo>
                  <a:pt x="6311723" y="6525278"/>
                </a:lnTo>
                <a:lnTo>
                  <a:pt x="0" y="652527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>
            <a:off x="10274826" y="2048505"/>
            <a:ext cx="6984474" cy="6189990"/>
          </a:xfrm>
          <a:custGeom>
            <a:avLst/>
            <a:gdLst/>
            <a:ahLst/>
            <a:cxnLst/>
            <a:rect l="l" t="t" r="r" b="b"/>
            <a:pathLst>
              <a:path w="6984474" h="6189990">
                <a:moveTo>
                  <a:pt x="0" y="0"/>
                </a:moveTo>
                <a:lnTo>
                  <a:pt x="6984474" y="0"/>
                </a:lnTo>
                <a:lnTo>
                  <a:pt x="6984474" y="6189990"/>
                </a:lnTo>
                <a:lnTo>
                  <a:pt x="0" y="618999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>
            <a:off x="14280135" y="8952874"/>
            <a:ext cx="2745489" cy="454254"/>
          </a:xfrm>
          <a:custGeom>
            <a:avLst/>
            <a:gdLst/>
            <a:ahLst/>
            <a:cxnLst/>
            <a:rect l="l" t="t" r="r" b="b"/>
            <a:pathLst>
              <a:path w="2745489" h="454254">
                <a:moveTo>
                  <a:pt x="0" y="0"/>
                </a:moveTo>
                <a:lnTo>
                  <a:pt x="2745489" y="0"/>
                </a:lnTo>
                <a:lnTo>
                  <a:pt x="2745489" y="454254"/>
                </a:lnTo>
                <a:lnTo>
                  <a:pt x="0" y="454254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14" name="TextBox 14"/>
          <p:cNvSpPr txBox="1"/>
          <p:nvPr/>
        </p:nvSpPr>
        <p:spPr>
          <a:xfrm>
            <a:off x="1377926" y="2358300"/>
            <a:ext cx="8143928" cy="16158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2647"/>
              </a:lnSpc>
            </a:pPr>
            <a:r>
              <a:rPr lang="en-US" sz="14052" b="1" dirty="0" err="1">
                <a:solidFill>
                  <a:srgbClr val="39D5FF"/>
                </a:solidFill>
                <a:latin typeface="Bebas Neue Bold"/>
                <a:ea typeface="Bebas Neue Bold"/>
                <a:cs typeface="Bebas Neue Bold"/>
                <a:sym typeface="Bebas Neue Bold"/>
              </a:rPr>
              <a:t>Mindjourney</a:t>
            </a:r>
            <a:endParaRPr lang="en-US" sz="14052" b="1" dirty="0">
              <a:solidFill>
                <a:srgbClr val="39D5FF"/>
              </a:solidFill>
              <a:latin typeface="Bebas Neue Bold"/>
              <a:ea typeface="Bebas Neue Bold"/>
              <a:cs typeface="Bebas Neue Bold"/>
              <a:sym typeface="Bebas Neue Bold"/>
            </a:endParaRPr>
          </a:p>
        </p:txBody>
      </p:sp>
      <p:sp>
        <p:nvSpPr>
          <p:cNvPr id="15" name="TextBox 15"/>
          <p:cNvSpPr txBox="1"/>
          <p:nvPr/>
        </p:nvSpPr>
        <p:spPr>
          <a:xfrm>
            <a:off x="1377926" y="4159691"/>
            <a:ext cx="8896900" cy="42748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779"/>
              </a:lnSpc>
            </a:pPr>
            <a:r>
              <a:rPr lang="en-US" sz="2699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Сервіс Mindjourney використовується для генерації AI зображень на основі текстового запиту користувача. Платформа недарма користується великим попитом, адже майже не має рівних по розмаїттю і деталізації створених візуалізацій. Якщо добре навчитися “спілкуванню” з Mind Journey, можна отримувати вражаючі зображення – як гіперреалістичні, так і фантастичні. Сервіс підтримує різні мови, може розуміти задані сенси, генерує фото у різних стилях.</a:t>
            </a:r>
          </a:p>
        </p:txBody>
      </p:sp>
      <p:sp>
        <p:nvSpPr>
          <p:cNvPr id="16" name="Freeform 16"/>
          <p:cNvSpPr/>
          <p:nvPr/>
        </p:nvSpPr>
        <p:spPr>
          <a:xfrm flipH="1">
            <a:off x="1824782" y="8952874"/>
            <a:ext cx="2745489" cy="454254"/>
          </a:xfrm>
          <a:custGeom>
            <a:avLst/>
            <a:gdLst/>
            <a:ahLst/>
            <a:cxnLst/>
            <a:rect l="l" t="t" r="r" b="b"/>
            <a:pathLst>
              <a:path w="2745489" h="454254">
                <a:moveTo>
                  <a:pt x="2745489" y="0"/>
                </a:moveTo>
                <a:lnTo>
                  <a:pt x="0" y="0"/>
                </a:lnTo>
                <a:lnTo>
                  <a:pt x="0" y="454254"/>
                </a:lnTo>
                <a:lnTo>
                  <a:pt x="2745489" y="454254"/>
                </a:lnTo>
                <a:lnTo>
                  <a:pt x="2745489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17" name="Freeform 17"/>
          <p:cNvSpPr/>
          <p:nvPr/>
        </p:nvSpPr>
        <p:spPr>
          <a:xfrm>
            <a:off x="13841060" y="1238738"/>
            <a:ext cx="2745489" cy="454254"/>
          </a:xfrm>
          <a:custGeom>
            <a:avLst/>
            <a:gdLst/>
            <a:ahLst/>
            <a:cxnLst/>
            <a:rect l="l" t="t" r="r" b="b"/>
            <a:pathLst>
              <a:path w="2745489" h="454254">
                <a:moveTo>
                  <a:pt x="0" y="0"/>
                </a:moveTo>
                <a:lnTo>
                  <a:pt x="2745489" y="0"/>
                </a:lnTo>
                <a:lnTo>
                  <a:pt x="2745489" y="454254"/>
                </a:lnTo>
                <a:lnTo>
                  <a:pt x="0" y="454254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18" name="Freeform 18"/>
          <p:cNvSpPr/>
          <p:nvPr/>
        </p:nvSpPr>
        <p:spPr>
          <a:xfrm flipH="1">
            <a:off x="1385707" y="1238738"/>
            <a:ext cx="2745489" cy="454254"/>
          </a:xfrm>
          <a:custGeom>
            <a:avLst/>
            <a:gdLst/>
            <a:ahLst/>
            <a:cxnLst/>
            <a:rect l="l" t="t" r="r" b="b"/>
            <a:pathLst>
              <a:path w="2745489" h="454254">
                <a:moveTo>
                  <a:pt x="2745489" y="0"/>
                </a:moveTo>
                <a:lnTo>
                  <a:pt x="0" y="0"/>
                </a:lnTo>
                <a:lnTo>
                  <a:pt x="0" y="454254"/>
                </a:lnTo>
                <a:lnTo>
                  <a:pt x="2745489" y="454254"/>
                </a:lnTo>
                <a:lnTo>
                  <a:pt x="2745489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72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-27940"/>
            <a:ext cx="18288000" cy="10287000"/>
            <a:chOff x="0" y="0"/>
            <a:chExt cx="24384000" cy="13716000"/>
          </a:xfrm>
        </p:grpSpPr>
        <p:pic>
          <p:nvPicPr>
            <p:cNvPr id="3" name="Picture 3"/>
            <p:cNvPicPr>
              <a:picLocks noChangeAspect="1"/>
            </p:cNvPicPr>
            <p:nvPr/>
          </p:nvPicPr>
          <p:blipFill>
            <a:blip r:embed="rId2">
              <a:alphaModFix amt="58000"/>
            </a:blip>
            <a:srcRect l="14444" r="14444"/>
            <a:stretch>
              <a:fillRect/>
            </a:stretch>
          </p:blipFill>
          <p:spPr>
            <a:xfrm>
              <a:off x="0" y="0"/>
              <a:ext cx="24384000" cy="13716000"/>
            </a:xfrm>
            <a:prstGeom prst="rect">
              <a:avLst/>
            </a:prstGeom>
          </p:spPr>
        </p:pic>
      </p:grpSp>
      <p:sp>
        <p:nvSpPr>
          <p:cNvPr id="4" name="Freeform 4"/>
          <p:cNvSpPr/>
          <p:nvPr/>
        </p:nvSpPr>
        <p:spPr>
          <a:xfrm>
            <a:off x="1377926" y="3796273"/>
            <a:ext cx="16186309" cy="8518045"/>
          </a:xfrm>
          <a:custGeom>
            <a:avLst/>
            <a:gdLst/>
            <a:ahLst/>
            <a:cxnLst/>
            <a:rect l="l" t="t" r="r" b="b"/>
            <a:pathLst>
              <a:path w="16186309" h="8518045">
                <a:moveTo>
                  <a:pt x="0" y="0"/>
                </a:moveTo>
                <a:lnTo>
                  <a:pt x="16186309" y="0"/>
                </a:lnTo>
                <a:lnTo>
                  <a:pt x="16186309" y="8518045"/>
                </a:lnTo>
                <a:lnTo>
                  <a:pt x="0" y="8518045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69000"/>
            </a:blip>
            <a:stretch>
              <a:fillRect/>
            </a:stretch>
          </a:blipFill>
        </p:spPr>
      </p:sp>
      <p:grpSp>
        <p:nvGrpSpPr>
          <p:cNvPr id="5" name="Group 5"/>
          <p:cNvGrpSpPr/>
          <p:nvPr/>
        </p:nvGrpSpPr>
        <p:grpSpPr>
          <a:xfrm>
            <a:off x="723765" y="8584348"/>
            <a:ext cx="16840470" cy="1191307"/>
            <a:chOff x="0" y="0"/>
            <a:chExt cx="22453960" cy="1588409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3540673" cy="1588409"/>
            </a:xfrm>
            <a:custGeom>
              <a:avLst/>
              <a:gdLst/>
              <a:ahLst/>
              <a:cxnLst/>
              <a:rect l="l" t="t" r="r" b="b"/>
              <a:pathLst>
                <a:path w="13540673" h="1588409">
                  <a:moveTo>
                    <a:pt x="0" y="0"/>
                  </a:moveTo>
                  <a:lnTo>
                    <a:pt x="13540673" y="0"/>
                  </a:lnTo>
                  <a:lnTo>
                    <a:pt x="13540673" y="1588409"/>
                  </a:lnTo>
                  <a:lnTo>
                    <a:pt x="0" y="158840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t="-551176" r="-13856"/>
              </a:stretch>
            </a:blipFill>
          </p:spPr>
        </p:sp>
        <p:sp>
          <p:nvSpPr>
            <p:cNvPr id="7" name="Freeform 7"/>
            <p:cNvSpPr/>
            <p:nvPr/>
          </p:nvSpPr>
          <p:spPr>
            <a:xfrm>
              <a:off x="12442195" y="276852"/>
              <a:ext cx="10011765" cy="1311557"/>
            </a:xfrm>
            <a:custGeom>
              <a:avLst/>
              <a:gdLst/>
              <a:ahLst/>
              <a:cxnLst/>
              <a:rect l="l" t="t" r="r" b="b"/>
              <a:pathLst>
                <a:path w="10011765" h="1311557">
                  <a:moveTo>
                    <a:pt x="0" y="0"/>
                  </a:moveTo>
                  <a:lnTo>
                    <a:pt x="10011765" y="0"/>
                  </a:lnTo>
                  <a:lnTo>
                    <a:pt x="10011765" y="1311557"/>
                  </a:lnTo>
                  <a:lnTo>
                    <a:pt x="0" y="13115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-53987" t="-688630"/>
              </a:stretch>
            </a:blipFill>
          </p:spPr>
        </p:sp>
      </p:grpSp>
      <p:grpSp>
        <p:nvGrpSpPr>
          <p:cNvPr id="8" name="Group 8"/>
          <p:cNvGrpSpPr/>
          <p:nvPr/>
        </p:nvGrpSpPr>
        <p:grpSpPr>
          <a:xfrm rot="-10800000">
            <a:off x="723765" y="643085"/>
            <a:ext cx="16840470" cy="1191307"/>
            <a:chOff x="0" y="0"/>
            <a:chExt cx="22453960" cy="1588409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13540673" cy="1588409"/>
            </a:xfrm>
            <a:custGeom>
              <a:avLst/>
              <a:gdLst/>
              <a:ahLst/>
              <a:cxnLst/>
              <a:rect l="l" t="t" r="r" b="b"/>
              <a:pathLst>
                <a:path w="13540673" h="1588409">
                  <a:moveTo>
                    <a:pt x="0" y="0"/>
                  </a:moveTo>
                  <a:lnTo>
                    <a:pt x="13540673" y="0"/>
                  </a:lnTo>
                  <a:lnTo>
                    <a:pt x="13540673" y="1588409"/>
                  </a:lnTo>
                  <a:lnTo>
                    <a:pt x="0" y="158840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t="-551176" r="-13856"/>
              </a:stretch>
            </a:blipFill>
          </p:spPr>
        </p:sp>
        <p:sp>
          <p:nvSpPr>
            <p:cNvPr id="10" name="Freeform 10"/>
            <p:cNvSpPr/>
            <p:nvPr/>
          </p:nvSpPr>
          <p:spPr>
            <a:xfrm>
              <a:off x="12442195" y="276852"/>
              <a:ext cx="10011765" cy="1311557"/>
            </a:xfrm>
            <a:custGeom>
              <a:avLst/>
              <a:gdLst/>
              <a:ahLst/>
              <a:cxnLst/>
              <a:rect l="l" t="t" r="r" b="b"/>
              <a:pathLst>
                <a:path w="10011765" h="1311557">
                  <a:moveTo>
                    <a:pt x="0" y="0"/>
                  </a:moveTo>
                  <a:lnTo>
                    <a:pt x="10011765" y="0"/>
                  </a:lnTo>
                  <a:lnTo>
                    <a:pt x="10011765" y="1311557"/>
                  </a:lnTo>
                  <a:lnTo>
                    <a:pt x="0" y="13115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-53987" t="-688630"/>
              </a:stretch>
            </a:blipFill>
          </p:spPr>
        </p:sp>
      </p:grpSp>
      <p:sp>
        <p:nvSpPr>
          <p:cNvPr id="11" name="Freeform 11"/>
          <p:cNvSpPr/>
          <p:nvPr/>
        </p:nvSpPr>
        <p:spPr>
          <a:xfrm>
            <a:off x="10983803" y="2376165"/>
            <a:ext cx="6275497" cy="6034936"/>
          </a:xfrm>
          <a:custGeom>
            <a:avLst/>
            <a:gdLst/>
            <a:ahLst/>
            <a:cxnLst/>
            <a:rect l="l" t="t" r="r" b="b"/>
            <a:pathLst>
              <a:path w="6275497" h="6034936">
                <a:moveTo>
                  <a:pt x="0" y="0"/>
                </a:moveTo>
                <a:lnTo>
                  <a:pt x="6275497" y="0"/>
                </a:lnTo>
                <a:lnTo>
                  <a:pt x="6275497" y="6034936"/>
                </a:lnTo>
                <a:lnTo>
                  <a:pt x="0" y="6034936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12" name="TextBox 12"/>
          <p:cNvSpPr txBox="1"/>
          <p:nvPr/>
        </p:nvSpPr>
        <p:spPr>
          <a:xfrm>
            <a:off x="1377926" y="2265152"/>
            <a:ext cx="9127751" cy="16542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2890"/>
              </a:lnSpc>
            </a:pPr>
            <a:r>
              <a:rPr lang="en-US" sz="14322" b="1" dirty="0">
                <a:solidFill>
                  <a:srgbClr val="39D5FF"/>
                </a:solidFill>
                <a:latin typeface="Bebas Neue Bold"/>
                <a:ea typeface="Bebas Neue Bold"/>
                <a:cs typeface="Bebas Neue Bold"/>
                <a:sym typeface="Bebas Neue Bold"/>
              </a:rPr>
              <a:t>Otter AI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418825" y="3974085"/>
            <a:ext cx="10577490" cy="33135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400"/>
              </a:lnSpc>
            </a:pPr>
            <a:r>
              <a:rPr lang="en-US" sz="3143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Otter AI – це популярний сервіс для транскрипції голосового контенту онлайн-зустрічей, співбесід, нарад, телефонних дзвінків. Нейромережа перетворює усне мовлення в текст в режимі реального часу та аналізує аудіо/відео файли в записі, формуючи структуровані стенограми у вигляді текстових чатів. </a:t>
            </a:r>
          </a:p>
        </p:txBody>
      </p:sp>
      <p:sp>
        <p:nvSpPr>
          <p:cNvPr id="14" name="Freeform 14"/>
          <p:cNvSpPr/>
          <p:nvPr/>
        </p:nvSpPr>
        <p:spPr>
          <a:xfrm flipH="1">
            <a:off x="1385707" y="9017057"/>
            <a:ext cx="2745489" cy="454254"/>
          </a:xfrm>
          <a:custGeom>
            <a:avLst/>
            <a:gdLst/>
            <a:ahLst/>
            <a:cxnLst/>
            <a:rect l="l" t="t" r="r" b="b"/>
            <a:pathLst>
              <a:path w="2745489" h="454254">
                <a:moveTo>
                  <a:pt x="2745489" y="0"/>
                </a:moveTo>
                <a:lnTo>
                  <a:pt x="0" y="0"/>
                </a:lnTo>
                <a:lnTo>
                  <a:pt x="0" y="454254"/>
                </a:lnTo>
                <a:lnTo>
                  <a:pt x="2745489" y="454254"/>
                </a:lnTo>
                <a:lnTo>
                  <a:pt x="2745489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15" name="Freeform 15"/>
          <p:cNvSpPr/>
          <p:nvPr/>
        </p:nvSpPr>
        <p:spPr>
          <a:xfrm>
            <a:off x="14083045" y="1105388"/>
            <a:ext cx="2745489" cy="454254"/>
          </a:xfrm>
          <a:custGeom>
            <a:avLst/>
            <a:gdLst/>
            <a:ahLst/>
            <a:cxnLst/>
            <a:rect l="l" t="t" r="r" b="b"/>
            <a:pathLst>
              <a:path w="2745489" h="454254">
                <a:moveTo>
                  <a:pt x="0" y="0"/>
                </a:moveTo>
                <a:lnTo>
                  <a:pt x="2745489" y="0"/>
                </a:lnTo>
                <a:lnTo>
                  <a:pt x="2745489" y="454254"/>
                </a:lnTo>
                <a:lnTo>
                  <a:pt x="0" y="454254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16" name="Freeform 16"/>
          <p:cNvSpPr/>
          <p:nvPr/>
        </p:nvSpPr>
        <p:spPr>
          <a:xfrm>
            <a:off x="13153910" y="8954026"/>
            <a:ext cx="4105390" cy="582219"/>
          </a:xfrm>
          <a:custGeom>
            <a:avLst/>
            <a:gdLst/>
            <a:ahLst/>
            <a:cxnLst/>
            <a:rect l="l" t="t" r="r" b="b"/>
            <a:pathLst>
              <a:path w="4105390" h="582219">
                <a:moveTo>
                  <a:pt x="0" y="0"/>
                </a:moveTo>
                <a:lnTo>
                  <a:pt x="4105390" y="0"/>
                </a:lnTo>
                <a:lnTo>
                  <a:pt x="4105390" y="582219"/>
                </a:lnTo>
                <a:lnTo>
                  <a:pt x="0" y="582219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17" name="Freeform 17"/>
          <p:cNvSpPr/>
          <p:nvPr/>
        </p:nvSpPr>
        <p:spPr>
          <a:xfrm>
            <a:off x="1385707" y="977423"/>
            <a:ext cx="4105390" cy="582219"/>
          </a:xfrm>
          <a:custGeom>
            <a:avLst/>
            <a:gdLst/>
            <a:ahLst/>
            <a:cxnLst/>
            <a:rect l="l" t="t" r="r" b="b"/>
            <a:pathLst>
              <a:path w="4105390" h="582219">
                <a:moveTo>
                  <a:pt x="0" y="0"/>
                </a:moveTo>
                <a:lnTo>
                  <a:pt x="4105389" y="0"/>
                </a:lnTo>
                <a:lnTo>
                  <a:pt x="4105389" y="582219"/>
                </a:lnTo>
                <a:lnTo>
                  <a:pt x="0" y="582219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72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10287000"/>
            <a:chOff x="0" y="0"/>
            <a:chExt cx="24384000" cy="13716000"/>
          </a:xfrm>
        </p:grpSpPr>
        <p:pic>
          <p:nvPicPr>
            <p:cNvPr id="3" name="Picture 3"/>
            <p:cNvPicPr>
              <a:picLocks noChangeAspect="1"/>
            </p:cNvPicPr>
            <p:nvPr/>
          </p:nvPicPr>
          <p:blipFill>
            <a:blip r:embed="rId2">
              <a:alphaModFix amt="58000"/>
            </a:blip>
            <a:srcRect l="14444" r="14444"/>
            <a:stretch>
              <a:fillRect/>
            </a:stretch>
          </p:blipFill>
          <p:spPr>
            <a:xfrm>
              <a:off x="0" y="0"/>
              <a:ext cx="24384000" cy="13716000"/>
            </a:xfrm>
            <a:prstGeom prst="rect">
              <a:avLst/>
            </a:prstGeom>
          </p:spPr>
        </p:pic>
      </p:grpSp>
      <p:sp>
        <p:nvSpPr>
          <p:cNvPr id="4" name="Freeform 4"/>
          <p:cNvSpPr/>
          <p:nvPr/>
        </p:nvSpPr>
        <p:spPr>
          <a:xfrm>
            <a:off x="1377926" y="3796273"/>
            <a:ext cx="16186309" cy="8518045"/>
          </a:xfrm>
          <a:custGeom>
            <a:avLst/>
            <a:gdLst/>
            <a:ahLst/>
            <a:cxnLst/>
            <a:rect l="l" t="t" r="r" b="b"/>
            <a:pathLst>
              <a:path w="16186309" h="8518045">
                <a:moveTo>
                  <a:pt x="0" y="0"/>
                </a:moveTo>
                <a:lnTo>
                  <a:pt x="16186309" y="0"/>
                </a:lnTo>
                <a:lnTo>
                  <a:pt x="16186309" y="8518045"/>
                </a:lnTo>
                <a:lnTo>
                  <a:pt x="0" y="8518045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69000"/>
            </a:blip>
            <a:stretch>
              <a:fillRect/>
            </a:stretch>
          </a:blipFill>
        </p:spPr>
      </p:sp>
      <p:grpSp>
        <p:nvGrpSpPr>
          <p:cNvPr id="5" name="Group 5"/>
          <p:cNvGrpSpPr/>
          <p:nvPr/>
        </p:nvGrpSpPr>
        <p:grpSpPr>
          <a:xfrm>
            <a:off x="723765" y="8584348"/>
            <a:ext cx="16840470" cy="1191307"/>
            <a:chOff x="0" y="0"/>
            <a:chExt cx="22453960" cy="1588409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3540673" cy="1588409"/>
            </a:xfrm>
            <a:custGeom>
              <a:avLst/>
              <a:gdLst/>
              <a:ahLst/>
              <a:cxnLst/>
              <a:rect l="l" t="t" r="r" b="b"/>
              <a:pathLst>
                <a:path w="13540673" h="1588409">
                  <a:moveTo>
                    <a:pt x="0" y="0"/>
                  </a:moveTo>
                  <a:lnTo>
                    <a:pt x="13540673" y="0"/>
                  </a:lnTo>
                  <a:lnTo>
                    <a:pt x="13540673" y="1588409"/>
                  </a:lnTo>
                  <a:lnTo>
                    <a:pt x="0" y="158840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t="-551176" r="-13856"/>
              </a:stretch>
            </a:blipFill>
          </p:spPr>
        </p:sp>
        <p:sp>
          <p:nvSpPr>
            <p:cNvPr id="7" name="Freeform 7"/>
            <p:cNvSpPr/>
            <p:nvPr/>
          </p:nvSpPr>
          <p:spPr>
            <a:xfrm>
              <a:off x="12442195" y="276852"/>
              <a:ext cx="10011765" cy="1311557"/>
            </a:xfrm>
            <a:custGeom>
              <a:avLst/>
              <a:gdLst/>
              <a:ahLst/>
              <a:cxnLst/>
              <a:rect l="l" t="t" r="r" b="b"/>
              <a:pathLst>
                <a:path w="10011765" h="1311557">
                  <a:moveTo>
                    <a:pt x="0" y="0"/>
                  </a:moveTo>
                  <a:lnTo>
                    <a:pt x="10011765" y="0"/>
                  </a:lnTo>
                  <a:lnTo>
                    <a:pt x="10011765" y="1311557"/>
                  </a:lnTo>
                  <a:lnTo>
                    <a:pt x="0" y="13115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-53987" t="-688630"/>
              </a:stretch>
            </a:blipFill>
          </p:spPr>
        </p:sp>
      </p:grpSp>
      <p:grpSp>
        <p:nvGrpSpPr>
          <p:cNvPr id="8" name="Group 8"/>
          <p:cNvGrpSpPr/>
          <p:nvPr/>
        </p:nvGrpSpPr>
        <p:grpSpPr>
          <a:xfrm rot="-10800000">
            <a:off x="723765" y="643085"/>
            <a:ext cx="16840470" cy="1191307"/>
            <a:chOff x="0" y="0"/>
            <a:chExt cx="22453960" cy="1588409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13540673" cy="1588409"/>
            </a:xfrm>
            <a:custGeom>
              <a:avLst/>
              <a:gdLst/>
              <a:ahLst/>
              <a:cxnLst/>
              <a:rect l="l" t="t" r="r" b="b"/>
              <a:pathLst>
                <a:path w="13540673" h="1588409">
                  <a:moveTo>
                    <a:pt x="0" y="0"/>
                  </a:moveTo>
                  <a:lnTo>
                    <a:pt x="13540673" y="0"/>
                  </a:lnTo>
                  <a:lnTo>
                    <a:pt x="13540673" y="1588409"/>
                  </a:lnTo>
                  <a:lnTo>
                    <a:pt x="0" y="158840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t="-551176" r="-13856"/>
              </a:stretch>
            </a:blipFill>
          </p:spPr>
        </p:sp>
        <p:sp>
          <p:nvSpPr>
            <p:cNvPr id="10" name="Freeform 10"/>
            <p:cNvSpPr/>
            <p:nvPr/>
          </p:nvSpPr>
          <p:spPr>
            <a:xfrm>
              <a:off x="12442195" y="276852"/>
              <a:ext cx="10011765" cy="1311557"/>
            </a:xfrm>
            <a:custGeom>
              <a:avLst/>
              <a:gdLst/>
              <a:ahLst/>
              <a:cxnLst/>
              <a:rect l="l" t="t" r="r" b="b"/>
              <a:pathLst>
                <a:path w="10011765" h="1311557">
                  <a:moveTo>
                    <a:pt x="0" y="0"/>
                  </a:moveTo>
                  <a:lnTo>
                    <a:pt x="10011765" y="0"/>
                  </a:lnTo>
                  <a:lnTo>
                    <a:pt x="10011765" y="1311557"/>
                  </a:lnTo>
                  <a:lnTo>
                    <a:pt x="0" y="13115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-53987" t="-688630"/>
              </a:stretch>
            </a:blipFill>
          </p:spPr>
        </p:sp>
      </p:grpSp>
      <p:sp>
        <p:nvSpPr>
          <p:cNvPr id="11" name="Freeform 11"/>
          <p:cNvSpPr/>
          <p:nvPr/>
        </p:nvSpPr>
        <p:spPr>
          <a:xfrm>
            <a:off x="10983803" y="2376165"/>
            <a:ext cx="6275497" cy="6034936"/>
          </a:xfrm>
          <a:custGeom>
            <a:avLst/>
            <a:gdLst/>
            <a:ahLst/>
            <a:cxnLst/>
            <a:rect l="l" t="t" r="r" b="b"/>
            <a:pathLst>
              <a:path w="6275497" h="6034936">
                <a:moveTo>
                  <a:pt x="0" y="0"/>
                </a:moveTo>
                <a:lnTo>
                  <a:pt x="6275497" y="0"/>
                </a:lnTo>
                <a:lnTo>
                  <a:pt x="6275497" y="6034936"/>
                </a:lnTo>
                <a:lnTo>
                  <a:pt x="0" y="6034936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12" name="TextBox 12"/>
          <p:cNvSpPr txBox="1"/>
          <p:nvPr/>
        </p:nvSpPr>
        <p:spPr>
          <a:xfrm>
            <a:off x="1687335" y="2265152"/>
            <a:ext cx="9127751" cy="16542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2890"/>
              </a:lnSpc>
            </a:pPr>
            <a:r>
              <a:rPr lang="en-US" sz="14322" b="1" dirty="0">
                <a:solidFill>
                  <a:srgbClr val="39D5FF"/>
                </a:solidFill>
                <a:latin typeface="Bebas Neue Bold"/>
                <a:ea typeface="Bebas Neue Bold"/>
                <a:cs typeface="Bebas Neue Bold"/>
                <a:sym typeface="Bebas Neue Bold"/>
              </a:rPr>
              <a:t>Otter AI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687335" y="4288410"/>
            <a:ext cx="10156583" cy="31041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129"/>
              </a:lnSpc>
            </a:pPr>
            <a:r>
              <a:rPr lang="en-US" sz="2949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Otter AI підтримує інтеграцію з Zoom, Microsoft Teams та Google Meet – автоматично приєднується до відеоконференцій, ідентифікує спікерів, робить підсумкову вибірку ключових слів, виділяє головні теми розмови, формує звіти та зберігає створені нотатки в папці зі спільним доступом.</a:t>
            </a:r>
          </a:p>
        </p:txBody>
      </p:sp>
      <p:sp>
        <p:nvSpPr>
          <p:cNvPr id="14" name="Freeform 14"/>
          <p:cNvSpPr/>
          <p:nvPr/>
        </p:nvSpPr>
        <p:spPr>
          <a:xfrm flipH="1">
            <a:off x="1385707" y="9017057"/>
            <a:ext cx="2745489" cy="454254"/>
          </a:xfrm>
          <a:custGeom>
            <a:avLst/>
            <a:gdLst/>
            <a:ahLst/>
            <a:cxnLst/>
            <a:rect l="l" t="t" r="r" b="b"/>
            <a:pathLst>
              <a:path w="2745489" h="454254">
                <a:moveTo>
                  <a:pt x="2745489" y="0"/>
                </a:moveTo>
                <a:lnTo>
                  <a:pt x="0" y="0"/>
                </a:lnTo>
                <a:lnTo>
                  <a:pt x="0" y="454254"/>
                </a:lnTo>
                <a:lnTo>
                  <a:pt x="2745489" y="454254"/>
                </a:lnTo>
                <a:lnTo>
                  <a:pt x="2745489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15" name="Freeform 15"/>
          <p:cNvSpPr/>
          <p:nvPr/>
        </p:nvSpPr>
        <p:spPr>
          <a:xfrm>
            <a:off x="14083045" y="1105388"/>
            <a:ext cx="2745489" cy="454254"/>
          </a:xfrm>
          <a:custGeom>
            <a:avLst/>
            <a:gdLst/>
            <a:ahLst/>
            <a:cxnLst/>
            <a:rect l="l" t="t" r="r" b="b"/>
            <a:pathLst>
              <a:path w="2745489" h="454254">
                <a:moveTo>
                  <a:pt x="0" y="0"/>
                </a:moveTo>
                <a:lnTo>
                  <a:pt x="2745489" y="0"/>
                </a:lnTo>
                <a:lnTo>
                  <a:pt x="2745489" y="454254"/>
                </a:lnTo>
                <a:lnTo>
                  <a:pt x="0" y="454254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16" name="Freeform 16"/>
          <p:cNvSpPr/>
          <p:nvPr/>
        </p:nvSpPr>
        <p:spPr>
          <a:xfrm>
            <a:off x="13153910" y="8954026"/>
            <a:ext cx="4105390" cy="582219"/>
          </a:xfrm>
          <a:custGeom>
            <a:avLst/>
            <a:gdLst/>
            <a:ahLst/>
            <a:cxnLst/>
            <a:rect l="l" t="t" r="r" b="b"/>
            <a:pathLst>
              <a:path w="4105390" h="582219">
                <a:moveTo>
                  <a:pt x="0" y="0"/>
                </a:moveTo>
                <a:lnTo>
                  <a:pt x="4105390" y="0"/>
                </a:lnTo>
                <a:lnTo>
                  <a:pt x="4105390" y="582219"/>
                </a:lnTo>
                <a:lnTo>
                  <a:pt x="0" y="582219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17" name="Freeform 17"/>
          <p:cNvSpPr/>
          <p:nvPr/>
        </p:nvSpPr>
        <p:spPr>
          <a:xfrm>
            <a:off x="1385707" y="977423"/>
            <a:ext cx="4105390" cy="582219"/>
          </a:xfrm>
          <a:custGeom>
            <a:avLst/>
            <a:gdLst/>
            <a:ahLst/>
            <a:cxnLst/>
            <a:rect l="l" t="t" r="r" b="b"/>
            <a:pathLst>
              <a:path w="4105390" h="582219">
                <a:moveTo>
                  <a:pt x="0" y="0"/>
                </a:moveTo>
                <a:lnTo>
                  <a:pt x="4105389" y="0"/>
                </a:lnTo>
                <a:lnTo>
                  <a:pt x="4105389" y="582219"/>
                </a:lnTo>
                <a:lnTo>
                  <a:pt x="0" y="582219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72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10287000"/>
            <a:chOff x="0" y="0"/>
            <a:chExt cx="24384000" cy="13716000"/>
          </a:xfrm>
        </p:grpSpPr>
        <p:pic>
          <p:nvPicPr>
            <p:cNvPr id="3" name="Picture 3"/>
            <p:cNvPicPr>
              <a:picLocks noChangeAspect="1"/>
            </p:cNvPicPr>
            <p:nvPr/>
          </p:nvPicPr>
          <p:blipFill>
            <a:blip r:embed="rId2">
              <a:alphaModFix amt="58000"/>
            </a:blip>
            <a:srcRect l="14444" r="14444"/>
            <a:stretch>
              <a:fillRect/>
            </a:stretch>
          </p:blipFill>
          <p:spPr>
            <a:xfrm>
              <a:off x="0" y="0"/>
              <a:ext cx="24384000" cy="13716000"/>
            </a:xfrm>
            <a:prstGeom prst="rect">
              <a:avLst/>
            </a:prstGeom>
          </p:spPr>
        </p:pic>
      </p:grpSp>
      <p:sp>
        <p:nvSpPr>
          <p:cNvPr id="4" name="Freeform 4"/>
          <p:cNvSpPr/>
          <p:nvPr/>
        </p:nvSpPr>
        <p:spPr>
          <a:xfrm>
            <a:off x="1377926" y="3796273"/>
            <a:ext cx="16186309" cy="8518045"/>
          </a:xfrm>
          <a:custGeom>
            <a:avLst/>
            <a:gdLst/>
            <a:ahLst/>
            <a:cxnLst/>
            <a:rect l="l" t="t" r="r" b="b"/>
            <a:pathLst>
              <a:path w="16186309" h="8518045">
                <a:moveTo>
                  <a:pt x="0" y="0"/>
                </a:moveTo>
                <a:lnTo>
                  <a:pt x="16186309" y="0"/>
                </a:lnTo>
                <a:lnTo>
                  <a:pt x="16186309" y="8518045"/>
                </a:lnTo>
                <a:lnTo>
                  <a:pt x="0" y="8518045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69000"/>
            </a:blip>
            <a:stretch>
              <a:fillRect/>
            </a:stretch>
          </a:blipFill>
        </p:spPr>
      </p:sp>
      <p:grpSp>
        <p:nvGrpSpPr>
          <p:cNvPr id="5" name="Group 5"/>
          <p:cNvGrpSpPr/>
          <p:nvPr/>
        </p:nvGrpSpPr>
        <p:grpSpPr>
          <a:xfrm>
            <a:off x="723765" y="8584348"/>
            <a:ext cx="16840470" cy="1191307"/>
            <a:chOff x="0" y="0"/>
            <a:chExt cx="22453960" cy="1588409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3540673" cy="1588409"/>
            </a:xfrm>
            <a:custGeom>
              <a:avLst/>
              <a:gdLst/>
              <a:ahLst/>
              <a:cxnLst/>
              <a:rect l="l" t="t" r="r" b="b"/>
              <a:pathLst>
                <a:path w="13540673" h="1588409">
                  <a:moveTo>
                    <a:pt x="0" y="0"/>
                  </a:moveTo>
                  <a:lnTo>
                    <a:pt x="13540673" y="0"/>
                  </a:lnTo>
                  <a:lnTo>
                    <a:pt x="13540673" y="1588409"/>
                  </a:lnTo>
                  <a:lnTo>
                    <a:pt x="0" y="158840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t="-551176" r="-13856"/>
              </a:stretch>
            </a:blipFill>
          </p:spPr>
        </p:sp>
        <p:sp>
          <p:nvSpPr>
            <p:cNvPr id="7" name="Freeform 7"/>
            <p:cNvSpPr/>
            <p:nvPr/>
          </p:nvSpPr>
          <p:spPr>
            <a:xfrm>
              <a:off x="12442195" y="276852"/>
              <a:ext cx="10011765" cy="1311557"/>
            </a:xfrm>
            <a:custGeom>
              <a:avLst/>
              <a:gdLst/>
              <a:ahLst/>
              <a:cxnLst/>
              <a:rect l="l" t="t" r="r" b="b"/>
              <a:pathLst>
                <a:path w="10011765" h="1311557">
                  <a:moveTo>
                    <a:pt x="0" y="0"/>
                  </a:moveTo>
                  <a:lnTo>
                    <a:pt x="10011765" y="0"/>
                  </a:lnTo>
                  <a:lnTo>
                    <a:pt x="10011765" y="1311557"/>
                  </a:lnTo>
                  <a:lnTo>
                    <a:pt x="0" y="13115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-53987" t="-688630"/>
              </a:stretch>
            </a:blipFill>
          </p:spPr>
        </p:sp>
      </p:grpSp>
      <p:grpSp>
        <p:nvGrpSpPr>
          <p:cNvPr id="8" name="Group 8"/>
          <p:cNvGrpSpPr/>
          <p:nvPr/>
        </p:nvGrpSpPr>
        <p:grpSpPr>
          <a:xfrm rot="-10800000">
            <a:off x="723765" y="643085"/>
            <a:ext cx="16840470" cy="1191307"/>
            <a:chOff x="0" y="0"/>
            <a:chExt cx="22453960" cy="1588409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13540673" cy="1588409"/>
            </a:xfrm>
            <a:custGeom>
              <a:avLst/>
              <a:gdLst/>
              <a:ahLst/>
              <a:cxnLst/>
              <a:rect l="l" t="t" r="r" b="b"/>
              <a:pathLst>
                <a:path w="13540673" h="1588409">
                  <a:moveTo>
                    <a:pt x="0" y="0"/>
                  </a:moveTo>
                  <a:lnTo>
                    <a:pt x="13540673" y="0"/>
                  </a:lnTo>
                  <a:lnTo>
                    <a:pt x="13540673" y="1588409"/>
                  </a:lnTo>
                  <a:lnTo>
                    <a:pt x="0" y="158840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t="-551176" r="-13856"/>
              </a:stretch>
            </a:blipFill>
          </p:spPr>
        </p:sp>
        <p:sp>
          <p:nvSpPr>
            <p:cNvPr id="10" name="Freeform 10"/>
            <p:cNvSpPr/>
            <p:nvPr/>
          </p:nvSpPr>
          <p:spPr>
            <a:xfrm>
              <a:off x="12442195" y="276852"/>
              <a:ext cx="10011765" cy="1311557"/>
            </a:xfrm>
            <a:custGeom>
              <a:avLst/>
              <a:gdLst/>
              <a:ahLst/>
              <a:cxnLst/>
              <a:rect l="l" t="t" r="r" b="b"/>
              <a:pathLst>
                <a:path w="10011765" h="1311557">
                  <a:moveTo>
                    <a:pt x="0" y="0"/>
                  </a:moveTo>
                  <a:lnTo>
                    <a:pt x="10011765" y="0"/>
                  </a:lnTo>
                  <a:lnTo>
                    <a:pt x="10011765" y="1311557"/>
                  </a:lnTo>
                  <a:lnTo>
                    <a:pt x="0" y="13115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-53987" t="-688630"/>
              </a:stretch>
            </a:blipFill>
          </p:spPr>
        </p:sp>
      </p:grpSp>
      <p:sp>
        <p:nvSpPr>
          <p:cNvPr id="11" name="Freeform 11"/>
          <p:cNvSpPr/>
          <p:nvPr/>
        </p:nvSpPr>
        <p:spPr>
          <a:xfrm flipH="1">
            <a:off x="1385707" y="9017057"/>
            <a:ext cx="2745489" cy="454254"/>
          </a:xfrm>
          <a:custGeom>
            <a:avLst/>
            <a:gdLst/>
            <a:ahLst/>
            <a:cxnLst/>
            <a:rect l="l" t="t" r="r" b="b"/>
            <a:pathLst>
              <a:path w="2745489" h="454254">
                <a:moveTo>
                  <a:pt x="2745489" y="0"/>
                </a:moveTo>
                <a:lnTo>
                  <a:pt x="0" y="0"/>
                </a:lnTo>
                <a:lnTo>
                  <a:pt x="0" y="454254"/>
                </a:lnTo>
                <a:lnTo>
                  <a:pt x="2745489" y="454254"/>
                </a:lnTo>
                <a:lnTo>
                  <a:pt x="2745489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>
            <a:off x="14083045" y="1105388"/>
            <a:ext cx="2745489" cy="454254"/>
          </a:xfrm>
          <a:custGeom>
            <a:avLst/>
            <a:gdLst/>
            <a:ahLst/>
            <a:cxnLst/>
            <a:rect l="l" t="t" r="r" b="b"/>
            <a:pathLst>
              <a:path w="2745489" h="454254">
                <a:moveTo>
                  <a:pt x="0" y="0"/>
                </a:moveTo>
                <a:lnTo>
                  <a:pt x="2745489" y="0"/>
                </a:lnTo>
                <a:lnTo>
                  <a:pt x="2745489" y="454254"/>
                </a:lnTo>
                <a:lnTo>
                  <a:pt x="0" y="454254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>
            <a:off x="13153910" y="8954026"/>
            <a:ext cx="4105390" cy="582219"/>
          </a:xfrm>
          <a:custGeom>
            <a:avLst/>
            <a:gdLst/>
            <a:ahLst/>
            <a:cxnLst/>
            <a:rect l="l" t="t" r="r" b="b"/>
            <a:pathLst>
              <a:path w="4105390" h="582219">
                <a:moveTo>
                  <a:pt x="0" y="0"/>
                </a:moveTo>
                <a:lnTo>
                  <a:pt x="4105390" y="0"/>
                </a:lnTo>
                <a:lnTo>
                  <a:pt x="4105390" y="582219"/>
                </a:lnTo>
                <a:lnTo>
                  <a:pt x="0" y="582219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14" name="Freeform 14"/>
          <p:cNvSpPr/>
          <p:nvPr/>
        </p:nvSpPr>
        <p:spPr>
          <a:xfrm>
            <a:off x="1385707" y="977423"/>
            <a:ext cx="4105390" cy="582219"/>
          </a:xfrm>
          <a:custGeom>
            <a:avLst/>
            <a:gdLst/>
            <a:ahLst/>
            <a:cxnLst/>
            <a:rect l="l" t="t" r="r" b="b"/>
            <a:pathLst>
              <a:path w="4105390" h="582219">
                <a:moveTo>
                  <a:pt x="0" y="0"/>
                </a:moveTo>
                <a:lnTo>
                  <a:pt x="4105389" y="0"/>
                </a:lnTo>
                <a:lnTo>
                  <a:pt x="4105389" y="582219"/>
                </a:lnTo>
                <a:lnTo>
                  <a:pt x="0" y="582219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15" name="Freeform 15"/>
          <p:cNvSpPr/>
          <p:nvPr/>
        </p:nvSpPr>
        <p:spPr>
          <a:xfrm>
            <a:off x="11377083" y="3336809"/>
            <a:ext cx="5882217" cy="5247539"/>
          </a:xfrm>
          <a:custGeom>
            <a:avLst/>
            <a:gdLst/>
            <a:ahLst/>
            <a:cxnLst/>
            <a:rect l="l" t="t" r="r" b="b"/>
            <a:pathLst>
              <a:path w="5882217" h="5247539">
                <a:moveTo>
                  <a:pt x="0" y="0"/>
                </a:moveTo>
                <a:lnTo>
                  <a:pt x="5882217" y="0"/>
                </a:lnTo>
                <a:lnTo>
                  <a:pt x="5882217" y="5247539"/>
                </a:lnTo>
                <a:lnTo>
                  <a:pt x="0" y="5247539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16" name="TextBox 16"/>
          <p:cNvSpPr txBox="1"/>
          <p:nvPr/>
        </p:nvSpPr>
        <p:spPr>
          <a:xfrm>
            <a:off x="1687335" y="2265152"/>
            <a:ext cx="13519271" cy="16542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2890"/>
              </a:lnSpc>
            </a:pPr>
            <a:r>
              <a:rPr lang="en-US" sz="14322" b="1" dirty="0">
                <a:solidFill>
                  <a:srgbClr val="39D5FF"/>
                </a:solidFill>
                <a:latin typeface="Bebas Neue Bold"/>
                <a:ea typeface="Bebas Neue Bold"/>
                <a:cs typeface="Bebas Neue Bold"/>
                <a:sym typeface="Bebas Neue Bold"/>
              </a:rPr>
              <a:t>Microsoft Copilot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1687335" y="4679599"/>
            <a:ext cx="9614332" cy="26404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211"/>
              </a:lnSpc>
            </a:pPr>
            <a:r>
              <a:rPr lang="en-US" sz="3007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це ваш цифровий помічник, створений для того, щоб інформувати, розважати та надихати. Завдяки розвиненому ШІ Copilot розуміє ваші запитання та запити, надає прямі відповіді, допомагає з написанням текстів і навіть створює зображення.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72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10287000"/>
            <a:chOff x="0" y="0"/>
            <a:chExt cx="24384000" cy="13716000"/>
          </a:xfrm>
        </p:grpSpPr>
        <p:pic>
          <p:nvPicPr>
            <p:cNvPr id="3" name="Picture 3"/>
            <p:cNvPicPr>
              <a:picLocks noChangeAspect="1"/>
            </p:cNvPicPr>
            <p:nvPr/>
          </p:nvPicPr>
          <p:blipFill>
            <a:blip r:embed="rId2">
              <a:alphaModFix amt="58000"/>
            </a:blip>
            <a:srcRect l="14444" r="14444"/>
            <a:stretch>
              <a:fillRect/>
            </a:stretch>
          </p:blipFill>
          <p:spPr>
            <a:xfrm>
              <a:off x="0" y="0"/>
              <a:ext cx="24384000" cy="13716000"/>
            </a:xfrm>
            <a:prstGeom prst="rect">
              <a:avLst/>
            </a:prstGeom>
          </p:spPr>
        </p:pic>
      </p:grpSp>
      <p:sp>
        <p:nvSpPr>
          <p:cNvPr id="4" name="Freeform 4"/>
          <p:cNvSpPr/>
          <p:nvPr/>
        </p:nvSpPr>
        <p:spPr>
          <a:xfrm>
            <a:off x="1377926" y="3796273"/>
            <a:ext cx="16186309" cy="8518045"/>
          </a:xfrm>
          <a:custGeom>
            <a:avLst/>
            <a:gdLst/>
            <a:ahLst/>
            <a:cxnLst/>
            <a:rect l="l" t="t" r="r" b="b"/>
            <a:pathLst>
              <a:path w="16186309" h="8518045">
                <a:moveTo>
                  <a:pt x="0" y="0"/>
                </a:moveTo>
                <a:lnTo>
                  <a:pt x="16186309" y="0"/>
                </a:lnTo>
                <a:lnTo>
                  <a:pt x="16186309" y="8518045"/>
                </a:lnTo>
                <a:lnTo>
                  <a:pt x="0" y="8518045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69000"/>
            </a:blip>
            <a:stretch>
              <a:fillRect/>
            </a:stretch>
          </a:blipFill>
        </p:spPr>
      </p:sp>
      <p:grpSp>
        <p:nvGrpSpPr>
          <p:cNvPr id="5" name="Group 5"/>
          <p:cNvGrpSpPr/>
          <p:nvPr/>
        </p:nvGrpSpPr>
        <p:grpSpPr>
          <a:xfrm>
            <a:off x="723765" y="8584348"/>
            <a:ext cx="16840470" cy="1191307"/>
            <a:chOff x="0" y="0"/>
            <a:chExt cx="22453960" cy="1588409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3540673" cy="1588409"/>
            </a:xfrm>
            <a:custGeom>
              <a:avLst/>
              <a:gdLst/>
              <a:ahLst/>
              <a:cxnLst/>
              <a:rect l="l" t="t" r="r" b="b"/>
              <a:pathLst>
                <a:path w="13540673" h="1588409">
                  <a:moveTo>
                    <a:pt x="0" y="0"/>
                  </a:moveTo>
                  <a:lnTo>
                    <a:pt x="13540673" y="0"/>
                  </a:lnTo>
                  <a:lnTo>
                    <a:pt x="13540673" y="1588409"/>
                  </a:lnTo>
                  <a:lnTo>
                    <a:pt x="0" y="158840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t="-551176" r="-13856"/>
              </a:stretch>
            </a:blipFill>
          </p:spPr>
        </p:sp>
        <p:sp>
          <p:nvSpPr>
            <p:cNvPr id="7" name="Freeform 7"/>
            <p:cNvSpPr/>
            <p:nvPr/>
          </p:nvSpPr>
          <p:spPr>
            <a:xfrm>
              <a:off x="12442195" y="276852"/>
              <a:ext cx="10011765" cy="1311557"/>
            </a:xfrm>
            <a:custGeom>
              <a:avLst/>
              <a:gdLst/>
              <a:ahLst/>
              <a:cxnLst/>
              <a:rect l="l" t="t" r="r" b="b"/>
              <a:pathLst>
                <a:path w="10011765" h="1311557">
                  <a:moveTo>
                    <a:pt x="0" y="0"/>
                  </a:moveTo>
                  <a:lnTo>
                    <a:pt x="10011765" y="0"/>
                  </a:lnTo>
                  <a:lnTo>
                    <a:pt x="10011765" y="1311557"/>
                  </a:lnTo>
                  <a:lnTo>
                    <a:pt x="0" y="13115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-53987" t="-688630"/>
              </a:stretch>
            </a:blipFill>
          </p:spPr>
        </p:sp>
      </p:grpSp>
      <p:grpSp>
        <p:nvGrpSpPr>
          <p:cNvPr id="8" name="Group 8"/>
          <p:cNvGrpSpPr/>
          <p:nvPr/>
        </p:nvGrpSpPr>
        <p:grpSpPr>
          <a:xfrm rot="-10800000">
            <a:off x="723765" y="643085"/>
            <a:ext cx="16840470" cy="1191307"/>
            <a:chOff x="0" y="0"/>
            <a:chExt cx="22453960" cy="1588409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13540673" cy="1588409"/>
            </a:xfrm>
            <a:custGeom>
              <a:avLst/>
              <a:gdLst/>
              <a:ahLst/>
              <a:cxnLst/>
              <a:rect l="l" t="t" r="r" b="b"/>
              <a:pathLst>
                <a:path w="13540673" h="1588409">
                  <a:moveTo>
                    <a:pt x="0" y="0"/>
                  </a:moveTo>
                  <a:lnTo>
                    <a:pt x="13540673" y="0"/>
                  </a:lnTo>
                  <a:lnTo>
                    <a:pt x="13540673" y="1588409"/>
                  </a:lnTo>
                  <a:lnTo>
                    <a:pt x="0" y="158840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t="-551176" r="-13856"/>
              </a:stretch>
            </a:blipFill>
          </p:spPr>
        </p:sp>
        <p:sp>
          <p:nvSpPr>
            <p:cNvPr id="10" name="Freeform 10"/>
            <p:cNvSpPr/>
            <p:nvPr/>
          </p:nvSpPr>
          <p:spPr>
            <a:xfrm>
              <a:off x="12442195" y="276852"/>
              <a:ext cx="10011765" cy="1311557"/>
            </a:xfrm>
            <a:custGeom>
              <a:avLst/>
              <a:gdLst/>
              <a:ahLst/>
              <a:cxnLst/>
              <a:rect l="l" t="t" r="r" b="b"/>
              <a:pathLst>
                <a:path w="10011765" h="1311557">
                  <a:moveTo>
                    <a:pt x="0" y="0"/>
                  </a:moveTo>
                  <a:lnTo>
                    <a:pt x="10011765" y="0"/>
                  </a:lnTo>
                  <a:lnTo>
                    <a:pt x="10011765" y="1311557"/>
                  </a:lnTo>
                  <a:lnTo>
                    <a:pt x="0" y="13115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-53987" t="-688630"/>
              </a:stretch>
            </a:blipFill>
          </p:spPr>
        </p:sp>
      </p:grpSp>
      <p:sp>
        <p:nvSpPr>
          <p:cNvPr id="11" name="Freeform 11"/>
          <p:cNvSpPr/>
          <p:nvPr/>
        </p:nvSpPr>
        <p:spPr>
          <a:xfrm>
            <a:off x="14280135" y="8952874"/>
            <a:ext cx="2745489" cy="454254"/>
          </a:xfrm>
          <a:custGeom>
            <a:avLst/>
            <a:gdLst/>
            <a:ahLst/>
            <a:cxnLst/>
            <a:rect l="l" t="t" r="r" b="b"/>
            <a:pathLst>
              <a:path w="2745489" h="454254">
                <a:moveTo>
                  <a:pt x="0" y="0"/>
                </a:moveTo>
                <a:lnTo>
                  <a:pt x="2745489" y="0"/>
                </a:lnTo>
                <a:lnTo>
                  <a:pt x="2745489" y="454254"/>
                </a:lnTo>
                <a:lnTo>
                  <a:pt x="0" y="454254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 flipH="1">
            <a:off x="1824782" y="8952874"/>
            <a:ext cx="2745489" cy="454254"/>
          </a:xfrm>
          <a:custGeom>
            <a:avLst/>
            <a:gdLst/>
            <a:ahLst/>
            <a:cxnLst/>
            <a:rect l="l" t="t" r="r" b="b"/>
            <a:pathLst>
              <a:path w="2745489" h="454254">
                <a:moveTo>
                  <a:pt x="2745489" y="0"/>
                </a:moveTo>
                <a:lnTo>
                  <a:pt x="0" y="0"/>
                </a:lnTo>
                <a:lnTo>
                  <a:pt x="0" y="454254"/>
                </a:lnTo>
                <a:lnTo>
                  <a:pt x="2745489" y="454254"/>
                </a:lnTo>
                <a:lnTo>
                  <a:pt x="2745489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>
            <a:off x="13841060" y="1238738"/>
            <a:ext cx="2745489" cy="454254"/>
          </a:xfrm>
          <a:custGeom>
            <a:avLst/>
            <a:gdLst/>
            <a:ahLst/>
            <a:cxnLst/>
            <a:rect l="l" t="t" r="r" b="b"/>
            <a:pathLst>
              <a:path w="2745489" h="454254">
                <a:moveTo>
                  <a:pt x="0" y="0"/>
                </a:moveTo>
                <a:lnTo>
                  <a:pt x="2745489" y="0"/>
                </a:lnTo>
                <a:lnTo>
                  <a:pt x="2745489" y="454254"/>
                </a:lnTo>
                <a:lnTo>
                  <a:pt x="0" y="454254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4" name="Freeform 14"/>
          <p:cNvSpPr/>
          <p:nvPr/>
        </p:nvSpPr>
        <p:spPr>
          <a:xfrm flipH="1">
            <a:off x="1385707" y="1238738"/>
            <a:ext cx="2745489" cy="454254"/>
          </a:xfrm>
          <a:custGeom>
            <a:avLst/>
            <a:gdLst/>
            <a:ahLst/>
            <a:cxnLst/>
            <a:rect l="l" t="t" r="r" b="b"/>
            <a:pathLst>
              <a:path w="2745489" h="454254">
                <a:moveTo>
                  <a:pt x="2745489" y="0"/>
                </a:moveTo>
                <a:lnTo>
                  <a:pt x="0" y="0"/>
                </a:lnTo>
                <a:lnTo>
                  <a:pt x="0" y="454254"/>
                </a:lnTo>
                <a:lnTo>
                  <a:pt x="2745489" y="454254"/>
                </a:lnTo>
                <a:lnTo>
                  <a:pt x="2745489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5" name="Freeform 15"/>
          <p:cNvSpPr/>
          <p:nvPr/>
        </p:nvSpPr>
        <p:spPr>
          <a:xfrm>
            <a:off x="14431178" y="3183440"/>
            <a:ext cx="4310743" cy="4114800"/>
          </a:xfrm>
          <a:custGeom>
            <a:avLst/>
            <a:gdLst/>
            <a:ahLst/>
            <a:cxnLst/>
            <a:rect l="l" t="t" r="r" b="b"/>
            <a:pathLst>
              <a:path w="4310743" h="4114800">
                <a:moveTo>
                  <a:pt x="0" y="0"/>
                </a:moveTo>
                <a:lnTo>
                  <a:pt x="4310742" y="0"/>
                </a:lnTo>
                <a:lnTo>
                  <a:pt x="4310742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16" name="TextBox 16"/>
          <p:cNvSpPr txBox="1"/>
          <p:nvPr/>
        </p:nvSpPr>
        <p:spPr>
          <a:xfrm>
            <a:off x="4782119" y="2500176"/>
            <a:ext cx="8723761" cy="14281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381"/>
              </a:lnSpc>
            </a:pPr>
            <a:r>
              <a:rPr lang="en-US" sz="11535" b="1">
                <a:solidFill>
                  <a:srgbClr val="39D5FF"/>
                </a:solidFill>
                <a:latin typeface="Bebas Neue Bold"/>
                <a:ea typeface="Bebas Neue Bold"/>
                <a:cs typeface="Bebas Neue Bold"/>
                <a:sym typeface="Bebas Neue Bold"/>
              </a:rPr>
              <a:t>Джерела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2758451" y="4347433"/>
            <a:ext cx="12771097" cy="39579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04518" lvl="1" indent="-302259" algn="l">
              <a:lnSpc>
                <a:spcPts val="3919"/>
              </a:lnSpc>
              <a:buAutoNum type="arabicPeriod"/>
            </a:pPr>
            <a:r>
              <a:rPr lang="en-US" sz="2799">
                <a:solidFill>
                  <a:srgbClr val="CBF4FF"/>
                </a:solidFill>
                <a:latin typeface="Lato"/>
                <a:ea typeface="Lato"/>
                <a:cs typeface="Lato"/>
                <a:sym typeface="Lato"/>
              </a:rPr>
              <a:t>https://uk.m.wikipedia.org/wiki/%D0%A8%D1%82%D1%83%D1%87%D0%BD%D0%B8%D0%B9_%D1%96%D0%BD%D1%82%D0%B5%D0%BB%D0%B5%D0%BA%D1%82</a:t>
            </a:r>
          </a:p>
          <a:p>
            <a:pPr marL="604518" lvl="1" indent="-302259" algn="l">
              <a:lnSpc>
                <a:spcPts val="3919"/>
              </a:lnSpc>
              <a:buAutoNum type="arabicPeriod"/>
            </a:pPr>
            <a:r>
              <a:rPr lang="en-US" sz="2799">
                <a:solidFill>
                  <a:srgbClr val="CBF4FF"/>
                </a:solidFill>
                <a:latin typeface="Lato"/>
                <a:ea typeface="Lato"/>
                <a:cs typeface="Lato"/>
                <a:sym typeface="Lato"/>
              </a:rPr>
              <a:t>https://kitapp.pro/uk/top-populyarnih-servisiv-shtuchnogo-intelektu/#Chat_GPT_%E2%80%93_%D0%BA%D0%BB%D0%B0%D1%81%D1%81%D0%B8%D0%BA%D0%B0_%D1%88%D1%82%D1%83%D1%87%D0%BD%D0%BE%D0%B3%D0%BE_%D1%96%D0%BD%D1%82%D0%B5%D0%BB%D0%B5%D0%BA%D1%82%D1%83</a:t>
            </a:r>
          </a:p>
        </p:txBody>
      </p:sp>
      <p:sp>
        <p:nvSpPr>
          <p:cNvPr id="18" name="Freeform 18"/>
          <p:cNvSpPr/>
          <p:nvPr/>
        </p:nvSpPr>
        <p:spPr>
          <a:xfrm flipH="1">
            <a:off x="-452548" y="3183440"/>
            <a:ext cx="4310743" cy="4114800"/>
          </a:xfrm>
          <a:custGeom>
            <a:avLst/>
            <a:gdLst/>
            <a:ahLst/>
            <a:cxnLst/>
            <a:rect l="l" t="t" r="r" b="b"/>
            <a:pathLst>
              <a:path w="4310743" h="4114800">
                <a:moveTo>
                  <a:pt x="4310742" y="0"/>
                </a:moveTo>
                <a:lnTo>
                  <a:pt x="0" y="0"/>
                </a:lnTo>
                <a:lnTo>
                  <a:pt x="0" y="4114800"/>
                </a:lnTo>
                <a:lnTo>
                  <a:pt x="4310742" y="4114800"/>
                </a:lnTo>
                <a:lnTo>
                  <a:pt x="4310742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72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10287000"/>
            <a:chOff x="0" y="0"/>
            <a:chExt cx="24384000" cy="13716000"/>
          </a:xfrm>
        </p:grpSpPr>
        <p:pic>
          <p:nvPicPr>
            <p:cNvPr id="3" name="Picture 3"/>
            <p:cNvPicPr>
              <a:picLocks noChangeAspect="1"/>
            </p:cNvPicPr>
            <p:nvPr/>
          </p:nvPicPr>
          <p:blipFill>
            <a:blip r:embed="rId2">
              <a:alphaModFix amt="58000"/>
            </a:blip>
            <a:srcRect l="14444" r="14444"/>
            <a:stretch>
              <a:fillRect/>
            </a:stretch>
          </p:blipFill>
          <p:spPr>
            <a:xfrm>
              <a:off x="0" y="0"/>
              <a:ext cx="24384000" cy="13716000"/>
            </a:xfrm>
            <a:prstGeom prst="rect">
              <a:avLst/>
            </a:prstGeom>
          </p:spPr>
        </p:pic>
      </p:grpSp>
      <p:sp>
        <p:nvSpPr>
          <p:cNvPr id="4" name="Freeform 4"/>
          <p:cNvSpPr/>
          <p:nvPr/>
        </p:nvSpPr>
        <p:spPr>
          <a:xfrm>
            <a:off x="1377926" y="3796273"/>
            <a:ext cx="16186309" cy="8518045"/>
          </a:xfrm>
          <a:custGeom>
            <a:avLst/>
            <a:gdLst/>
            <a:ahLst/>
            <a:cxnLst/>
            <a:rect l="l" t="t" r="r" b="b"/>
            <a:pathLst>
              <a:path w="16186309" h="8518045">
                <a:moveTo>
                  <a:pt x="0" y="0"/>
                </a:moveTo>
                <a:lnTo>
                  <a:pt x="16186309" y="0"/>
                </a:lnTo>
                <a:lnTo>
                  <a:pt x="16186309" y="8518045"/>
                </a:lnTo>
                <a:lnTo>
                  <a:pt x="0" y="8518045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69000"/>
            </a:blip>
            <a:stretch>
              <a:fillRect/>
            </a:stretch>
          </a:blipFill>
        </p:spPr>
      </p:sp>
      <p:grpSp>
        <p:nvGrpSpPr>
          <p:cNvPr id="5" name="Group 5"/>
          <p:cNvGrpSpPr/>
          <p:nvPr/>
        </p:nvGrpSpPr>
        <p:grpSpPr>
          <a:xfrm>
            <a:off x="723765" y="8584348"/>
            <a:ext cx="16840470" cy="1191307"/>
            <a:chOff x="0" y="0"/>
            <a:chExt cx="22453960" cy="1588409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3540673" cy="1588409"/>
            </a:xfrm>
            <a:custGeom>
              <a:avLst/>
              <a:gdLst/>
              <a:ahLst/>
              <a:cxnLst/>
              <a:rect l="l" t="t" r="r" b="b"/>
              <a:pathLst>
                <a:path w="13540673" h="1588409">
                  <a:moveTo>
                    <a:pt x="0" y="0"/>
                  </a:moveTo>
                  <a:lnTo>
                    <a:pt x="13540673" y="0"/>
                  </a:lnTo>
                  <a:lnTo>
                    <a:pt x="13540673" y="1588409"/>
                  </a:lnTo>
                  <a:lnTo>
                    <a:pt x="0" y="158840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t="-551176" r="-13856"/>
              </a:stretch>
            </a:blipFill>
          </p:spPr>
        </p:sp>
        <p:sp>
          <p:nvSpPr>
            <p:cNvPr id="7" name="Freeform 7"/>
            <p:cNvSpPr/>
            <p:nvPr/>
          </p:nvSpPr>
          <p:spPr>
            <a:xfrm>
              <a:off x="12442195" y="276852"/>
              <a:ext cx="10011765" cy="1311557"/>
            </a:xfrm>
            <a:custGeom>
              <a:avLst/>
              <a:gdLst/>
              <a:ahLst/>
              <a:cxnLst/>
              <a:rect l="l" t="t" r="r" b="b"/>
              <a:pathLst>
                <a:path w="10011765" h="1311557">
                  <a:moveTo>
                    <a:pt x="0" y="0"/>
                  </a:moveTo>
                  <a:lnTo>
                    <a:pt x="10011765" y="0"/>
                  </a:lnTo>
                  <a:lnTo>
                    <a:pt x="10011765" y="1311557"/>
                  </a:lnTo>
                  <a:lnTo>
                    <a:pt x="0" y="13115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-53987" t="-688630"/>
              </a:stretch>
            </a:blipFill>
          </p:spPr>
        </p:sp>
      </p:grpSp>
      <p:grpSp>
        <p:nvGrpSpPr>
          <p:cNvPr id="8" name="Group 8"/>
          <p:cNvGrpSpPr/>
          <p:nvPr/>
        </p:nvGrpSpPr>
        <p:grpSpPr>
          <a:xfrm rot="-10800000">
            <a:off x="723765" y="643085"/>
            <a:ext cx="16840470" cy="1191307"/>
            <a:chOff x="0" y="0"/>
            <a:chExt cx="22453960" cy="1588409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13540673" cy="1588409"/>
            </a:xfrm>
            <a:custGeom>
              <a:avLst/>
              <a:gdLst/>
              <a:ahLst/>
              <a:cxnLst/>
              <a:rect l="l" t="t" r="r" b="b"/>
              <a:pathLst>
                <a:path w="13540673" h="1588409">
                  <a:moveTo>
                    <a:pt x="0" y="0"/>
                  </a:moveTo>
                  <a:lnTo>
                    <a:pt x="13540673" y="0"/>
                  </a:lnTo>
                  <a:lnTo>
                    <a:pt x="13540673" y="1588409"/>
                  </a:lnTo>
                  <a:lnTo>
                    <a:pt x="0" y="158840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t="-551176" r="-13856"/>
              </a:stretch>
            </a:blipFill>
          </p:spPr>
        </p:sp>
        <p:sp>
          <p:nvSpPr>
            <p:cNvPr id="10" name="Freeform 10"/>
            <p:cNvSpPr/>
            <p:nvPr/>
          </p:nvSpPr>
          <p:spPr>
            <a:xfrm>
              <a:off x="12442195" y="276852"/>
              <a:ext cx="10011765" cy="1311557"/>
            </a:xfrm>
            <a:custGeom>
              <a:avLst/>
              <a:gdLst/>
              <a:ahLst/>
              <a:cxnLst/>
              <a:rect l="l" t="t" r="r" b="b"/>
              <a:pathLst>
                <a:path w="10011765" h="1311557">
                  <a:moveTo>
                    <a:pt x="0" y="0"/>
                  </a:moveTo>
                  <a:lnTo>
                    <a:pt x="10011765" y="0"/>
                  </a:lnTo>
                  <a:lnTo>
                    <a:pt x="10011765" y="1311557"/>
                  </a:lnTo>
                  <a:lnTo>
                    <a:pt x="0" y="13115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-53987" t="-688630"/>
              </a:stretch>
            </a:blipFill>
          </p:spPr>
        </p:sp>
      </p:grpSp>
      <p:sp>
        <p:nvSpPr>
          <p:cNvPr id="11" name="Freeform 11"/>
          <p:cNvSpPr/>
          <p:nvPr/>
        </p:nvSpPr>
        <p:spPr>
          <a:xfrm>
            <a:off x="14280135" y="8952874"/>
            <a:ext cx="2745489" cy="454254"/>
          </a:xfrm>
          <a:custGeom>
            <a:avLst/>
            <a:gdLst/>
            <a:ahLst/>
            <a:cxnLst/>
            <a:rect l="l" t="t" r="r" b="b"/>
            <a:pathLst>
              <a:path w="2745489" h="454254">
                <a:moveTo>
                  <a:pt x="0" y="0"/>
                </a:moveTo>
                <a:lnTo>
                  <a:pt x="2745489" y="0"/>
                </a:lnTo>
                <a:lnTo>
                  <a:pt x="2745489" y="454254"/>
                </a:lnTo>
                <a:lnTo>
                  <a:pt x="0" y="454254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 flipH="1">
            <a:off x="1824782" y="8952874"/>
            <a:ext cx="2745489" cy="454254"/>
          </a:xfrm>
          <a:custGeom>
            <a:avLst/>
            <a:gdLst/>
            <a:ahLst/>
            <a:cxnLst/>
            <a:rect l="l" t="t" r="r" b="b"/>
            <a:pathLst>
              <a:path w="2745489" h="454254">
                <a:moveTo>
                  <a:pt x="2745489" y="0"/>
                </a:moveTo>
                <a:lnTo>
                  <a:pt x="0" y="0"/>
                </a:lnTo>
                <a:lnTo>
                  <a:pt x="0" y="454254"/>
                </a:lnTo>
                <a:lnTo>
                  <a:pt x="2745489" y="454254"/>
                </a:lnTo>
                <a:lnTo>
                  <a:pt x="2745489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>
            <a:off x="13841060" y="1238738"/>
            <a:ext cx="2745489" cy="454254"/>
          </a:xfrm>
          <a:custGeom>
            <a:avLst/>
            <a:gdLst/>
            <a:ahLst/>
            <a:cxnLst/>
            <a:rect l="l" t="t" r="r" b="b"/>
            <a:pathLst>
              <a:path w="2745489" h="454254">
                <a:moveTo>
                  <a:pt x="0" y="0"/>
                </a:moveTo>
                <a:lnTo>
                  <a:pt x="2745489" y="0"/>
                </a:lnTo>
                <a:lnTo>
                  <a:pt x="2745489" y="454254"/>
                </a:lnTo>
                <a:lnTo>
                  <a:pt x="0" y="454254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4" name="Freeform 14"/>
          <p:cNvSpPr/>
          <p:nvPr/>
        </p:nvSpPr>
        <p:spPr>
          <a:xfrm flipH="1">
            <a:off x="1385707" y="1238738"/>
            <a:ext cx="2745489" cy="454254"/>
          </a:xfrm>
          <a:custGeom>
            <a:avLst/>
            <a:gdLst/>
            <a:ahLst/>
            <a:cxnLst/>
            <a:rect l="l" t="t" r="r" b="b"/>
            <a:pathLst>
              <a:path w="2745489" h="454254">
                <a:moveTo>
                  <a:pt x="2745489" y="0"/>
                </a:moveTo>
                <a:lnTo>
                  <a:pt x="0" y="0"/>
                </a:lnTo>
                <a:lnTo>
                  <a:pt x="0" y="454254"/>
                </a:lnTo>
                <a:lnTo>
                  <a:pt x="2745489" y="454254"/>
                </a:lnTo>
                <a:lnTo>
                  <a:pt x="2745489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5" name="Freeform 15"/>
          <p:cNvSpPr/>
          <p:nvPr/>
        </p:nvSpPr>
        <p:spPr>
          <a:xfrm flipV="1">
            <a:off x="14431178" y="3183440"/>
            <a:ext cx="4310743" cy="4114800"/>
          </a:xfrm>
          <a:custGeom>
            <a:avLst/>
            <a:gdLst/>
            <a:ahLst/>
            <a:cxnLst/>
            <a:rect l="l" t="t" r="r" b="b"/>
            <a:pathLst>
              <a:path w="4310743" h="4114800">
                <a:moveTo>
                  <a:pt x="0" y="4114800"/>
                </a:moveTo>
                <a:lnTo>
                  <a:pt x="4310742" y="4114800"/>
                </a:lnTo>
                <a:lnTo>
                  <a:pt x="4310742" y="0"/>
                </a:lnTo>
                <a:lnTo>
                  <a:pt x="0" y="0"/>
                </a:lnTo>
                <a:lnTo>
                  <a:pt x="0" y="411480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16" name="Freeform 16"/>
          <p:cNvSpPr/>
          <p:nvPr/>
        </p:nvSpPr>
        <p:spPr>
          <a:xfrm flipH="1" flipV="1">
            <a:off x="-452548" y="3183440"/>
            <a:ext cx="4310743" cy="4114800"/>
          </a:xfrm>
          <a:custGeom>
            <a:avLst/>
            <a:gdLst/>
            <a:ahLst/>
            <a:cxnLst/>
            <a:rect l="l" t="t" r="r" b="b"/>
            <a:pathLst>
              <a:path w="4310743" h="4114800">
                <a:moveTo>
                  <a:pt x="4310742" y="4114800"/>
                </a:moveTo>
                <a:lnTo>
                  <a:pt x="0" y="4114800"/>
                </a:lnTo>
                <a:lnTo>
                  <a:pt x="0" y="0"/>
                </a:lnTo>
                <a:lnTo>
                  <a:pt x="4310742" y="0"/>
                </a:lnTo>
                <a:lnTo>
                  <a:pt x="4310742" y="411480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17" name="TextBox 17"/>
          <p:cNvSpPr txBox="1"/>
          <p:nvPr/>
        </p:nvSpPr>
        <p:spPr>
          <a:xfrm>
            <a:off x="4252759" y="2728776"/>
            <a:ext cx="9782481" cy="463756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7582"/>
              </a:lnSpc>
            </a:pPr>
            <a:r>
              <a:rPr lang="en-US" sz="19536" b="1">
                <a:solidFill>
                  <a:srgbClr val="39D5FF"/>
                </a:solidFill>
                <a:latin typeface="Bebas Neue Bold"/>
                <a:ea typeface="Bebas Neue Bold"/>
                <a:cs typeface="Bebas Neue Bold"/>
                <a:sym typeface="Bebas Neue Bold"/>
              </a:rPr>
              <a:t>Дякую за увагу!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72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-4114800"/>
            <a:ext cx="18288000" cy="10287000"/>
            <a:chOff x="0" y="0"/>
            <a:chExt cx="24384000" cy="13716000"/>
          </a:xfrm>
        </p:grpSpPr>
        <p:pic>
          <p:nvPicPr>
            <p:cNvPr id="3" name="Picture 3"/>
            <p:cNvPicPr>
              <a:picLocks noChangeAspect="1"/>
            </p:cNvPicPr>
            <p:nvPr/>
          </p:nvPicPr>
          <p:blipFill>
            <a:blip r:embed="rId2">
              <a:alphaModFix amt="58000"/>
            </a:blip>
            <a:srcRect l="14444" r="14444"/>
            <a:stretch>
              <a:fillRect/>
            </a:stretch>
          </p:blipFill>
          <p:spPr>
            <a:xfrm>
              <a:off x="0" y="0"/>
              <a:ext cx="24384000" cy="13716000"/>
            </a:xfrm>
            <a:prstGeom prst="rect">
              <a:avLst/>
            </a:prstGeom>
          </p:spPr>
        </p:pic>
      </p:grpSp>
      <p:sp>
        <p:nvSpPr>
          <p:cNvPr id="4" name="Freeform 4"/>
          <p:cNvSpPr/>
          <p:nvPr/>
        </p:nvSpPr>
        <p:spPr>
          <a:xfrm>
            <a:off x="1377926" y="3796273"/>
            <a:ext cx="16186309" cy="8518045"/>
          </a:xfrm>
          <a:custGeom>
            <a:avLst/>
            <a:gdLst/>
            <a:ahLst/>
            <a:cxnLst/>
            <a:rect l="l" t="t" r="r" b="b"/>
            <a:pathLst>
              <a:path w="16186309" h="8518045">
                <a:moveTo>
                  <a:pt x="0" y="0"/>
                </a:moveTo>
                <a:lnTo>
                  <a:pt x="16186309" y="0"/>
                </a:lnTo>
                <a:lnTo>
                  <a:pt x="16186309" y="8518045"/>
                </a:lnTo>
                <a:lnTo>
                  <a:pt x="0" y="8518045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69000"/>
            </a:blip>
            <a:stretch>
              <a:fillRect/>
            </a:stretch>
          </a:blipFill>
        </p:spPr>
      </p:sp>
      <p:grpSp>
        <p:nvGrpSpPr>
          <p:cNvPr id="5" name="Group 5"/>
          <p:cNvGrpSpPr/>
          <p:nvPr/>
        </p:nvGrpSpPr>
        <p:grpSpPr>
          <a:xfrm>
            <a:off x="723765" y="8584348"/>
            <a:ext cx="16840470" cy="1191307"/>
            <a:chOff x="0" y="0"/>
            <a:chExt cx="22453960" cy="1588409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3540673" cy="1588409"/>
            </a:xfrm>
            <a:custGeom>
              <a:avLst/>
              <a:gdLst/>
              <a:ahLst/>
              <a:cxnLst/>
              <a:rect l="l" t="t" r="r" b="b"/>
              <a:pathLst>
                <a:path w="13540673" h="1588409">
                  <a:moveTo>
                    <a:pt x="0" y="0"/>
                  </a:moveTo>
                  <a:lnTo>
                    <a:pt x="13540673" y="0"/>
                  </a:lnTo>
                  <a:lnTo>
                    <a:pt x="13540673" y="1588409"/>
                  </a:lnTo>
                  <a:lnTo>
                    <a:pt x="0" y="158840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t="-551176" r="-13856"/>
              </a:stretch>
            </a:blipFill>
          </p:spPr>
        </p:sp>
        <p:sp>
          <p:nvSpPr>
            <p:cNvPr id="7" name="Freeform 7"/>
            <p:cNvSpPr/>
            <p:nvPr/>
          </p:nvSpPr>
          <p:spPr>
            <a:xfrm>
              <a:off x="12442195" y="276852"/>
              <a:ext cx="10011765" cy="1311557"/>
            </a:xfrm>
            <a:custGeom>
              <a:avLst/>
              <a:gdLst/>
              <a:ahLst/>
              <a:cxnLst/>
              <a:rect l="l" t="t" r="r" b="b"/>
              <a:pathLst>
                <a:path w="10011765" h="1311557">
                  <a:moveTo>
                    <a:pt x="0" y="0"/>
                  </a:moveTo>
                  <a:lnTo>
                    <a:pt x="10011765" y="0"/>
                  </a:lnTo>
                  <a:lnTo>
                    <a:pt x="10011765" y="1311557"/>
                  </a:lnTo>
                  <a:lnTo>
                    <a:pt x="0" y="13115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-53987" t="-688630"/>
              </a:stretch>
            </a:blipFill>
          </p:spPr>
        </p:sp>
      </p:grpSp>
      <p:grpSp>
        <p:nvGrpSpPr>
          <p:cNvPr id="8" name="Group 8"/>
          <p:cNvGrpSpPr/>
          <p:nvPr/>
        </p:nvGrpSpPr>
        <p:grpSpPr>
          <a:xfrm rot="-10800000">
            <a:off x="723765" y="643085"/>
            <a:ext cx="16840470" cy="1191307"/>
            <a:chOff x="0" y="0"/>
            <a:chExt cx="22453960" cy="1588409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13540673" cy="1588409"/>
            </a:xfrm>
            <a:custGeom>
              <a:avLst/>
              <a:gdLst/>
              <a:ahLst/>
              <a:cxnLst/>
              <a:rect l="l" t="t" r="r" b="b"/>
              <a:pathLst>
                <a:path w="13540673" h="1588409">
                  <a:moveTo>
                    <a:pt x="0" y="0"/>
                  </a:moveTo>
                  <a:lnTo>
                    <a:pt x="13540673" y="0"/>
                  </a:lnTo>
                  <a:lnTo>
                    <a:pt x="13540673" y="1588409"/>
                  </a:lnTo>
                  <a:lnTo>
                    <a:pt x="0" y="158840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t="-551176" r="-13856"/>
              </a:stretch>
            </a:blipFill>
          </p:spPr>
        </p:sp>
        <p:sp>
          <p:nvSpPr>
            <p:cNvPr id="10" name="Freeform 10"/>
            <p:cNvSpPr/>
            <p:nvPr/>
          </p:nvSpPr>
          <p:spPr>
            <a:xfrm>
              <a:off x="12442195" y="276852"/>
              <a:ext cx="10011765" cy="1311557"/>
            </a:xfrm>
            <a:custGeom>
              <a:avLst/>
              <a:gdLst/>
              <a:ahLst/>
              <a:cxnLst/>
              <a:rect l="l" t="t" r="r" b="b"/>
              <a:pathLst>
                <a:path w="10011765" h="1311557">
                  <a:moveTo>
                    <a:pt x="0" y="0"/>
                  </a:moveTo>
                  <a:lnTo>
                    <a:pt x="10011765" y="0"/>
                  </a:lnTo>
                  <a:lnTo>
                    <a:pt x="10011765" y="1311557"/>
                  </a:lnTo>
                  <a:lnTo>
                    <a:pt x="0" y="13115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-53987" t="-688630"/>
              </a:stretch>
            </a:blipFill>
          </p:spPr>
        </p:sp>
      </p:grpSp>
      <p:sp>
        <p:nvSpPr>
          <p:cNvPr id="11" name="Freeform 11"/>
          <p:cNvSpPr/>
          <p:nvPr/>
        </p:nvSpPr>
        <p:spPr>
          <a:xfrm>
            <a:off x="10947577" y="1946731"/>
            <a:ext cx="6311723" cy="6525277"/>
          </a:xfrm>
          <a:custGeom>
            <a:avLst/>
            <a:gdLst/>
            <a:ahLst/>
            <a:cxnLst/>
            <a:rect l="l" t="t" r="r" b="b"/>
            <a:pathLst>
              <a:path w="6311723" h="6525277">
                <a:moveTo>
                  <a:pt x="0" y="0"/>
                </a:moveTo>
                <a:lnTo>
                  <a:pt x="6311723" y="0"/>
                </a:lnTo>
                <a:lnTo>
                  <a:pt x="6311723" y="6525277"/>
                </a:lnTo>
                <a:lnTo>
                  <a:pt x="0" y="6525277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>
            <a:off x="11396440" y="2053736"/>
            <a:ext cx="6448813" cy="5715260"/>
          </a:xfrm>
          <a:custGeom>
            <a:avLst/>
            <a:gdLst/>
            <a:ahLst/>
            <a:cxnLst/>
            <a:rect l="l" t="t" r="r" b="b"/>
            <a:pathLst>
              <a:path w="6448813" h="5715260">
                <a:moveTo>
                  <a:pt x="0" y="0"/>
                </a:moveTo>
                <a:lnTo>
                  <a:pt x="6448813" y="0"/>
                </a:lnTo>
                <a:lnTo>
                  <a:pt x="6448813" y="5715260"/>
                </a:lnTo>
                <a:lnTo>
                  <a:pt x="0" y="571526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>
            <a:off x="14280135" y="8952874"/>
            <a:ext cx="2745489" cy="454254"/>
          </a:xfrm>
          <a:custGeom>
            <a:avLst/>
            <a:gdLst/>
            <a:ahLst/>
            <a:cxnLst/>
            <a:rect l="l" t="t" r="r" b="b"/>
            <a:pathLst>
              <a:path w="2745489" h="454254">
                <a:moveTo>
                  <a:pt x="0" y="0"/>
                </a:moveTo>
                <a:lnTo>
                  <a:pt x="2745489" y="0"/>
                </a:lnTo>
                <a:lnTo>
                  <a:pt x="2745489" y="454254"/>
                </a:lnTo>
                <a:lnTo>
                  <a:pt x="0" y="454254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14" name="TextBox 14"/>
          <p:cNvSpPr txBox="1"/>
          <p:nvPr/>
        </p:nvSpPr>
        <p:spPr>
          <a:xfrm>
            <a:off x="1327152" y="2453786"/>
            <a:ext cx="8143928" cy="173468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2647"/>
              </a:lnSpc>
            </a:pPr>
            <a:r>
              <a:rPr lang="en-US" sz="14052" b="1">
                <a:solidFill>
                  <a:srgbClr val="39D5FF"/>
                </a:solidFill>
                <a:latin typeface="Bebas Neue Bold"/>
                <a:ea typeface="Bebas Neue Bold"/>
                <a:cs typeface="Bebas Neue Bold"/>
                <a:sym typeface="Bebas Neue Bold"/>
              </a:rPr>
              <a:t>Визначення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1385707" y="4131318"/>
            <a:ext cx="9303873" cy="42748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779"/>
              </a:lnSpc>
            </a:pPr>
            <a:r>
              <a:rPr lang="en-US" sz="2699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Штучний інтелект  — розділ комп'ютерної лінгвістики й інформатики, який швидко розвивається і зосереджений на розробці інтелектуальних машин, здатних виконувати завдання, які зазвичай потребують людського інтелекту. </a:t>
            </a:r>
          </a:p>
          <a:p>
            <a:pPr algn="l">
              <a:lnSpc>
                <a:spcPts val="3779"/>
              </a:lnSpc>
            </a:pPr>
            <a:endParaRPr lang="en-US" sz="2699">
              <a:solidFill>
                <a:srgbClr val="FFFFFF"/>
              </a:solidFill>
              <a:latin typeface="Lato"/>
              <a:ea typeface="Lato"/>
              <a:cs typeface="Lato"/>
              <a:sym typeface="Lato"/>
            </a:endParaRPr>
          </a:p>
          <a:p>
            <a:pPr algn="l">
              <a:lnSpc>
                <a:spcPts val="3779"/>
              </a:lnSpc>
            </a:pPr>
            <a:r>
              <a:rPr lang="en-US" sz="2699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Ці завдання можуть варіюватися від простих дій, як-от розпізнавання мови чи зображень, до більш складних завдань, як-от ігри чи керування автомобілем, а також генерування зображень та звуків</a:t>
            </a:r>
          </a:p>
        </p:txBody>
      </p:sp>
      <p:sp>
        <p:nvSpPr>
          <p:cNvPr id="16" name="Freeform 16"/>
          <p:cNvSpPr/>
          <p:nvPr/>
        </p:nvSpPr>
        <p:spPr>
          <a:xfrm flipH="1">
            <a:off x="1824782" y="8952874"/>
            <a:ext cx="2745489" cy="454254"/>
          </a:xfrm>
          <a:custGeom>
            <a:avLst/>
            <a:gdLst/>
            <a:ahLst/>
            <a:cxnLst/>
            <a:rect l="l" t="t" r="r" b="b"/>
            <a:pathLst>
              <a:path w="2745489" h="454254">
                <a:moveTo>
                  <a:pt x="2745489" y="0"/>
                </a:moveTo>
                <a:lnTo>
                  <a:pt x="0" y="0"/>
                </a:lnTo>
                <a:lnTo>
                  <a:pt x="0" y="454254"/>
                </a:lnTo>
                <a:lnTo>
                  <a:pt x="2745489" y="454254"/>
                </a:lnTo>
                <a:lnTo>
                  <a:pt x="2745489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17" name="Freeform 17"/>
          <p:cNvSpPr/>
          <p:nvPr/>
        </p:nvSpPr>
        <p:spPr>
          <a:xfrm>
            <a:off x="13841060" y="1238738"/>
            <a:ext cx="2745489" cy="454254"/>
          </a:xfrm>
          <a:custGeom>
            <a:avLst/>
            <a:gdLst/>
            <a:ahLst/>
            <a:cxnLst/>
            <a:rect l="l" t="t" r="r" b="b"/>
            <a:pathLst>
              <a:path w="2745489" h="454254">
                <a:moveTo>
                  <a:pt x="0" y="0"/>
                </a:moveTo>
                <a:lnTo>
                  <a:pt x="2745489" y="0"/>
                </a:lnTo>
                <a:lnTo>
                  <a:pt x="2745489" y="454254"/>
                </a:lnTo>
                <a:lnTo>
                  <a:pt x="0" y="454254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18" name="Freeform 18"/>
          <p:cNvSpPr/>
          <p:nvPr/>
        </p:nvSpPr>
        <p:spPr>
          <a:xfrm flipH="1">
            <a:off x="1385707" y="1238738"/>
            <a:ext cx="2745489" cy="454254"/>
          </a:xfrm>
          <a:custGeom>
            <a:avLst/>
            <a:gdLst/>
            <a:ahLst/>
            <a:cxnLst/>
            <a:rect l="l" t="t" r="r" b="b"/>
            <a:pathLst>
              <a:path w="2745489" h="454254">
                <a:moveTo>
                  <a:pt x="2745489" y="0"/>
                </a:moveTo>
                <a:lnTo>
                  <a:pt x="0" y="0"/>
                </a:lnTo>
                <a:lnTo>
                  <a:pt x="0" y="454254"/>
                </a:lnTo>
                <a:lnTo>
                  <a:pt x="2745489" y="454254"/>
                </a:lnTo>
                <a:lnTo>
                  <a:pt x="2745489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72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10287000"/>
            <a:chOff x="0" y="0"/>
            <a:chExt cx="24384000" cy="13716000"/>
          </a:xfrm>
        </p:grpSpPr>
        <p:pic>
          <p:nvPicPr>
            <p:cNvPr id="3" name="Picture 3"/>
            <p:cNvPicPr>
              <a:picLocks noChangeAspect="1"/>
            </p:cNvPicPr>
            <p:nvPr/>
          </p:nvPicPr>
          <p:blipFill>
            <a:blip r:embed="rId2">
              <a:alphaModFix amt="58000"/>
            </a:blip>
            <a:srcRect l="14444" r="14444"/>
            <a:stretch>
              <a:fillRect/>
            </a:stretch>
          </p:blipFill>
          <p:spPr>
            <a:xfrm>
              <a:off x="0" y="0"/>
              <a:ext cx="24384000" cy="13716000"/>
            </a:xfrm>
            <a:prstGeom prst="rect">
              <a:avLst/>
            </a:prstGeom>
          </p:spPr>
        </p:pic>
      </p:grpSp>
      <p:sp>
        <p:nvSpPr>
          <p:cNvPr id="4" name="Freeform 4"/>
          <p:cNvSpPr/>
          <p:nvPr/>
        </p:nvSpPr>
        <p:spPr>
          <a:xfrm>
            <a:off x="1377926" y="3796273"/>
            <a:ext cx="16186309" cy="8518045"/>
          </a:xfrm>
          <a:custGeom>
            <a:avLst/>
            <a:gdLst/>
            <a:ahLst/>
            <a:cxnLst/>
            <a:rect l="l" t="t" r="r" b="b"/>
            <a:pathLst>
              <a:path w="16186309" h="8518045">
                <a:moveTo>
                  <a:pt x="0" y="0"/>
                </a:moveTo>
                <a:lnTo>
                  <a:pt x="16186309" y="0"/>
                </a:lnTo>
                <a:lnTo>
                  <a:pt x="16186309" y="8518045"/>
                </a:lnTo>
                <a:lnTo>
                  <a:pt x="0" y="8518045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69000"/>
            </a:blip>
            <a:stretch>
              <a:fillRect/>
            </a:stretch>
          </a:blipFill>
        </p:spPr>
      </p:sp>
      <p:grpSp>
        <p:nvGrpSpPr>
          <p:cNvPr id="5" name="Group 5"/>
          <p:cNvGrpSpPr/>
          <p:nvPr/>
        </p:nvGrpSpPr>
        <p:grpSpPr>
          <a:xfrm>
            <a:off x="723765" y="8584348"/>
            <a:ext cx="16840470" cy="1191307"/>
            <a:chOff x="0" y="0"/>
            <a:chExt cx="22453960" cy="1588409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3540673" cy="1588409"/>
            </a:xfrm>
            <a:custGeom>
              <a:avLst/>
              <a:gdLst/>
              <a:ahLst/>
              <a:cxnLst/>
              <a:rect l="l" t="t" r="r" b="b"/>
              <a:pathLst>
                <a:path w="13540673" h="1588409">
                  <a:moveTo>
                    <a:pt x="0" y="0"/>
                  </a:moveTo>
                  <a:lnTo>
                    <a:pt x="13540673" y="0"/>
                  </a:lnTo>
                  <a:lnTo>
                    <a:pt x="13540673" y="1588409"/>
                  </a:lnTo>
                  <a:lnTo>
                    <a:pt x="0" y="158840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t="-551176" r="-13856"/>
              </a:stretch>
            </a:blipFill>
          </p:spPr>
        </p:sp>
        <p:sp>
          <p:nvSpPr>
            <p:cNvPr id="7" name="Freeform 7"/>
            <p:cNvSpPr/>
            <p:nvPr/>
          </p:nvSpPr>
          <p:spPr>
            <a:xfrm>
              <a:off x="12442195" y="276852"/>
              <a:ext cx="10011765" cy="1311557"/>
            </a:xfrm>
            <a:custGeom>
              <a:avLst/>
              <a:gdLst/>
              <a:ahLst/>
              <a:cxnLst/>
              <a:rect l="l" t="t" r="r" b="b"/>
              <a:pathLst>
                <a:path w="10011765" h="1311557">
                  <a:moveTo>
                    <a:pt x="0" y="0"/>
                  </a:moveTo>
                  <a:lnTo>
                    <a:pt x="10011765" y="0"/>
                  </a:lnTo>
                  <a:lnTo>
                    <a:pt x="10011765" y="1311557"/>
                  </a:lnTo>
                  <a:lnTo>
                    <a:pt x="0" y="13115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-53987" t="-688630"/>
              </a:stretch>
            </a:blipFill>
          </p:spPr>
        </p:sp>
      </p:grpSp>
      <p:grpSp>
        <p:nvGrpSpPr>
          <p:cNvPr id="8" name="Group 8"/>
          <p:cNvGrpSpPr/>
          <p:nvPr/>
        </p:nvGrpSpPr>
        <p:grpSpPr>
          <a:xfrm rot="-10800000">
            <a:off x="723765" y="643085"/>
            <a:ext cx="16840470" cy="1191307"/>
            <a:chOff x="0" y="0"/>
            <a:chExt cx="22453960" cy="1588409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13540673" cy="1588409"/>
            </a:xfrm>
            <a:custGeom>
              <a:avLst/>
              <a:gdLst/>
              <a:ahLst/>
              <a:cxnLst/>
              <a:rect l="l" t="t" r="r" b="b"/>
              <a:pathLst>
                <a:path w="13540673" h="1588409">
                  <a:moveTo>
                    <a:pt x="0" y="0"/>
                  </a:moveTo>
                  <a:lnTo>
                    <a:pt x="13540673" y="0"/>
                  </a:lnTo>
                  <a:lnTo>
                    <a:pt x="13540673" y="1588409"/>
                  </a:lnTo>
                  <a:lnTo>
                    <a:pt x="0" y="158840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t="-551176" r="-13856"/>
              </a:stretch>
            </a:blipFill>
          </p:spPr>
        </p:sp>
        <p:sp>
          <p:nvSpPr>
            <p:cNvPr id="10" name="Freeform 10"/>
            <p:cNvSpPr/>
            <p:nvPr/>
          </p:nvSpPr>
          <p:spPr>
            <a:xfrm>
              <a:off x="12442195" y="276852"/>
              <a:ext cx="10011765" cy="1311557"/>
            </a:xfrm>
            <a:custGeom>
              <a:avLst/>
              <a:gdLst/>
              <a:ahLst/>
              <a:cxnLst/>
              <a:rect l="l" t="t" r="r" b="b"/>
              <a:pathLst>
                <a:path w="10011765" h="1311557">
                  <a:moveTo>
                    <a:pt x="0" y="0"/>
                  </a:moveTo>
                  <a:lnTo>
                    <a:pt x="10011765" y="0"/>
                  </a:lnTo>
                  <a:lnTo>
                    <a:pt x="10011765" y="1311557"/>
                  </a:lnTo>
                  <a:lnTo>
                    <a:pt x="0" y="13115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-53987" t="-688630"/>
              </a:stretch>
            </a:blipFill>
          </p:spPr>
        </p:sp>
      </p:grpSp>
      <p:sp>
        <p:nvSpPr>
          <p:cNvPr id="11" name="Freeform 11"/>
          <p:cNvSpPr/>
          <p:nvPr/>
        </p:nvSpPr>
        <p:spPr>
          <a:xfrm>
            <a:off x="14280135" y="8952874"/>
            <a:ext cx="2745489" cy="454254"/>
          </a:xfrm>
          <a:custGeom>
            <a:avLst/>
            <a:gdLst/>
            <a:ahLst/>
            <a:cxnLst/>
            <a:rect l="l" t="t" r="r" b="b"/>
            <a:pathLst>
              <a:path w="2745489" h="454254">
                <a:moveTo>
                  <a:pt x="0" y="0"/>
                </a:moveTo>
                <a:lnTo>
                  <a:pt x="2745489" y="0"/>
                </a:lnTo>
                <a:lnTo>
                  <a:pt x="2745489" y="454254"/>
                </a:lnTo>
                <a:lnTo>
                  <a:pt x="0" y="454254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 flipH="1">
            <a:off x="1385707" y="1238738"/>
            <a:ext cx="2745489" cy="454254"/>
          </a:xfrm>
          <a:custGeom>
            <a:avLst/>
            <a:gdLst/>
            <a:ahLst/>
            <a:cxnLst/>
            <a:rect l="l" t="t" r="r" b="b"/>
            <a:pathLst>
              <a:path w="2745489" h="454254">
                <a:moveTo>
                  <a:pt x="2745489" y="0"/>
                </a:moveTo>
                <a:lnTo>
                  <a:pt x="0" y="0"/>
                </a:lnTo>
                <a:lnTo>
                  <a:pt x="0" y="454254"/>
                </a:lnTo>
                <a:lnTo>
                  <a:pt x="2745489" y="454254"/>
                </a:lnTo>
                <a:lnTo>
                  <a:pt x="2745489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grpSp>
        <p:nvGrpSpPr>
          <p:cNvPr id="13" name="Group 13"/>
          <p:cNvGrpSpPr/>
          <p:nvPr/>
        </p:nvGrpSpPr>
        <p:grpSpPr>
          <a:xfrm>
            <a:off x="10326305" y="1676847"/>
            <a:ext cx="3989146" cy="3428173"/>
            <a:chOff x="0" y="0"/>
            <a:chExt cx="812800" cy="698500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812800" cy="698500"/>
            </a:xfrm>
            <a:custGeom>
              <a:avLst/>
              <a:gdLst/>
              <a:ahLst/>
              <a:cxnLst/>
              <a:rect l="l" t="t" r="r" b="b"/>
              <a:pathLst>
                <a:path w="812800" h="698500">
                  <a:moveTo>
                    <a:pt x="812800" y="349250"/>
                  </a:moveTo>
                  <a:lnTo>
                    <a:pt x="609600" y="698500"/>
                  </a:lnTo>
                  <a:lnTo>
                    <a:pt x="203200" y="698500"/>
                  </a:lnTo>
                  <a:lnTo>
                    <a:pt x="0" y="349250"/>
                  </a:lnTo>
                  <a:lnTo>
                    <a:pt x="203200" y="0"/>
                  </a:lnTo>
                  <a:lnTo>
                    <a:pt x="609600" y="0"/>
                  </a:lnTo>
                  <a:lnTo>
                    <a:pt x="812800" y="349250"/>
                  </a:lnTo>
                  <a:close/>
                </a:path>
              </a:pathLst>
            </a:custGeom>
            <a:blipFill>
              <a:blip r:embed="rId8"/>
              <a:stretch>
                <a:fillRect l="-14493" r="-14493"/>
              </a:stretch>
            </a:blipFill>
            <a:ln w="38100" cap="sq">
              <a:solidFill>
                <a:srgbClr val="39D5FF"/>
              </a:solidFill>
              <a:prstDash val="solid"/>
              <a:miter/>
            </a:ln>
          </p:spPr>
        </p:sp>
      </p:grpSp>
      <p:sp>
        <p:nvSpPr>
          <p:cNvPr id="15" name="TextBox 15"/>
          <p:cNvSpPr txBox="1"/>
          <p:nvPr/>
        </p:nvSpPr>
        <p:spPr>
          <a:xfrm>
            <a:off x="723765" y="2136965"/>
            <a:ext cx="9772955" cy="13115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520"/>
              </a:lnSpc>
            </a:pPr>
            <a:r>
              <a:rPr lang="en-US" sz="10578" b="1">
                <a:solidFill>
                  <a:srgbClr val="39D5FF"/>
                </a:solidFill>
                <a:latin typeface="Bebas Neue Bold"/>
                <a:ea typeface="Bebas Neue Bold"/>
                <a:cs typeface="Bebas Neue Bold"/>
                <a:sym typeface="Bebas Neue Bold"/>
              </a:rPr>
              <a:t>Опис можливостей 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723765" y="3543808"/>
            <a:ext cx="9468020" cy="42748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779"/>
              </a:lnSpc>
            </a:pPr>
            <a:r>
              <a:rPr lang="en-US" sz="2699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Системи штучного інтелекту створені для навчання на досвіді, розпізнавання закономірностей і ухвалення рішень на основі вхідних даних. Ці системи можна навчити виконувати певні завдання, наприклад, розпізнавати зображення, розуміти природну мову або грати ігри.</a:t>
            </a:r>
          </a:p>
          <a:p>
            <a:pPr algn="l">
              <a:lnSpc>
                <a:spcPts val="3779"/>
              </a:lnSpc>
            </a:pPr>
            <a:endParaRPr lang="en-US" sz="2699">
              <a:solidFill>
                <a:srgbClr val="FFFFFF"/>
              </a:solidFill>
              <a:latin typeface="Lato"/>
              <a:ea typeface="Lato"/>
              <a:cs typeface="Lato"/>
              <a:sym typeface="Lato"/>
            </a:endParaRPr>
          </a:p>
          <a:p>
            <a:pPr algn="l">
              <a:lnSpc>
                <a:spcPts val="3779"/>
              </a:lnSpc>
            </a:pPr>
            <a:r>
              <a:rPr lang="en-US" sz="2699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Технологія штучного інтелекту охоплює широкий спектр методів, зокрема машинне навчання, обробку природної мови, робототехніку, експертні системи тощо.</a:t>
            </a:r>
          </a:p>
        </p:txBody>
      </p:sp>
      <p:grpSp>
        <p:nvGrpSpPr>
          <p:cNvPr id="17" name="Group 17"/>
          <p:cNvGrpSpPr/>
          <p:nvPr/>
        </p:nvGrpSpPr>
        <p:grpSpPr>
          <a:xfrm>
            <a:off x="13575089" y="3495283"/>
            <a:ext cx="3989146" cy="3428173"/>
            <a:chOff x="0" y="0"/>
            <a:chExt cx="812800" cy="698500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812800" cy="698500"/>
            </a:xfrm>
            <a:custGeom>
              <a:avLst/>
              <a:gdLst/>
              <a:ahLst/>
              <a:cxnLst/>
              <a:rect l="l" t="t" r="r" b="b"/>
              <a:pathLst>
                <a:path w="812800" h="698500">
                  <a:moveTo>
                    <a:pt x="812800" y="349250"/>
                  </a:moveTo>
                  <a:lnTo>
                    <a:pt x="609600" y="698500"/>
                  </a:lnTo>
                  <a:lnTo>
                    <a:pt x="203200" y="698500"/>
                  </a:lnTo>
                  <a:lnTo>
                    <a:pt x="0" y="349250"/>
                  </a:lnTo>
                  <a:lnTo>
                    <a:pt x="203200" y="0"/>
                  </a:lnTo>
                  <a:lnTo>
                    <a:pt x="609600" y="0"/>
                  </a:lnTo>
                  <a:lnTo>
                    <a:pt x="812800" y="349250"/>
                  </a:lnTo>
                  <a:close/>
                </a:path>
              </a:pathLst>
            </a:custGeom>
            <a:blipFill>
              <a:blip r:embed="rId9"/>
              <a:stretch>
                <a:fillRect l="-26388" r="-26388"/>
              </a:stretch>
            </a:blipFill>
            <a:ln w="38100" cap="sq">
              <a:solidFill>
                <a:srgbClr val="39D5FF"/>
              </a:solidFill>
              <a:prstDash val="solid"/>
              <a:miter/>
            </a:ln>
          </p:spPr>
        </p:sp>
      </p:grpSp>
      <p:grpSp>
        <p:nvGrpSpPr>
          <p:cNvPr id="19" name="Group 19"/>
          <p:cNvGrpSpPr/>
          <p:nvPr/>
        </p:nvGrpSpPr>
        <p:grpSpPr>
          <a:xfrm>
            <a:off x="10326305" y="5367157"/>
            <a:ext cx="3989146" cy="3428173"/>
            <a:chOff x="0" y="0"/>
            <a:chExt cx="812800" cy="698500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812800" cy="698500"/>
            </a:xfrm>
            <a:custGeom>
              <a:avLst/>
              <a:gdLst/>
              <a:ahLst/>
              <a:cxnLst/>
              <a:rect l="l" t="t" r="r" b="b"/>
              <a:pathLst>
                <a:path w="812800" h="698500">
                  <a:moveTo>
                    <a:pt x="812800" y="349250"/>
                  </a:moveTo>
                  <a:lnTo>
                    <a:pt x="609600" y="698500"/>
                  </a:lnTo>
                  <a:lnTo>
                    <a:pt x="203200" y="698500"/>
                  </a:lnTo>
                  <a:lnTo>
                    <a:pt x="0" y="349250"/>
                  </a:lnTo>
                  <a:lnTo>
                    <a:pt x="203200" y="0"/>
                  </a:lnTo>
                  <a:lnTo>
                    <a:pt x="609600" y="0"/>
                  </a:lnTo>
                  <a:lnTo>
                    <a:pt x="812800" y="349250"/>
                  </a:lnTo>
                  <a:close/>
                </a:path>
              </a:pathLst>
            </a:custGeom>
            <a:blipFill>
              <a:blip r:embed="rId10"/>
              <a:stretch>
                <a:fillRect l="-26388" r="-26388"/>
              </a:stretch>
            </a:blipFill>
            <a:ln w="38100" cap="sq">
              <a:solidFill>
                <a:srgbClr val="39D5FF"/>
              </a:solidFill>
              <a:prstDash val="solid"/>
              <a:miter/>
            </a:ln>
          </p:spPr>
        </p:sp>
      </p:grpSp>
      <p:sp>
        <p:nvSpPr>
          <p:cNvPr id="21" name="Freeform 21"/>
          <p:cNvSpPr/>
          <p:nvPr/>
        </p:nvSpPr>
        <p:spPr>
          <a:xfrm>
            <a:off x="1377926" y="8888892"/>
            <a:ext cx="4105390" cy="582219"/>
          </a:xfrm>
          <a:custGeom>
            <a:avLst/>
            <a:gdLst/>
            <a:ahLst/>
            <a:cxnLst/>
            <a:rect l="l" t="t" r="r" b="b"/>
            <a:pathLst>
              <a:path w="4105390" h="582219">
                <a:moveTo>
                  <a:pt x="0" y="0"/>
                </a:moveTo>
                <a:lnTo>
                  <a:pt x="4105390" y="0"/>
                </a:lnTo>
                <a:lnTo>
                  <a:pt x="4105390" y="582219"/>
                </a:lnTo>
                <a:lnTo>
                  <a:pt x="0" y="582219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</p:sp>
      <p:sp>
        <p:nvSpPr>
          <p:cNvPr id="22" name="Freeform 22"/>
          <p:cNvSpPr/>
          <p:nvPr/>
        </p:nvSpPr>
        <p:spPr>
          <a:xfrm>
            <a:off x="12953352" y="1110773"/>
            <a:ext cx="4105390" cy="582219"/>
          </a:xfrm>
          <a:custGeom>
            <a:avLst/>
            <a:gdLst/>
            <a:ahLst/>
            <a:cxnLst/>
            <a:rect l="l" t="t" r="r" b="b"/>
            <a:pathLst>
              <a:path w="4105390" h="582219">
                <a:moveTo>
                  <a:pt x="0" y="0"/>
                </a:moveTo>
                <a:lnTo>
                  <a:pt x="4105390" y="0"/>
                </a:lnTo>
                <a:lnTo>
                  <a:pt x="4105390" y="582219"/>
                </a:lnTo>
                <a:lnTo>
                  <a:pt x="0" y="582219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72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10287000"/>
            <a:chOff x="0" y="0"/>
            <a:chExt cx="24384000" cy="13716000"/>
          </a:xfrm>
        </p:grpSpPr>
        <p:pic>
          <p:nvPicPr>
            <p:cNvPr id="3" name="Picture 3"/>
            <p:cNvPicPr>
              <a:picLocks noChangeAspect="1"/>
            </p:cNvPicPr>
            <p:nvPr/>
          </p:nvPicPr>
          <p:blipFill>
            <a:blip r:embed="rId2">
              <a:alphaModFix amt="58000"/>
            </a:blip>
            <a:srcRect l="14444" r="14444"/>
            <a:stretch>
              <a:fillRect/>
            </a:stretch>
          </p:blipFill>
          <p:spPr>
            <a:xfrm>
              <a:off x="0" y="0"/>
              <a:ext cx="24384000" cy="13716000"/>
            </a:xfrm>
            <a:prstGeom prst="rect">
              <a:avLst/>
            </a:prstGeom>
          </p:spPr>
        </p:pic>
      </p:grpSp>
      <p:sp>
        <p:nvSpPr>
          <p:cNvPr id="4" name="Freeform 4"/>
          <p:cNvSpPr/>
          <p:nvPr/>
        </p:nvSpPr>
        <p:spPr>
          <a:xfrm>
            <a:off x="1377926" y="3796273"/>
            <a:ext cx="16186309" cy="8518045"/>
          </a:xfrm>
          <a:custGeom>
            <a:avLst/>
            <a:gdLst/>
            <a:ahLst/>
            <a:cxnLst/>
            <a:rect l="l" t="t" r="r" b="b"/>
            <a:pathLst>
              <a:path w="16186309" h="8518045">
                <a:moveTo>
                  <a:pt x="0" y="0"/>
                </a:moveTo>
                <a:lnTo>
                  <a:pt x="16186309" y="0"/>
                </a:lnTo>
                <a:lnTo>
                  <a:pt x="16186309" y="8518045"/>
                </a:lnTo>
                <a:lnTo>
                  <a:pt x="0" y="8518045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69000"/>
            </a:blip>
            <a:stretch>
              <a:fillRect/>
            </a:stretch>
          </a:blipFill>
        </p:spPr>
      </p:sp>
      <p:grpSp>
        <p:nvGrpSpPr>
          <p:cNvPr id="5" name="Group 5"/>
          <p:cNvGrpSpPr/>
          <p:nvPr/>
        </p:nvGrpSpPr>
        <p:grpSpPr>
          <a:xfrm>
            <a:off x="723765" y="8584348"/>
            <a:ext cx="16840470" cy="1191307"/>
            <a:chOff x="0" y="0"/>
            <a:chExt cx="22453960" cy="1588409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3540673" cy="1588409"/>
            </a:xfrm>
            <a:custGeom>
              <a:avLst/>
              <a:gdLst/>
              <a:ahLst/>
              <a:cxnLst/>
              <a:rect l="l" t="t" r="r" b="b"/>
              <a:pathLst>
                <a:path w="13540673" h="1588409">
                  <a:moveTo>
                    <a:pt x="0" y="0"/>
                  </a:moveTo>
                  <a:lnTo>
                    <a:pt x="13540673" y="0"/>
                  </a:lnTo>
                  <a:lnTo>
                    <a:pt x="13540673" y="1588409"/>
                  </a:lnTo>
                  <a:lnTo>
                    <a:pt x="0" y="158840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t="-551176" r="-13856"/>
              </a:stretch>
            </a:blipFill>
          </p:spPr>
        </p:sp>
        <p:sp>
          <p:nvSpPr>
            <p:cNvPr id="7" name="Freeform 7"/>
            <p:cNvSpPr/>
            <p:nvPr/>
          </p:nvSpPr>
          <p:spPr>
            <a:xfrm>
              <a:off x="12442195" y="276852"/>
              <a:ext cx="10011765" cy="1311557"/>
            </a:xfrm>
            <a:custGeom>
              <a:avLst/>
              <a:gdLst/>
              <a:ahLst/>
              <a:cxnLst/>
              <a:rect l="l" t="t" r="r" b="b"/>
              <a:pathLst>
                <a:path w="10011765" h="1311557">
                  <a:moveTo>
                    <a:pt x="0" y="0"/>
                  </a:moveTo>
                  <a:lnTo>
                    <a:pt x="10011765" y="0"/>
                  </a:lnTo>
                  <a:lnTo>
                    <a:pt x="10011765" y="1311557"/>
                  </a:lnTo>
                  <a:lnTo>
                    <a:pt x="0" y="13115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-53987" t="-688630"/>
              </a:stretch>
            </a:blipFill>
          </p:spPr>
        </p:sp>
      </p:grpSp>
      <p:grpSp>
        <p:nvGrpSpPr>
          <p:cNvPr id="8" name="Group 8"/>
          <p:cNvGrpSpPr/>
          <p:nvPr/>
        </p:nvGrpSpPr>
        <p:grpSpPr>
          <a:xfrm rot="-10800000">
            <a:off x="723765" y="643085"/>
            <a:ext cx="16840470" cy="1191307"/>
            <a:chOff x="0" y="0"/>
            <a:chExt cx="22453960" cy="1588409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13540673" cy="1588409"/>
            </a:xfrm>
            <a:custGeom>
              <a:avLst/>
              <a:gdLst/>
              <a:ahLst/>
              <a:cxnLst/>
              <a:rect l="l" t="t" r="r" b="b"/>
              <a:pathLst>
                <a:path w="13540673" h="1588409">
                  <a:moveTo>
                    <a:pt x="0" y="0"/>
                  </a:moveTo>
                  <a:lnTo>
                    <a:pt x="13540673" y="0"/>
                  </a:lnTo>
                  <a:lnTo>
                    <a:pt x="13540673" y="1588409"/>
                  </a:lnTo>
                  <a:lnTo>
                    <a:pt x="0" y="158840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t="-551176" r="-13856"/>
              </a:stretch>
            </a:blipFill>
          </p:spPr>
        </p:sp>
        <p:sp>
          <p:nvSpPr>
            <p:cNvPr id="10" name="Freeform 10"/>
            <p:cNvSpPr/>
            <p:nvPr/>
          </p:nvSpPr>
          <p:spPr>
            <a:xfrm>
              <a:off x="12442195" y="276852"/>
              <a:ext cx="10011765" cy="1311557"/>
            </a:xfrm>
            <a:custGeom>
              <a:avLst/>
              <a:gdLst/>
              <a:ahLst/>
              <a:cxnLst/>
              <a:rect l="l" t="t" r="r" b="b"/>
              <a:pathLst>
                <a:path w="10011765" h="1311557">
                  <a:moveTo>
                    <a:pt x="0" y="0"/>
                  </a:moveTo>
                  <a:lnTo>
                    <a:pt x="10011765" y="0"/>
                  </a:lnTo>
                  <a:lnTo>
                    <a:pt x="10011765" y="1311557"/>
                  </a:lnTo>
                  <a:lnTo>
                    <a:pt x="0" y="13115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-53987" t="-688630"/>
              </a:stretch>
            </a:blipFill>
          </p:spPr>
        </p:sp>
      </p:grpSp>
      <p:sp>
        <p:nvSpPr>
          <p:cNvPr id="11" name="Freeform 11"/>
          <p:cNvSpPr/>
          <p:nvPr/>
        </p:nvSpPr>
        <p:spPr>
          <a:xfrm>
            <a:off x="14280135" y="8952874"/>
            <a:ext cx="2745489" cy="454254"/>
          </a:xfrm>
          <a:custGeom>
            <a:avLst/>
            <a:gdLst/>
            <a:ahLst/>
            <a:cxnLst/>
            <a:rect l="l" t="t" r="r" b="b"/>
            <a:pathLst>
              <a:path w="2745489" h="454254">
                <a:moveTo>
                  <a:pt x="0" y="0"/>
                </a:moveTo>
                <a:lnTo>
                  <a:pt x="2745489" y="0"/>
                </a:lnTo>
                <a:lnTo>
                  <a:pt x="2745489" y="454254"/>
                </a:lnTo>
                <a:lnTo>
                  <a:pt x="0" y="454254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 flipH="1">
            <a:off x="1824782" y="8952874"/>
            <a:ext cx="2745489" cy="454254"/>
          </a:xfrm>
          <a:custGeom>
            <a:avLst/>
            <a:gdLst/>
            <a:ahLst/>
            <a:cxnLst/>
            <a:rect l="l" t="t" r="r" b="b"/>
            <a:pathLst>
              <a:path w="2745489" h="454254">
                <a:moveTo>
                  <a:pt x="2745489" y="0"/>
                </a:moveTo>
                <a:lnTo>
                  <a:pt x="0" y="0"/>
                </a:lnTo>
                <a:lnTo>
                  <a:pt x="0" y="454254"/>
                </a:lnTo>
                <a:lnTo>
                  <a:pt x="2745489" y="454254"/>
                </a:lnTo>
                <a:lnTo>
                  <a:pt x="2745489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>
            <a:off x="13841060" y="1238738"/>
            <a:ext cx="2745489" cy="454254"/>
          </a:xfrm>
          <a:custGeom>
            <a:avLst/>
            <a:gdLst/>
            <a:ahLst/>
            <a:cxnLst/>
            <a:rect l="l" t="t" r="r" b="b"/>
            <a:pathLst>
              <a:path w="2745489" h="454254">
                <a:moveTo>
                  <a:pt x="0" y="0"/>
                </a:moveTo>
                <a:lnTo>
                  <a:pt x="2745489" y="0"/>
                </a:lnTo>
                <a:lnTo>
                  <a:pt x="2745489" y="454254"/>
                </a:lnTo>
                <a:lnTo>
                  <a:pt x="0" y="454254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4" name="Freeform 14"/>
          <p:cNvSpPr/>
          <p:nvPr/>
        </p:nvSpPr>
        <p:spPr>
          <a:xfrm flipH="1">
            <a:off x="1385707" y="1238738"/>
            <a:ext cx="2745489" cy="454254"/>
          </a:xfrm>
          <a:custGeom>
            <a:avLst/>
            <a:gdLst/>
            <a:ahLst/>
            <a:cxnLst/>
            <a:rect l="l" t="t" r="r" b="b"/>
            <a:pathLst>
              <a:path w="2745489" h="454254">
                <a:moveTo>
                  <a:pt x="2745489" y="0"/>
                </a:moveTo>
                <a:lnTo>
                  <a:pt x="0" y="0"/>
                </a:lnTo>
                <a:lnTo>
                  <a:pt x="0" y="454254"/>
                </a:lnTo>
                <a:lnTo>
                  <a:pt x="2745489" y="454254"/>
                </a:lnTo>
                <a:lnTo>
                  <a:pt x="2745489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5" name="Freeform 15"/>
          <p:cNvSpPr/>
          <p:nvPr/>
        </p:nvSpPr>
        <p:spPr>
          <a:xfrm>
            <a:off x="10834060" y="2368328"/>
            <a:ext cx="6013999" cy="6216020"/>
          </a:xfrm>
          <a:custGeom>
            <a:avLst/>
            <a:gdLst/>
            <a:ahLst/>
            <a:cxnLst/>
            <a:rect l="l" t="t" r="r" b="b"/>
            <a:pathLst>
              <a:path w="6013999" h="6216020">
                <a:moveTo>
                  <a:pt x="0" y="0"/>
                </a:moveTo>
                <a:lnTo>
                  <a:pt x="6014000" y="0"/>
                </a:lnTo>
                <a:lnTo>
                  <a:pt x="6014000" y="6216020"/>
                </a:lnTo>
                <a:lnTo>
                  <a:pt x="0" y="621602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sp>
        <p:nvSpPr>
          <p:cNvPr id="16" name="TextBox 16"/>
          <p:cNvSpPr txBox="1"/>
          <p:nvPr/>
        </p:nvSpPr>
        <p:spPr>
          <a:xfrm>
            <a:off x="1824782" y="2737911"/>
            <a:ext cx="8610233" cy="13673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963"/>
              </a:lnSpc>
            </a:pPr>
            <a:r>
              <a:rPr lang="en-US" sz="11070" b="1">
                <a:solidFill>
                  <a:srgbClr val="39D5FF"/>
                </a:solidFill>
                <a:latin typeface="Bebas Neue Bold"/>
                <a:ea typeface="Bebas Neue Bold"/>
                <a:cs typeface="Bebas Neue Bold"/>
                <a:sym typeface="Bebas Neue Bold"/>
              </a:rPr>
              <a:t>сьогодення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1824782" y="4410075"/>
            <a:ext cx="8848368" cy="37985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779"/>
              </a:lnSpc>
            </a:pPr>
            <a:r>
              <a:rPr lang="en-US" sz="2699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Штучний інтелект — відносно молода галузь досліджень, започаткована 1956 року. Її історичний шлях нагадує синусоїду, кожен «зліт» якої ініціювався певною новою ідеєю. На сьогодні її розвиток перебуває на «підйомі» і спирається на застосування вже досягнутих результатів в інших галузях науки, промисловості, бізнесі та навіть у повсякденному житті.</a:t>
            </a:r>
          </a:p>
        </p:txBody>
      </p:sp>
      <p:sp>
        <p:nvSpPr>
          <p:cNvPr id="18" name="Freeform 18"/>
          <p:cNvSpPr/>
          <p:nvPr/>
        </p:nvSpPr>
        <p:spPr>
          <a:xfrm>
            <a:off x="1587617" y="3885006"/>
            <a:ext cx="4105390" cy="582219"/>
          </a:xfrm>
          <a:custGeom>
            <a:avLst/>
            <a:gdLst/>
            <a:ahLst/>
            <a:cxnLst/>
            <a:rect l="l" t="t" r="r" b="b"/>
            <a:pathLst>
              <a:path w="4105390" h="582219">
                <a:moveTo>
                  <a:pt x="0" y="0"/>
                </a:moveTo>
                <a:lnTo>
                  <a:pt x="4105390" y="0"/>
                </a:lnTo>
                <a:lnTo>
                  <a:pt x="4105390" y="582219"/>
                </a:lnTo>
                <a:lnTo>
                  <a:pt x="0" y="582219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72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10287000"/>
            <a:chOff x="0" y="0"/>
            <a:chExt cx="24384000" cy="13716000"/>
          </a:xfrm>
        </p:grpSpPr>
        <p:pic>
          <p:nvPicPr>
            <p:cNvPr id="3" name="Picture 3"/>
            <p:cNvPicPr>
              <a:picLocks noChangeAspect="1"/>
            </p:cNvPicPr>
            <p:nvPr/>
          </p:nvPicPr>
          <p:blipFill>
            <a:blip r:embed="rId2">
              <a:alphaModFix amt="58000"/>
            </a:blip>
            <a:srcRect l="14444" r="14444"/>
            <a:stretch>
              <a:fillRect/>
            </a:stretch>
          </p:blipFill>
          <p:spPr>
            <a:xfrm>
              <a:off x="0" y="0"/>
              <a:ext cx="24384000" cy="13716000"/>
            </a:xfrm>
            <a:prstGeom prst="rect">
              <a:avLst/>
            </a:prstGeom>
          </p:spPr>
        </p:pic>
      </p:grpSp>
      <p:sp>
        <p:nvSpPr>
          <p:cNvPr id="4" name="Freeform 4"/>
          <p:cNvSpPr/>
          <p:nvPr/>
        </p:nvSpPr>
        <p:spPr>
          <a:xfrm>
            <a:off x="1377926" y="3796273"/>
            <a:ext cx="16186309" cy="8518045"/>
          </a:xfrm>
          <a:custGeom>
            <a:avLst/>
            <a:gdLst/>
            <a:ahLst/>
            <a:cxnLst/>
            <a:rect l="l" t="t" r="r" b="b"/>
            <a:pathLst>
              <a:path w="16186309" h="8518045">
                <a:moveTo>
                  <a:pt x="0" y="0"/>
                </a:moveTo>
                <a:lnTo>
                  <a:pt x="16186309" y="0"/>
                </a:lnTo>
                <a:lnTo>
                  <a:pt x="16186309" y="8518045"/>
                </a:lnTo>
                <a:lnTo>
                  <a:pt x="0" y="8518045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69000"/>
            </a:blip>
            <a:stretch>
              <a:fillRect/>
            </a:stretch>
          </a:blipFill>
        </p:spPr>
      </p:sp>
      <p:grpSp>
        <p:nvGrpSpPr>
          <p:cNvPr id="5" name="Group 5"/>
          <p:cNvGrpSpPr/>
          <p:nvPr/>
        </p:nvGrpSpPr>
        <p:grpSpPr>
          <a:xfrm>
            <a:off x="723765" y="8584348"/>
            <a:ext cx="16840470" cy="1191307"/>
            <a:chOff x="0" y="0"/>
            <a:chExt cx="22453960" cy="1588409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3540673" cy="1588409"/>
            </a:xfrm>
            <a:custGeom>
              <a:avLst/>
              <a:gdLst/>
              <a:ahLst/>
              <a:cxnLst/>
              <a:rect l="l" t="t" r="r" b="b"/>
              <a:pathLst>
                <a:path w="13540673" h="1588409">
                  <a:moveTo>
                    <a:pt x="0" y="0"/>
                  </a:moveTo>
                  <a:lnTo>
                    <a:pt x="13540673" y="0"/>
                  </a:lnTo>
                  <a:lnTo>
                    <a:pt x="13540673" y="1588409"/>
                  </a:lnTo>
                  <a:lnTo>
                    <a:pt x="0" y="158840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t="-551176" r="-13856"/>
              </a:stretch>
            </a:blipFill>
          </p:spPr>
        </p:sp>
        <p:sp>
          <p:nvSpPr>
            <p:cNvPr id="7" name="Freeform 7"/>
            <p:cNvSpPr/>
            <p:nvPr/>
          </p:nvSpPr>
          <p:spPr>
            <a:xfrm>
              <a:off x="12442195" y="276852"/>
              <a:ext cx="10011765" cy="1311557"/>
            </a:xfrm>
            <a:custGeom>
              <a:avLst/>
              <a:gdLst/>
              <a:ahLst/>
              <a:cxnLst/>
              <a:rect l="l" t="t" r="r" b="b"/>
              <a:pathLst>
                <a:path w="10011765" h="1311557">
                  <a:moveTo>
                    <a:pt x="0" y="0"/>
                  </a:moveTo>
                  <a:lnTo>
                    <a:pt x="10011765" y="0"/>
                  </a:lnTo>
                  <a:lnTo>
                    <a:pt x="10011765" y="1311557"/>
                  </a:lnTo>
                  <a:lnTo>
                    <a:pt x="0" y="13115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-53987" t="-688630"/>
              </a:stretch>
            </a:blipFill>
          </p:spPr>
        </p:sp>
      </p:grpSp>
      <p:grpSp>
        <p:nvGrpSpPr>
          <p:cNvPr id="8" name="Group 8"/>
          <p:cNvGrpSpPr/>
          <p:nvPr/>
        </p:nvGrpSpPr>
        <p:grpSpPr>
          <a:xfrm rot="-10800000">
            <a:off x="723765" y="643085"/>
            <a:ext cx="16840470" cy="1191307"/>
            <a:chOff x="0" y="0"/>
            <a:chExt cx="22453960" cy="1588409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13540673" cy="1588409"/>
            </a:xfrm>
            <a:custGeom>
              <a:avLst/>
              <a:gdLst/>
              <a:ahLst/>
              <a:cxnLst/>
              <a:rect l="l" t="t" r="r" b="b"/>
              <a:pathLst>
                <a:path w="13540673" h="1588409">
                  <a:moveTo>
                    <a:pt x="0" y="0"/>
                  </a:moveTo>
                  <a:lnTo>
                    <a:pt x="13540673" y="0"/>
                  </a:lnTo>
                  <a:lnTo>
                    <a:pt x="13540673" y="1588409"/>
                  </a:lnTo>
                  <a:lnTo>
                    <a:pt x="0" y="158840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t="-551176" r="-13856"/>
              </a:stretch>
            </a:blipFill>
          </p:spPr>
        </p:sp>
        <p:sp>
          <p:nvSpPr>
            <p:cNvPr id="10" name="Freeform 10"/>
            <p:cNvSpPr/>
            <p:nvPr/>
          </p:nvSpPr>
          <p:spPr>
            <a:xfrm>
              <a:off x="12442195" y="276852"/>
              <a:ext cx="10011765" cy="1311557"/>
            </a:xfrm>
            <a:custGeom>
              <a:avLst/>
              <a:gdLst/>
              <a:ahLst/>
              <a:cxnLst/>
              <a:rect l="l" t="t" r="r" b="b"/>
              <a:pathLst>
                <a:path w="10011765" h="1311557">
                  <a:moveTo>
                    <a:pt x="0" y="0"/>
                  </a:moveTo>
                  <a:lnTo>
                    <a:pt x="10011765" y="0"/>
                  </a:lnTo>
                  <a:lnTo>
                    <a:pt x="10011765" y="1311557"/>
                  </a:lnTo>
                  <a:lnTo>
                    <a:pt x="0" y="13115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-53987" t="-688630"/>
              </a:stretch>
            </a:blipFill>
          </p:spPr>
        </p:sp>
      </p:grpSp>
      <p:sp>
        <p:nvSpPr>
          <p:cNvPr id="11" name="Freeform 11"/>
          <p:cNvSpPr/>
          <p:nvPr/>
        </p:nvSpPr>
        <p:spPr>
          <a:xfrm>
            <a:off x="14280135" y="8952874"/>
            <a:ext cx="2745489" cy="454254"/>
          </a:xfrm>
          <a:custGeom>
            <a:avLst/>
            <a:gdLst/>
            <a:ahLst/>
            <a:cxnLst/>
            <a:rect l="l" t="t" r="r" b="b"/>
            <a:pathLst>
              <a:path w="2745489" h="454254">
                <a:moveTo>
                  <a:pt x="0" y="0"/>
                </a:moveTo>
                <a:lnTo>
                  <a:pt x="2745489" y="0"/>
                </a:lnTo>
                <a:lnTo>
                  <a:pt x="2745489" y="454254"/>
                </a:lnTo>
                <a:lnTo>
                  <a:pt x="0" y="454254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 flipH="1">
            <a:off x="1385707" y="1238738"/>
            <a:ext cx="2745489" cy="454254"/>
          </a:xfrm>
          <a:custGeom>
            <a:avLst/>
            <a:gdLst/>
            <a:ahLst/>
            <a:cxnLst/>
            <a:rect l="l" t="t" r="r" b="b"/>
            <a:pathLst>
              <a:path w="2745489" h="454254">
                <a:moveTo>
                  <a:pt x="2745489" y="0"/>
                </a:moveTo>
                <a:lnTo>
                  <a:pt x="0" y="0"/>
                </a:lnTo>
                <a:lnTo>
                  <a:pt x="0" y="454254"/>
                </a:lnTo>
                <a:lnTo>
                  <a:pt x="2745489" y="454254"/>
                </a:lnTo>
                <a:lnTo>
                  <a:pt x="2745489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>
            <a:off x="11959700" y="1834391"/>
            <a:ext cx="5099042" cy="7037206"/>
          </a:xfrm>
          <a:custGeom>
            <a:avLst/>
            <a:gdLst/>
            <a:ahLst/>
            <a:cxnLst/>
            <a:rect l="l" t="t" r="r" b="b"/>
            <a:pathLst>
              <a:path w="5099042" h="7037206">
                <a:moveTo>
                  <a:pt x="0" y="0"/>
                </a:moveTo>
                <a:lnTo>
                  <a:pt x="5099042" y="0"/>
                </a:lnTo>
                <a:lnTo>
                  <a:pt x="5099042" y="7037206"/>
                </a:lnTo>
                <a:lnTo>
                  <a:pt x="0" y="7037206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sp>
        <p:nvSpPr>
          <p:cNvPr id="14" name="TextBox 14"/>
          <p:cNvSpPr txBox="1"/>
          <p:nvPr/>
        </p:nvSpPr>
        <p:spPr>
          <a:xfrm>
            <a:off x="1028700" y="2459395"/>
            <a:ext cx="8144543" cy="13368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726"/>
              </a:lnSpc>
            </a:pPr>
            <a:r>
              <a:rPr lang="en-US" sz="10807" b="1">
                <a:solidFill>
                  <a:srgbClr val="39D5FF"/>
                </a:solidFill>
                <a:latin typeface="Bebas Neue Bold"/>
                <a:ea typeface="Bebas Neue Bold"/>
                <a:cs typeface="Bebas Neue Bold"/>
                <a:sym typeface="Bebas Neue Bold"/>
              </a:rPr>
              <a:t>Напрями ШІ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723765" y="4196323"/>
            <a:ext cx="10533725" cy="42885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59262" lvl="1" indent="-329631" algn="l">
              <a:lnSpc>
                <a:spcPts val="4274"/>
              </a:lnSpc>
              <a:buAutoNum type="arabicPeriod"/>
            </a:pPr>
            <a:r>
              <a:rPr lang="en-US" sz="3053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машинне мислення - охоплює процеси планування, представлення знань і міркування, пошук та оптимізацію.</a:t>
            </a:r>
          </a:p>
          <a:p>
            <a:pPr marL="659262" lvl="1" indent="-329631" algn="l">
              <a:lnSpc>
                <a:spcPts val="4274"/>
              </a:lnSpc>
              <a:buAutoNum type="arabicPeriod"/>
            </a:pPr>
            <a:r>
              <a:rPr lang="en-US" sz="3053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машинне навчання - умовно поділяється на глибоке навчання і навчання з підкріпленням.</a:t>
            </a:r>
          </a:p>
          <a:p>
            <a:pPr marL="659262" lvl="1" indent="-329631" algn="l">
              <a:lnSpc>
                <a:spcPts val="4274"/>
              </a:lnSpc>
              <a:buAutoNum type="arabicPeriod"/>
            </a:pPr>
            <a:r>
              <a:rPr lang="en-US" sz="3053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робототехніка - включає в себе управління, ситуаційне сприйняття, датчики і приводи, а також інтеграцію усіх інших методів в кібер-фізичні системи.</a:t>
            </a:r>
          </a:p>
        </p:txBody>
      </p:sp>
      <p:sp>
        <p:nvSpPr>
          <p:cNvPr id="16" name="Freeform 16"/>
          <p:cNvSpPr/>
          <p:nvPr/>
        </p:nvSpPr>
        <p:spPr>
          <a:xfrm>
            <a:off x="1377926" y="8888892"/>
            <a:ext cx="4105390" cy="582219"/>
          </a:xfrm>
          <a:custGeom>
            <a:avLst/>
            <a:gdLst/>
            <a:ahLst/>
            <a:cxnLst/>
            <a:rect l="l" t="t" r="r" b="b"/>
            <a:pathLst>
              <a:path w="4105390" h="582219">
                <a:moveTo>
                  <a:pt x="0" y="0"/>
                </a:moveTo>
                <a:lnTo>
                  <a:pt x="4105390" y="0"/>
                </a:lnTo>
                <a:lnTo>
                  <a:pt x="4105390" y="582219"/>
                </a:lnTo>
                <a:lnTo>
                  <a:pt x="0" y="582219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17" name="Freeform 17"/>
          <p:cNvSpPr/>
          <p:nvPr/>
        </p:nvSpPr>
        <p:spPr>
          <a:xfrm>
            <a:off x="12953352" y="1110773"/>
            <a:ext cx="4105390" cy="582219"/>
          </a:xfrm>
          <a:custGeom>
            <a:avLst/>
            <a:gdLst/>
            <a:ahLst/>
            <a:cxnLst/>
            <a:rect l="l" t="t" r="r" b="b"/>
            <a:pathLst>
              <a:path w="4105390" h="582219">
                <a:moveTo>
                  <a:pt x="0" y="0"/>
                </a:moveTo>
                <a:lnTo>
                  <a:pt x="4105390" y="0"/>
                </a:lnTo>
                <a:lnTo>
                  <a:pt x="4105390" y="582219"/>
                </a:lnTo>
                <a:lnTo>
                  <a:pt x="0" y="582219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72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10287000"/>
            <a:chOff x="0" y="0"/>
            <a:chExt cx="24384000" cy="13716000"/>
          </a:xfrm>
        </p:grpSpPr>
        <p:pic>
          <p:nvPicPr>
            <p:cNvPr id="3" name="Picture 3"/>
            <p:cNvPicPr>
              <a:picLocks noChangeAspect="1"/>
            </p:cNvPicPr>
            <p:nvPr/>
          </p:nvPicPr>
          <p:blipFill>
            <a:blip r:embed="rId2">
              <a:alphaModFix amt="58000"/>
            </a:blip>
            <a:srcRect l="14444" r="14444"/>
            <a:stretch>
              <a:fillRect/>
            </a:stretch>
          </p:blipFill>
          <p:spPr>
            <a:xfrm>
              <a:off x="0" y="0"/>
              <a:ext cx="24384000" cy="13716000"/>
            </a:xfrm>
            <a:prstGeom prst="rect">
              <a:avLst/>
            </a:prstGeom>
          </p:spPr>
        </p:pic>
      </p:grpSp>
      <p:sp>
        <p:nvSpPr>
          <p:cNvPr id="4" name="Freeform 4"/>
          <p:cNvSpPr/>
          <p:nvPr/>
        </p:nvSpPr>
        <p:spPr>
          <a:xfrm>
            <a:off x="1377926" y="3796273"/>
            <a:ext cx="16186309" cy="8518045"/>
          </a:xfrm>
          <a:custGeom>
            <a:avLst/>
            <a:gdLst/>
            <a:ahLst/>
            <a:cxnLst/>
            <a:rect l="l" t="t" r="r" b="b"/>
            <a:pathLst>
              <a:path w="16186309" h="8518045">
                <a:moveTo>
                  <a:pt x="0" y="0"/>
                </a:moveTo>
                <a:lnTo>
                  <a:pt x="16186309" y="0"/>
                </a:lnTo>
                <a:lnTo>
                  <a:pt x="16186309" y="8518045"/>
                </a:lnTo>
                <a:lnTo>
                  <a:pt x="0" y="8518045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69000"/>
            </a:blip>
            <a:stretch>
              <a:fillRect/>
            </a:stretch>
          </a:blipFill>
        </p:spPr>
      </p:sp>
      <p:grpSp>
        <p:nvGrpSpPr>
          <p:cNvPr id="5" name="Group 5"/>
          <p:cNvGrpSpPr/>
          <p:nvPr/>
        </p:nvGrpSpPr>
        <p:grpSpPr>
          <a:xfrm>
            <a:off x="723765" y="8584348"/>
            <a:ext cx="16840470" cy="1191307"/>
            <a:chOff x="0" y="0"/>
            <a:chExt cx="22453960" cy="1588409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3540673" cy="1588409"/>
            </a:xfrm>
            <a:custGeom>
              <a:avLst/>
              <a:gdLst/>
              <a:ahLst/>
              <a:cxnLst/>
              <a:rect l="l" t="t" r="r" b="b"/>
              <a:pathLst>
                <a:path w="13540673" h="1588409">
                  <a:moveTo>
                    <a:pt x="0" y="0"/>
                  </a:moveTo>
                  <a:lnTo>
                    <a:pt x="13540673" y="0"/>
                  </a:lnTo>
                  <a:lnTo>
                    <a:pt x="13540673" y="1588409"/>
                  </a:lnTo>
                  <a:lnTo>
                    <a:pt x="0" y="158840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t="-551176" r="-13856"/>
              </a:stretch>
            </a:blipFill>
          </p:spPr>
        </p:sp>
        <p:sp>
          <p:nvSpPr>
            <p:cNvPr id="7" name="Freeform 7"/>
            <p:cNvSpPr/>
            <p:nvPr/>
          </p:nvSpPr>
          <p:spPr>
            <a:xfrm>
              <a:off x="12442195" y="276852"/>
              <a:ext cx="10011765" cy="1311557"/>
            </a:xfrm>
            <a:custGeom>
              <a:avLst/>
              <a:gdLst/>
              <a:ahLst/>
              <a:cxnLst/>
              <a:rect l="l" t="t" r="r" b="b"/>
              <a:pathLst>
                <a:path w="10011765" h="1311557">
                  <a:moveTo>
                    <a:pt x="0" y="0"/>
                  </a:moveTo>
                  <a:lnTo>
                    <a:pt x="10011765" y="0"/>
                  </a:lnTo>
                  <a:lnTo>
                    <a:pt x="10011765" y="1311557"/>
                  </a:lnTo>
                  <a:lnTo>
                    <a:pt x="0" y="13115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-53987" t="-688630"/>
              </a:stretch>
            </a:blipFill>
          </p:spPr>
        </p:sp>
      </p:grpSp>
      <p:grpSp>
        <p:nvGrpSpPr>
          <p:cNvPr id="8" name="Group 8"/>
          <p:cNvGrpSpPr/>
          <p:nvPr/>
        </p:nvGrpSpPr>
        <p:grpSpPr>
          <a:xfrm rot="-10800000">
            <a:off x="723765" y="643085"/>
            <a:ext cx="16840470" cy="1191307"/>
            <a:chOff x="0" y="0"/>
            <a:chExt cx="22453960" cy="1588409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13540673" cy="1588409"/>
            </a:xfrm>
            <a:custGeom>
              <a:avLst/>
              <a:gdLst/>
              <a:ahLst/>
              <a:cxnLst/>
              <a:rect l="l" t="t" r="r" b="b"/>
              <a:pathLst>
                <a:path w="13540673" h="1588409">
                  <a:moveTo>
                    <a:pt x="0" y="0"/>
                  </a:moveTo>
                  <a:lnTo>
                    <a:pt x="13540673" y="0"/>
                  </a:lnTo>
                  <a:lnTo>
                    <a:pt x="13540673" y="1588409"/>
                  </a:lnTo>
                  <a:lnTo>
                    <a:pt x="0" y="158840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t="-551176" r="-13856"/>
              </a:stretch>
            </a:blipFill>
          </p:spPr>
        </p:sp>
        <p:sp>
          <p:nvSpPr>
            <p:cNvPr id="10" name="Freeform 10"/>
            <p:cNvSpPr/>
            <p:nvPr/>
          </p:nvSpPr>
          <p:spPr>
            <a:xfrm>
              <a:off x="12442195" y="276852"/>
              <a:ext cx="10011765" cy="1311557"/>
            </a:xfrm>
            <a:custGeom>
              <a:avLst/>
              <a:gdLst/>
              <a:ahLst/>
              <a:cxnLst/>
              <a:rect l="l" t="t" r="r" b="b"/>
              <a:pathLst>
                <a:path w="10011765" h="1311557">
                  <a:moveTo>
                    <a:pt x="0" y="0"/>
                  </a:moveTo>
                  <a:lnTo>
                    <a:pt x="10011765" y="0"/>
                  </a:lnTo>
                  <a:lnTo>
                    <a:pt x="10011765" y="1311557"/>
                  </a:lnTo>
                  <a:lnTo>
                    <a:pt x="0" y="13115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-53987" t="-688630"/>
              </a:stretch>
            </a:blipFill>
          </p:spPr>
        </p:sp>
      </p:grpSp>
      <p:sp>
        <p:nvSpPr>
          <p:cNvPr id="11" name="Freeform 11"/>
          <p:cNvSpPr/>
          <p:nvPr/>
        </p:nvSpPr>
        <p:spPr>
          <a:xfrm>
            <a:off x="11729561" y="2376741"/>
            <a:ext cx="6275497" cy="6034936"/>
          </a:xfrm>
          <a:custGeom>
            <a:avLst/>
            <a:gdLst/>
            <a:ahLst/>
            <a:cxnLst/>
            <a:rect l="l" t="t" r="r" b="b"/>
            <a:pathLst>
              <a:path w="6275497" h="6034936">
                <a:moveTo>
                  <a:pt x="0" y="0"/>
                </a:moveTo>
                <a:lnTo>
                  <a:pt x="6275497" y="0"/>
                </a:lnTo>
                <a:lnTo>
                  <a:pt x="6275497" y="6034936"/>
                </a:lnTo>
                <a:lnTo>
                  <a:pt x="0" y="6034936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12" name="TextBox 12"/>
          <p:cNvSpPr txBox="1"/>
          <p:nvPr/>
        </p:nvSpPr>
        <p:spPr>
          <a:xfrm>
            <a:off x="1687335" y="2160377"/>
            <a:ext cx="12803274" cy="12304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360"/>
              </a:lnSpc>
            </a:pPr>
            <a:r>
              <a:rPr lang="en-US" sz="10400" b="1" dirty="0" err="1">
                <a:solidFill>
                  <a:srgbClr val="39D5FF"/>
                </a:solidFill>
                <a:latin typeface="Bebas Neue Bold"/>
                <a:ea typeface="Bebas Neue Bold"/>
                <a:cs typeface="Bebas Neue Bold"/>
                <a:sym typeface="Bebas Neue Bold"/>
              </a:rPr>
              <a:t>Застосування</a:t>
            </a:r>
            <a:r>
              <a:rPr lang="en-US" sz="10400" b="1" dirty="0">
                <a:solidFill>
                  <a:srgbClr val="39D5FF"/>
                </a:solidFill>
                <a:latin typeface="Bebas Neue Bold"/>
                <a:ea typeface="Bebas Neue Bold"/>
                <a:cs typeface="Bebas Neue Bold"/>
                <a:sym typeface="Bebas Neue Bold"/>
              </a:rPr>
              <a:t> ШІ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687335" y="3601535"/>
            <a:ext cx="10559380" cy="50203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639"/>
              </a:lnSpc>
            </a:pPr>
            <a:r>
              <a:rPr lang="en-US" sz="2599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За допомогою ШІ можливо забезпечити оптимальний та адаптивний до життя вибір комбінації сенсорів і засобів дії, скоординувати їх сумісне функціонування, виявляти та ідентифікувати питання; оцінювати знання середовища. </a:t>
            </a:r>
          </a:p>
          <a:p>
            <a:pPr algn="l">
              <a:lnSpc>
                <a:spcPts val="3639"/>
              </a:lnSpc>
            </a:pPr>
            <a:endParaRPr lang="en-US" sz="2599">
              <a:solidFill>
                <a:srgbClr val="FFFFFF"/>
              </a:solidFill>
              <a:latin typeface="Lato"/>
              <a:ea typeface="Lato"/>
              <a:cs typeface="Lato"/>
              <a:sym typeface="Lato"/>
            </a:endParaRPr>
          </a:p>
          <a:p>
            <a:pPr algn="l">
              <a:lnSpc>
                <a:spcPts val="3639"/>
              </a:lnSpc>
            </a:pPr>
            <a:r>
              <a:rPr lang="en-US" sz="2599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Суттєву роль ШІ відіграє у реалізації сприйняття знання доповненої реальності. Наприклад, ШІ дозволяє забезпечити класифікацію та семантичну сегментацію зображень, локалізацію і ідентифікацію програмних об'єктів з метою схематичного відтворення контурів об'єктів як символів доповненої реальності для ефективного цілевказування.</a:t>
            </a:r>
          </a:p>
        </p:txBody>
      </p:sp>
      <p:sp>
        <p:nvSpPr>
          <p:cNvPr id="14" name="Freeform 14"/>
          <p:cNvSpPr/>
          <p:nvPr/>
        </p:nvSpPr>
        <p:spPr>
          <a:xfrm flipH="1">
            <a:off x="1385707" y="9017057"/>
            <a:ext cx="2745489" cy="454254"/>
          </a:xfrm>
          <a:custGeom>
            <a:avLst/>
            <a:gdLst/>
            <a:ahLst/>
            <a:cxnLst/>
            <a:rect l="l" t="t" r="r" b="b"/>
            <a:pathLst>
              <a:path w="2745489" h="454254">
                <a:moveTo>
                  <a:pt x="2745489" y="0"/>
                </a:moveTo>
                <a:lnTo>
                  <a:pt x="0" y="0"/>
                </a:lnTo>
                <a:lnTo>
                  <a:pt x="0" y="454254"/>
                </a:lnTo>
                <a:lnTo>
                  <a:pt x="2745489" y="454254"/>
                </a:lnTo>
                <a:lnTo>
                  <a:pt x="2745489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15" name="Freeform 15"/>
          <p:cNvSpPr/>
          <p:nvPr/>
        </p:nvSpPr>
        <p:spPr>
          <a:xfrm>
            <a:off x="14083045" y="1105388"/>
            <a:ext cx="2745489" cy="454254"/>
          </a:xfrm>
          <a:custGeom>
            <a:avLst/>
            <a:gdLst/>
            <a:ahLst/>
            <a:cxnLst/>
            <a:rect l="l" t="t" r="r" b="b"/>
            <a:pathLst>
              <a:path w="2745489" h="454254">
                <a:moveTo>
                  <a:pt x="0" y="0"/>
                </a:moveTo>
                <a:lnTo>
                  <a:pt x="2745489" y="0"/>
                </a:lnTo>
                <a:lnTo>
                  <a:pt x="2745489" y="454254"/>
                </a:lnTo>
                <a:lnTo>
                  <a:pt x="0" y="454254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16" name="Freeform 16"/>
          <p:cNvSpPr/>
          <p:nvPr/>
        </p:nvSpPr>
        <p:spPr>
          <a:xfrm>
            <a:off x="13153910" y="8954026"/>
            <a:ext cx="4105390" cy="582219"/>
          </a:xfrm>
          <a:custGeom>
            <a:avLst/>
            <a:gdLst/>
            <a:ahLst/>
            <a:cxnLst/>
            <a:rect l="l" t="t" r="r" b="b"/>
            <a:pathLst>
              <a:path w="4105390" h="582219">
                <a:moveTo>
                  <a:pt x="0" y="0"/>
                </a:moveTo>
                <a:lnTo>
                  <a:pt x="4105390" y="0"/>
                </a:lnTo>
                <a:lnTo>
                  <a:pt x="4105390" y="582219"/>
                </a:lnTo>
                <a:lnTo>
                  <a:pt x="0" y="582219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17" name="Freeform 17"/>
          <p:cNvSpPr/>
          <p:nvPr/>
        </p:nvSpPr>
        <p:spPr>
          <a:xfrm>
            <a:off x="1385707" y="977423"/>
            <a:ext cx="4105390" cy="582219"/>
          </a:xfrm>
          <a:custGeom>
            <a:avLst/>
            <a:gdLst/>
            <a:ahLst/>
            <a:cxnLst/>
            <a:rect l="l" t="t" r="r" b="b"/>
            <a:pathLst>
              <a:path w="4105390" h="582219">
                <a:moveTo>
                  <a:pt x="0" y="0"/>
                </a:moveTo>
                <a:lnTo>
                  <a:pt x="4105389" y="0"/>
                </a:lnTo>
                <a:lnTo>
                  <a:pt x="4105389" y="582219"/>
                </a:lnTo>
                <a:lnTo>
                  <a:pt x="0" y="582219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72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10287000"/>
            <a:chOff x="0" y="0"/>
            <a:chExt cx="24384000" cy="13716000"/>
          </a:xfrm>
        </p:grpSpPr>
        <p:pic>
          <p:nvPicPr>
            <p:cNvPr id="3" name="Picture 3"/>
            <p:cNvPicPr>
              <a:picLocks noChangeAspect="1"/>
            </p:cNvPicPr>
            <p:nvPr/>
          </p:nvPicPr>
          <p:blipFill>
            <a:blip r:embed="rId2">
              <a:alphaModFix amt="58000"/>
            </a:blip>
            <a:srcRect l="14444" r="14444"/>
            <a:stretch>
              <a:fillRect/>
            </a:stretch>
          </p:blipFill>
          <p:spPr>
            <a:xfrm>
              <a:off x="0" y="0"/>
              <a:ext cx="24384000" cy="13716000"/>
            </a:xfrm>
            <a:prstGeom prst="rect">
              <a:avLst/>
            </a:prstGeom>
          </p:spPr>
        </p:pic>
      </p:grpSp>
      <p:sp>
        <p:nvSpPr>
          <p:cNvPr id="4" name="Freeform 4"/>
          <p:cNvSpPr/>
          <p:nvPr/>
        </p:nvSpPr>
        <p:spPr>
          <a:xfrm>
            <a:off x="1377926" y="3796273"/>
            <a:ext cx="16186309" cy="8518045"/>
          </a:xfrm>
          <a:custGeom>
            <a:avLst/>
            <a:gdLst/>
            <a:ahLst/>
            <a:cxnLst/>
            <a:rect l="l" t="t" r="r" b="b"/>
            <a:pathLst>
              <a:path w="16186309" h="8518045">
                <a:moveTo>
                  <a:pt x="0" y="0"/>
                </a:moveTo>
                <a:lnTo>
                  <a:pt x="16186309" y="0"/>
                </a:lnTo>
                <a:lnTo>
                  <a:pt x="16186309" y="8518045"/>
                </a:lnTo>
                <a:lnTo>
                  <a:pt x="0" y="8518045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69000"/>
            </a:blip>
            <a:stretch>
              <a:fillRect/>
            </a:stretch>
          </a:blipFill>
        </p:spPr>
      </p:sp>
      <p:grpSp>
        <p:nvGrpSpPr>
          <p:cNvPr id="5" name="Group 5"/>
          <p:cNvGrpSpPr/>
          <p:nvPr/>
        </p:nvGrpSpPr>
        <p:grpSpPr>
          <a:xfrm>
            <a:off x="723765" y="8584348"/>
            <a:ext cx="16840470" cy="1191307"/>
            <a:chOff x="0" y="0"/>
            <a:chExt cx="22453960" cy="1588409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3540673" cy="1588409"/>
            </a:xfrm>
            <a:custGeom>
              <a:avLst/>
              <a:gdLst/>
              <a:ahLst/>
              <a:cxnLst/>
              <a:rect l="l" t="t" r="r" b="b"/>
              <a:pathLst>
                <a:path w="13540673" h="1588409">
                  <a:moveTo>
                    <a:pt x="0" y="0"/>
                  </a:moveTo>
                  <a:lnTo>
                    <a:pt x="13540673" y="0"/>
                  </a:lnTo>
                  <a:lnTo>
                    <a:pt x="13540673" y="1588409"/>
                  </a:lnTo>
                  <a:lnTo>
                    <a:pt x="0" y="158840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t="-551176" r="-13856"/>
              </a:stretch>
            </a:blipFill>
          </p:spPr>
        </p:sp>
        <p:sp>
          <p:nvSpPr>
            <p:cNvPr id="7" name="Freeform 7"/>
            <p:cNvSpPr/>
            <p:nvPr/>
          </p:nvSpPr>
          <p:spPr>
            <a:xfrm>
              <a:off x="12442195" y="276852"/>
              <a:ext cx="10011765" cy="1311557"/>
            </a:xfrm>
            <a:custGeom>
              <a:avLst/>
              <a:gdLst/>
              <a:ahLst/>
              <a:cxnLst/>
              <a:rect l="l" t="t" r="r" b="b"/>
              <a:pathLst>
                <a:path w="10011765" h="1311557">
                  <a:moveTo>
                    <a:pt x="0" y="0"/>
                  </a:moveTo>
                  <a:lnTo>
                    <a:pt x="10011765" y="0"/>
                  </a:lnTo>
                  <a:lnTo>
                    <a:pt x="10011765" y="1311557"/>
                  </a:lnTo>
                  <a:lnTo>
                    <a:pt x="0" y="13115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-53987" t="-688630"/>
              </a:stretch>
            </a:blipFill>
          </p:spPr>
        </p:sp>
      </p:grpSp>
      <p:grpSp>
        <p:nvGrpSpPr>
          <p:cNvPr id="8" name="Group 8"/>
          <p:cNvGrpSpPr/>
          <p:nvPr/>
        </p:nvGrpSpPr>
        <p:grpSpPr>
          <a:xfrm rot="-10800000">
            <a:off x="723765" y="643085"/>
            <a:ext cx="16840470" cy="1191307"/>
            <a:chOff x="0" y="0"/>
            <a:chExt cx="22453960" cy="1588409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13540673" cy="1588409"/>
            </a:xfrm>
            <a:custGeom>
              <a:avLst/>
              <a:gdLst/>
              <a:ahLst/>
              <a:cxnLst/>
              <a:rect l="l" t="t" r="r" b="b"/>
              <a:pathLst>
                <a:path w="13540673" h="1588409">
                  <a:moveTo>
                    <a:pt x="0" y="0"/>
                  </a:moveTo>
                  <a:lnTo>
                    <a:pt x="13540673" y="0"/>
                  </a:lnTo>
                  <a:lnTo>
                    <a:pt x="13540673" y="1588409"/>
                  </a:lnTo>
                  <a:lnTo>
                    <a:pt x="0" y="158840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t="-551176" r="-13856"/>
              </a:stretch>
            </a:blipFill>
          </p:spPr>
        </p:sp>
        <p:sp>
          <p:nvSpPr>
            <p:cNvPr id="10" name="Freeform 10"/>
            <p:cNvSpPr/>
            <p:nvPr/>
          </p:nvSpPr>
          <p:spPr>
            <a:xfrm>
              <a:off x="12442195" y="276852"/>
              <a:ext cx="10011765" cy="1311557"/>
            </a:xfrm>
            <a:custGeom>
              <a:avLst/>
              <a:gdLst/>
              <a:ahLst/>
              <a:cxnLst/>
              <a:rect l="l" t="t" r="r" b="b"/>
              <a:pathLst>
                <a:path w="10011765" h="1311557">
                  <a:moveTo>
                    <a:pt x="0" y="0"/>
                  </a:moveTo>
                  <a:lnTo>
                    <a:pt x="10011765" y="0"/>
                  </a:lnTo>
                  <a:lnTo>
                    <a:pt x="10011765" y="1311557"/>
                  </a:lnTo>
                  <a:lnTo>
                    <a:pt x="0" y="13115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-53987" t="-688630"/>
              </a:stretch>
            </a:blipFill>
          </p:spPr>
        </p:sp>
      </p:grpSp>
      <p:sp>
        <p:nvSpPr>
          <p:cNvPr id="11" name="Freeform 11"/>
          <p:cNvSpPr/>
          <p:nvPr/>
        </p:nvSpPr>
        <p:spPr>
          <a:xfrm>
            <a:off x="14280135" y="8952874"/>
            <a:ext cx="2745489" cy="454254"/>
          </a:xfrm>
          <a:custGeom>
            <a:avLst/>
            <a:gdLst/>
            <a:ahLst/>
            <a:cxnLst/>
            <a:rect l="l" t="t" r="r" b="b"/>
            <a:pathLst>
              <a:path w="2745489" h="454254">
                <a:moveTo>
                  <a:pt x="0" y="0"/>
                </a:moveTo>
                <a:lnTo>
                  <a:pt x="2745489" y="0"/>
                </a:lnTo>
                <a:lnTo>
                  <a:pt x="2745489" y="454254"/>
                </a:lnTo>
                <a:lnTo>
                  <a:pt x="0" y="454254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 flipH="1">
            <a:off x="1824782" y="8952874"/>
            <a:ext cx="2745489" cy="454254"/>
          </a:xfrm>
          <a:custGeom>
            <a:avLst/>
            <a:gdLst/>
            <a:ahLst/>
            <a:cxnLst/>
            <a:rect l="l" t="t" r="r" b="b"/>
            <a:pathLst>
              <a:path w="2745489" h="454254">
                <a:moveTo>
                  <a:pt x="2745489" y="0"/>
                </a:moveTo>
                <a:lnTo>
                  <a:pt x="0" y="0"/>
                </a:lnTo>
                <a:lnTo>
                  <a:pt x="0" y="454254"/>
                </a:lnTo>
                <a:lnTo>
                  <a:pt x="2745489" y="454254"/>
                </a:lnTo>
                <a:lnTo>
                  <a:pt x="2745489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>
            <a:off x="13841060" y="1238738"/>
            <a:ext cx="2745489" cy="454254"/>
          </a:xfrm>
          <a:custGeom>
            <a:avLst/>
            <a:gdLst/>
            <a:ahLst/>
            <a:cxnLst/>
            <a:rect l="l" t="t" r="r" b="b"/>
            <a:pathLst>
              <a:path w="2745489" h="454254">
                <a:moveTo>
                  <a:pt x="0" y="0"/>
                </a:moveTo>
                <a:lnTo>
                  <a:pt x="2745489" y="0"/>
                </a:lnTo>
                <a:lnTo>
                  <a:pt x="2745489" y="454254"/>
                </a:lnTo>
                <a:lnTo>
                  <a:pt x="0" y="454254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4" name="Freeform 14"/>
          <p:cNvSpPr/>
          <p:nvPr/>
        </p:nvSpPr>
        <p:spPr>
          <a:xfrm flipH="1">
            <a:off x="1385707" y="1238738"/>
            <a:ext cx="2745489" cy="454254"/>
          </a:xfrm>
          <a:custGeom>
            <a:avLst/>
            <a:gdLst/>
            <a:ahLst/>
            <a:cxnLst/>
            <a:rect l="l" t="t" r="r" b="b"/>
            <a:pathLst>
              <a:path w="2745489" h="454254">
                <a:moveTo>
                  <a:pt x="2745489" y="0"/>
                </a:moveTo>
                <a:lnTo>
                  <a:pt x="0" y="0"/>
                </a:lnTo>
                <a:lnTo>
                  <a:pt x="0" y="454254"/>
                </a:lnTo>
                <a:lnTo>
                  <a:pt x="2745489" y="454254"/>
                </a:lnTo>
                <a:lnTo>
                  <a:pt x="2745489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5" name="Freeform 15"/>
          <p:cNvSpPr/>
          <p:nvPr/>
        </p:nvSpPr>
        <p:spPr>
          <a:xfrm>
            <a:off x="10457520" y="2176326"/>
            <a:ext cx="6129029" cy="6129029"/>
          </a:xfrm>
          <a:custGeom>
            <a:avLst/>
            <a:gdLst/>
            <a:ahLst/>
            <a:cxnLst/>
            <a:rect l="l" t="t" r="r" b="b"/>
            <a:pathLst>
              <a:path w="6129029" h="6129029">
                <a:moveTo>
                  <a:pt x="0" y="0"/>
                </a:moveTo>
                <a:lnTo>
                  <a:pt x="6129029" y="0"/>
                </a:lnTo>
                <a:lnTo>
                  <a:pt x="6129029" y="6129029"/>
                </a:lnTo>
                <a:lnTo>
                  <a:pt x="0" y="6129029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alphaModFix amt="50000"/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16" name="Freeform 16"/>
          <p:cNvSpPr/>
          <p:nvPr/>
        </p:nvSpPr>
        <p:spPr>
          <a:xfrm>
            <a:off x="11981080" y="2956716"/>
            <a:ext cx="5583155" cy="5627632"/>
          </a:xfrm>
          <a:custGeom>
            <a:avLst/>
            <a:gdLst/>
            <a:ahLst/>
            <a:cxnLst/>
            <a:rect l="l" t="t" r="r" b="b"/>
            <a:pathLst>
              <a:path w="5583155" h="5627632">
                <a:moveTo>
                  <a:pt x="0" y="0"/>
                </a:moveTo>
                <a:lnTo>
                  <a:pt x="5583155" y="0"/>
                </a:lnTo>
                <a:lnTo>
                  <a:pt x="5583155" y="5627632"/>
                </a:lnTo>
                <a:lnTo>
                  <a:pt x="0" y="5627632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</p:sp>
      <p:sp>
        <p:nvSpPr>
          <p:cNvPr id="17" name="TextBox 17"/>
          <p:cNvSpPr txBox="1"/>
          <p:nvPr/>
        </p:nvSpPr>
        <p:spPr>
          <a:xfrm>
            <a:off x="1028700" y="2343432"/>
            <a:ext cx="9258910" cy="11283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639"/>
              </a:lnSpc>
            </a:pPr>
            <a:r>
              <a:rPr lang="en-US" sz="9598" b="1" dirty="0" err="1">
                <a:solidFill>
                  <a:srgbClr val="39D5FF"/>
                </a:solidFill>
                <a:latin typeface="Bebas Neue Bold"/>
                <a:ea typeface="Bebas Neue Bold"/>
                <a:cs typeface="Bebas Neue Bold"/>
                <a:sym typeface="Bebas Neue Bold"/>
              </a:rPr>
              <a:t>Перспективи</a:t>
            </a:r>
            <a:r>
              <a:rPr lang="en-US" sz="9598" b="1" dirty="0">
                <a:solidFill>
                  <a:srgbClr val="39D5FF"/>
                </a:solidFill>
                <a:latin typeface="Bebas Neue Bold"/>
                <a:ea typeface="Bebas Neue Bold"/>
                <a:cs typeface="Bebas Neue Bold"/>
                <a:sym typeface="Bebas Neue Bold"/>
              </a:rPr>
              <a:t> ШІ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1028700" y="3739123"/>
            <a:ext cx="10381550" cy="45662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041"/>
              </a:lnSpc>
            </a:pPr>
            <a:r>
              <a:rPr lang="en-US" sz="2886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Проглядаються два напрямки розвитку ШІ:</a:t>
            </a:r>
          </a:p>
          <a:p>
            <a:pPr algn="l">
              <a:lnSpc>
                <a:spcPts val="4041"/>
              </a:lnSpc>
            </a:pPr>
            <a:endParaRPr lang="en-US" sz="2886">
              <a:solidFill>
                <a:srgbClr val="FFFFFF"/>
              </a:solidFill>
              <a:latin typeface="Lato"/>
              <a:ea typeface="Lato"/>
              <a:cs typeface="Lato"/>
              <a:sym typeface="Lato"/>
            </a:endParaRPr>
          </a:p>
          <a:p>
            <a:pPr marL="623205" lvl="1" indent="-311602" algn="l">
              <a:lnSpc>
                <a:spcPts val="4041"/>
              </a:lnSpc>
              <a:buFont typeface="Arial"/>
              <a:buChar char="•"/>
            </a:pPr>
            <a:r>
              <a:rPr lang="en-US" sz="2886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перший полягає у вирішенні проблем, пов'язаних з наближенням спеціалізованих систем ШІ до можливостей людини та їх інтеграції, яка реалізована природою людини.</a:t>
            </a:r>
          </a:p>
          <a:p>
            <a:pPr marL="623205" lvl="1" indent="-311602" algn="l">
              <a:lnSpc>
                <a:spcPts val="4041"/>
              </a:lnSpc>
              <a:buFont typeface="Arial"/>
              <a:buChar char="•"/>
            </a:pPr>
            <a:r>
              <a:rPr lang="en-US" sz="2886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другий полягає у створенні Штучного Розуму, який представляє інтеграцію уже створених систем ШІ в єдину систему, здатну вирішувати проблеми людства.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72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10287000"/>
            <a:chOff x="0" y="0"/>
            <a:chExt cx="24384000" cy="13716000"/>
          </a:xfrm>
        </p:grpSpPr>
        <p:pic>
          <p:nvPicPr>
            <p:cNvPr id="3" name="Picture 3"/>
            <p:cNvPicPr>
              <a:picLocks noChangeAspect="1"/>
            </p:cNvPicPr>
            <p:nvPr/>
          </p:nvPicPr>
          <p:blipFill>
            <a:blip r:embed="rId2">
              <a:alphaModFix amt="58000"/>
            </a:blip>
            <a:srcRect l="14444" r="14444"/>
            <a:stretch>
              <a:fillRect/>
            </a:stretch>
          </p:blipFill>
          <p:spPr>
            <a:xfrm>
              <a:off x="0" y="0"/>
              <a:ext cx="24384000" cy="13716000"/>
            </a:xfrm>
            <a:prstGeom prst="rect">
              <a:avLst/>
            </a:prstGeom>
          </p:spPr>
        </p:pic>
      </p:grpSp>
      <p:sp>
        <p:nvSpPr>
          <p:cNvPr id="4" name="Freeform 4"/>
          <p:cNvSpPr/>
          <p:nvPr/>
        </p:nvSpPr>
        <p:spPr>
          <a:xfrm>
            <a:off x="1377926" y="3796273"/>
            <a:ext cx="16186309" cy="8518045"/>
          </a:xfrm>
          <a:custGeom>
            <a:avLst/>
            <a:gdLst/>
            <a:ahLst/>
            <a:cxnLst/>
            <a:rect l="l" t="t" r="r" b="b"/>
            <a:pathLst>
              <a:path w="16186309" h="8518045">
                <a:moveTo>
                  <a:pt x="0" y="0"/>
                </a:moveTo>
                <a:lnTo>
                  <a:pt x="16186309" y="0"/>
                </a:lnTo>
                <a:lnTo>
                  <a:pt x="16186309" y="8518045"/>
                </a:lnTo>
                <a:lnTo>
                  <a:pt x="0" y="8518045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69000"/>
            </a:blip>
            <a:stretch>
              <a:fillRect/>
            </a:stretch>
          </a:blipFill>
        </p:spPr>
      </p:sp>
      <p:grpSp>
        <p:nvGrpSpPr>
          <p:cNvPr id="5" name="Group 5"/>
          <p:cNvGrpSpPr/>
          <p:nvPr/>
        </p:nvGrpSpPr>
        <p:grpSpPr>
          <a:xfrm>
            <a:off x="723765" y="8584348"/>
            <a:ext cx="16840470" cy="1191307"/>
            <a:chOff x="0" y="0"/>
            <a:chExt cx="22453960" cy="1588409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3540673" cy="1588409"/>
            </a:xfrm>
            <a:custGeom>
              <a:avLst/>
              <a:gdLst/>
              <a:ahLst/>
              <a:cxnLst/>
              <a:rect l="l" t="t" r="r" b="b"/>
              <a:pathLst>
                <a:path w="13540673" h="1588409">
                  <a:moveTo>
                    <a:pt x="0" y="0"/>
                  </a:moveTo>
                  <a:lnTo>
                    <a:pt x="13540673" y="0"/>
                  </a:lnTo>
                  <a:lnTo>
                    <a:pt x="13540673" y="1588409"/>
                  </a:lnTo>
                  <a:lnTo>
                    <a:pt x="0" y="158840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t="-551176" r="-13856"/>
              </a:stretch>
            </a:blipFill>
          </p:spPr>
        </p:sp>
        <p:sp>
          <p:nvSpPr>
            <p:cNvPr id="7" name="Freeform 7"/>
            <p:cNvSpPr/>
            <p:nvPr/>
          </p:nvSpPr>
          <p:spPr>
            <a:xfrm>
              <a:off x="12442195" y="276852"/>
              <a:ext cx="10011765" cy="1311557"/>
            </a:xfrm>
            <a:custGeom>
              <a:avLst/>
              <a:gdLst/>
              <a:ahLst/>
              <a:cxnLst/>
              <a:rect l="l" t="t" r="r" b="b"/>
              <a:pathLst>
                <a:path w="10011765" h="1311557">
                  <a:moveTo>
                    <a:pt x="0" y="0"/>
                  </a:moveTo>
                  <a:lnTo>
                    <a:pt x="10011765" y="0"/>
                  </a:lnTo>
                  <a:lnTo>
                    <a:pt x="10011765" y="1311557"/>
                  </a:lnTo>
                  <a:lnTo>
                    <a:pt x="0" y="13115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-53987" t="-688630"/>
              </a:stretch>
            </a:blipFill>
          </p:spPr>
        </p:sp>
      </p:grpSp>
      <p:grpSp>
        <p:nvGrpSpPr>
          <p:cNvPr id="8" name="Group 8"/>
          <p:cNvGrpSpPr/>
          <p:nvPr/>
        </p:nvGrpSpPr>
        <p:grpSpPr>
          <a:xfrm rot="-10800000">
            <a:off x="723765" y="643085"/>
            <a:ext cx="16840470" cy="1191307"/>
            <a:chOff x="0" y="0"/>
            <a:chExt cx="22453960" cy="1588409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13540673" cy="1588409"/>
            </a:xfrm>
            <a:custGeom>
              <a:avLst/>
              <a:gdLst/>
              <a:ahLst/>
              <a:cxnLst/>
              <a:rect l="l" t="t" r="r" b="b"/>
              <a:pathLst>
                <a:path w="13540673" h="1588409">
                  <a:moveTo>
                    <a:pt x="0" y="0"/>
                  </a:moveTo>
                  <a:lnTo>
                    <a:pt x="13540673" y="0"/>
                  </a:lnTo>
                  <a:lnTo>
                    <a:pt x="13540673" y="1588409"/>
                  </a:lnTo>
                  <a:lnTo>
                    <a:pt x="0" y="158840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t="-551176" r="-13856"/>
              </a:stretch>
            </a:blipFill>
          </p:spPr>
        </p:sp>
        <p:sp>
          <p:nvSpPr>
            <p:cNvPr id="10" name="Freeform 10"/>
            <p:cNvSpPr/>
            <p:nvPr/>
          </p:nvSpPr>
          <p:spPr>
            <a:xfrm>
              <a:off x="12442195" y="276852"/>
              <a:ext cx="10011765" cy="1311557"/>
            </a:xfrm>
            <a:custGeom>
              <a:avLst/>
              <a:gdLst/>
              <a:ahLst/>
              <a:cxnLst/>
              <a:rect l="l" t="t" r="r" b="b"/>
              <a:pathLst>
                <a:path w="10011765" h="1311557">
                  <a:moveTo>
                    <a:pt x="0" y="0"/>
                  </a:moveTo>
                  <a:lnTo>
                    <a:pt x="10011765" y="0"/>
                  </a:lnTo>
                  <a:lnTo>
                    <a:pt x="10011765" y="1311557"/>
                  </a:lnTo>
                  <a:lnTo>
                    <a:pt x="0" y="13115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-53987" t="-688630"/>
              </a:stretch>
            </a:blipFill>
          </p:spPr>
        </p:sp>
      </p:grpSp>
      <p:sp>
        <p:nvSpPr>
          <p:cNvPr id="11" name="Freeform 11"/>
          <p:cNvSpPr/>
          <p:nvPr/>
        </p:nvSpPr>
        <p:spPr>
          <a:xfrm>
            <a:off x="14280135" y="8952874"/>
            <a:ext cx="2745489" cy="454254"/>
          </a:xfrm>
          <a:custGeom>
            <a:avLst/>
            <a:gdLst/>
            <a:ahLst/>
            <a:cxnLst/>
            <a:rect l="l" t="t" r="r" b="b"/>
            <a:pathLst>
              <a:path w="2745489" h="454254">
                <a:moveTo>
                  <a:pt x="0" y="0"/>
                </a:moveTo>
                <a:lnTo>
                  <a:pt x="2745489" y="0"/>
                </a:lnTo>
                <a:lnTo>
                  <a:pt x="2745489" y="454254"/>
                </a:lnTo>
                <a:lnTo>
                  <a:pt x="0" y="454254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 flipH="1">
            <a:off x="1385707" y="1238738"/>
            <a:ext cx="2745489" cy="454254"/>
          </a:xfrm>
          <a:custGeom>
            <a:avLst/>
            <a:gdLst/>
            <a:ahLst/>
            <a:cxnLst/>
            <a:rect l="l" t="t" r="r" b="b"/>
            <a:pathLst>
              <a:path w="2745489" h="454254">
                <a:moveTo>
                  <a:pt x="2745489" y="0"/>
                </a:moveTo>
                <a:lnTo>
                  <a:pt x="0" y="0"/>
                </a:lnTo>
                <a:lnTo>
                  <a:pt x="0" y="454254"/>
                </a:lnTo>
                <a:lnTo>
                  <a:pt x="2745489" y="454254"/>
                </a:lnTo>
                <a:lnTo>
                  <a:pt x="2745489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>
            <a:off x="215932" y="2814092"/>
            <a:ext cx="5085038" cy="5770256"/>
          </a:xfrm>
          <a:custGeom>
            <a:avLst/>
            <a:gdLst/>
            <a:ahLst/>
            <a:cxnLst/>
            <a:rect l="l" t="t" r="r" b="b"/>
            <a:pathLst>
              <a:path w="5085038" h="5770256">
                <a:moveTo>
                  <a:pt x="0" y="0"/>
                </a:moveTo>
                <a:lnTo>
                  <a:pt x="5085038" y="0"/>
                </a:lnTo>
                <a:lnTo>
                  <a:pt x="5085038" y="5770256"/>
                </a:lnTo>
                <a:lnTo>
                  <a:pt x="0" y="5770256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sp>
        <p:nvSpPr>
          <p:cNvPr id="14" name="TextBox 14"/>
          <p:cNvSpPr txBox="1"/>
          <p:nvPr/>
        </p:nvSpPr>
        <p:spPr>
          <a:xfrm>
            <a:off x="5715789" y="1988267"/>
            <a:ext cx="10829462" cy="12820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360"/>
              </a:lnSpc>
            </a:pPr>
            <a:r>
              <a:rPr lang="en-US" sz="10400" b="1">
                <a:solidFill>
                  <a:srgbClr val="39D5FF"/>
                </a:solidFill>
                <a:latin typeface="Bebas Neue Bold"/>
                <a:ea typeface="Bebas Neue Bold"/>
                <a:cs typeface="Bebas Neue Bold"/>
                <a:sym typeface="Bebas Neue Bold"/>
              </a:rPr>
              <a:t>Практична реалІзацІя 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5715789" y="3739123"/>
            <a:ext cx="11915366" cy="52273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779"/>
              </a:lnSpc>
            </a:pPr>
            <a:r>
              <a:rPr lang="en-US" sz="2699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Штучний інтелект — технічна (в усіх сучасних випадках спроб практичної реалізації — комп'ютерна) система, що має певні ознаки інтелекту, тобто здатна:</a:t>
            </a:r>
          </a:p>
          <a:p>
            <a:pPr algn="l">
              <a:lnSpc>
                <a:spcPts val="3779"/>
              </a:lnSpc>
            </a:pPr>
            <a:endParaRPr lang="en-US" sz="2699">
              <a:solidFill>
                <a:srgbClr val="FFFFFF"/>
              </a:solidFill>
              <a:latin typeface="Lato"/>
              <a:ea typeface="Lato"/>
              <a:cs typeface="Lato"/>
              <a:sym typeface="Lato"/>
            </a:endParaRPr>
          </a:p>
          <a:p>
            <a:pPr marL="582928" lvl="1" indent="-291464" algn="l">
              <a:lnSpc>
                <a:spcPts val="3779"/>
              </a:lnSpc>
              <a:buFont typeface="Arial"/>
              <a:buChar char="•"/>
            </a:pPr>
            <a:r>
              <a:rPr lang="en-US" sz="2699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розпізнавати та розуміти;</a:t>
            </a:r>
          </a:p>
          <a:p>
            <a:pPr marL="582928" lvl="1" indent="-291464" algn="l">
              <a:lnSpc>
                <a:spcPts val="3779"/>
              </a:lnSpc>
              <a:buFont typeface="Arial"/>
              <a:buChar char="•"/>
            </a:pPr>
            <a:r>
              <a:rPr lang="en-US" sz="2699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знаходити спосіб досягнення результату та ухвалювати рішення;</a:t>
            </a:r>
          </a:p>
          <a:p>
            <a:pPr marL="582928" lvl="1" indent="-291464" algn="l">
              <a:lnSpc>
                <a:spcPts val="3779"/>
              </a:lnSpc>
              <a:buFont typeface="Arial"/>
              <a:buChar char="•"/>
            </a:pPr>
            <a:r>
              <a:rPr lang="en-US" sz="2699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вчитися.</a:t>
            </a:r>
          </a:p>
          <a:p>
            <a:pPr algn="l">
              <a:lnSpc>
                <a:spcPts val="3779"/>
              </a:lnSpc>
            </a:pPr>
            <a:r>
              <a:rPr lang="en-US" sz="2699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У практичному плані наявність лише неповних знань про мозок, про його функціонування не заважає будувати його наближені інформаційні моделі, моделювати на електронній цифровій обчислювальній машині найскладніші процеси мислення, у тому числі й творчі.</a:t>
            </a:r>
          </a:p>
        </p:txBody>
      </p:sp>
      <p:sp>
        <p:nvSpPr>
          <p:cNvPr id="16" name="Freeform 16"/>
          <p:cNvSpPr/>
          <p:nvPr/>
        </p:nvSpPr>
        <p:spPr>
          <a:xfrm>
            <a:off x="1377926" y="8888892"/>
            <a:ext cx="4105390" cy="582219"/>
          </a:xfrm>
          <a:custGeom>
            <a:avLst/>
            <a:gdLst/>
            <a:ahLst/>
            <a:cxnLst/>
            <a:rect l="l" t="t" r="r" b="b"/>
            <a:pathLst>
              <a:path w="4105390" h="582219">
                <a:moveTo>
                  <a:pt x="0" y="0"/>
                </a:moveTo>
                <a:lnTo>
                  <a:pt x="4105390" y="0"/>
                </a:lnTo>
                <a:lnTo>
                  <a:pt x="4105390" y="582219"/>
                </a:lnTo>
                <a:lnTo>
                  <a:pt x="0" y="582219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17" name="Freeform 17"/>
          <p:cNvSpPr/>
          <p:nvPr/>
        </p:nvSpPr>
        <p:spPr>
          <a:xfrm>
            <a:off x="12953352" y="1110773"/>
            <a:ext cx="4105390" cy="582219"/>
          </a:xfrm>
          <a:custGeom>
            <a:avLst/>
            <a:gdLst/>
            <a:ahLst/>
            <a:cxnLst/>
            <a:rect l="l" t="t" r="r" b="b"/>
            <a:pathLst>
              <a:path w="4105390" h="582219">
                <a:moveTo>
                  <a:pt x="0" y="0"/>
                </a:moveTo>
                <a:lnTo>
                  <a:pt x="4105390" y="0"/>
                </a:lnTo>
                <a:lnTo>
                  <a:pt x="4105390" y="582219"/>
                </a:lnTo>
                <a:lnTo>
                  <a:pt x="0" y="582219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72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88000" cy="10287000"/>
            <a:chOff x="0" y="0"/>
            <a:chExt cx="24384000" cy="13716000"/>
          </a:xfrm>
        </p:grpSpPr>
        <p:pic>
          <p:nvPicPr>
            <p:cNvPr id="3" name="Picture 3"/>
            <p:cNvPicPr>
              <a:picLocks noChangeAspect="1"/>
            </p:cNvPicPr>
            <p:nvPr/>
          </p:nvPicPr>
          <p:blipFill>
            <a:blip r:embed="rId2">
              <a:alphaModFix amt="58000"/>
            </a:blip>
            <a:srcRect l="14444" r="14444"/>
            <a:stretch>
              <a:fillRect/>
            </a:stretch>
          </p:blipFill>
          <p:spPr>
            <a:xfrm>
              <a:off x="0" y="0"/>
              <a:ext cx="24384000" cy="13716000"/>
            </a:xfrm>
            <a:prstGeom prst="rect">
              <a:avLst/>
            </a:prstGeom>
          </p:spPr>
        </p:pic>
      </p:grpSp>
      <p:sp>
        <p:nvSpPr>
          <p:cNvPr id="4" name="Freeform 4"/>
          <p:cNvSpPr/>
          <p:nvPr/>
        </p:nvSpPr>
        <p:spPr>
          <a:xfrm>
            <a:off x="1377926" y="3796273"/>
            <a:ext cx="16186309" cy="8518045"/>
          </a:xfrm>
          <a:custGeom>
            <a:avLst/>
            <a:gdLst/>
            <a:ahLst/>
            <a:cxnLst/>
            <a:rect l="l" t="t" r="r" b="b"/>
            <a:pathLst>
              <a:path w="16186309" h="8518045">
                <a:moveTo>
                  <a:pt x="0" y="0"/>
                </a:moveTo>
                <a:lnTo>
                  <a:pt x="16186309" y="0"/>
                </a:lnTo>
                <a:lnTo>
                  <a:pt x="16186309" y="8518045"/>
                </a:lnTo>
                <a:lnTo>
                  <a:pt x="0" y="8518045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69000"/>
            </a:blip>
            <a:stretch>
              <a:fillRect/>
            </a:stretch>
          </a:blipFill>
        </p:spPr>
      </p:sp>
      <p:grpSp>
        <p:nvGrpSpPr>
          <p:cNvPr id="5" name="Group 5"/>
          <p:cNvGrpSpPr/>
          <p:nvPr/>
        </p:nvGrpSpPr>
        <p:grpSpPr>
          <a:xfrm>
            <a:off x="723765" y="8584348"/>
            <a:ext cx="16840470" cy="1191307"/>
            <a:chOff x="0" y="0"/>
            <a:chExt cx="22453960" cy="1588409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3540673" cy="1588409"/>
            </a:xfrm>
            <a:custGeom>
              <a:avLst/>
              <a:gdLst/>
              <a:ahLst/>
              <a:cxnLst/>
              <a:rect l="l" t="t" r="r" b="b"/>
              <a:pathLst>
                <a:path w="13540673" h="1588409">
                  <a:moveTo>
                    <a:pt x="0" y="0"/>
                  </a:moveTo>
                  <a:lnTo>
                    <a:pt x="13540673" y="0"/>
                  </a:lnTo>
                  <a:lnTo>
                    <a:pt x="13540673" y="1588409"/>
                  </a:lnTo>
                  <a:lnTo>
                    <a:pt x="0" y="158840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t="-551176" r="-13856"/>
              </a:stretch>
            </a:blipFill>
          </p:spPr>
        </p:sp>
        <p:sp>
          <p:nvSpPr>
            <p:cNvPr id="7" name="Freeform 7"/>
            <p:cNvSpPr/>
            <p:nvPr/>
          </p:nvSpPr>
          <p:spPr>
            <a:xfrm>
              <a:off x="12442195" y="276852"/>
              <a:ext cx="10011765" cy="1311557"/>
            </a:xfrm>
            <a:custGeom>
              <a:avLst/>
              <a:gdLst/>
              <a:ahLst/>
              <a:cxnLst/>
              <a:rect l="l" t="t" r="r" b="b"/>
              <a:pathLst>
                <a:path w="10011765" h="1311557">
                  <a:moveTo>
                    <a:pt x="0" y="0"/>
                  </a:moveTo>
                  <a:lnTo>
                    <a:pt x="10011765" y="0"/>
                  </a:lnTo>
                  <a:lnTo>
                    <a:pt x="10011765" y="1311557"/>
                  </a:lnTo>
                  <a:lnTo>
                    <a:pt x="0" y="13115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-53987" t="-688630"/>
              </a:stretch>
            </a:blipFill>
          </p:spPr>
        </p:sp>
      </p:grpSp>
      <p:grpSp>
        <p:nvGrpSpPr>
          <p:cNvPr id="8" name="Group 8"/>
          <p:cNvGrpSpPr/>
          <p:nvPr/>
        </p:nvGrpSpPr>
        <p:grpSpPr>
          <a:xfrm rot="-10800000">
            <a:off x="723765" y="643085"/>
            <a:ext cx="16840470" cy="1191307"/>
            <a:chOff x="0" y="0"/>
            <a:chExt cx="22453960" cy="1588409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13540673" cy="1588409"/>
            </a:xfrm>
            <a:custGeom>
              <a:avLst/>
              <a:gdLst/>
              <a:ahLst/>
              <a:cxnLst/>
              <a:rect l="l" t="t" r="r" b="b"/>
              <a:pathLst>
                <a:path w="13540673" h="1588409">
                  <a:moveTo>
                    <a:pt x="0" y="0"/>
                  </a:moveTo>
                  <a:lnTo>
                    <a:pt x="13540673" y="0"/>
                  </a:lnTo>
                  <a:lnTo>
                    <a:pt x="13540673" y="1588409"/>
                  </a:lnTo>
                  <a:lnTo>
                    <a:pt x="0" y="158840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t="-551176" r="-13856"/>
              </a:stretch>
            </a:blipFill>
          </p:spPr>
        </p:sp>
        <p:sp>
          <p:nvSpPr>
            <p:cNvPr id="10" name="Freeform 10"/>
            <p:cNvSpPr/>
            <p:nvPr/>
          </p:nvSpPr>
          <p:spPr>
            <a:xfrm>
              <a:off x="12442195" y="276852"/>
              <a:ext cx="10011765" cy="1311557"/>
            </a:xfrm>
            <a:custGeom>
              <a:avLst/>
              <a:gdLst/>
              <a:ahLst/>
              <a:cxnLst/>
              <a:rect l="l" t="t" r="r" b="b"/>
              <a:pathLst>
                <a:path w="10011765" h="1311557">
                  <a:moveTo>
                    <a:pt x="0" y="0"/>
                  </a:moveTo>
                  <a:lnTo>
                    <a:pt x="10011765" y="0"/>
                  </a:lnTo>
                  <a:lnTo>
                    <a:pt x="10011765" y="1311557"/>
                  </a:lnTo>
                  <a:lnTo>
                    <a:pt x="0" y="13115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-53987" t="-688630"/>
              </a:stretch>
            </a:blipFill>
          </p:spPr>
        </p:sp>
      </p:grpSp>
      <p:sp>
        <p:nvSpPr>
          <p:cNvPr id="11" name="Freeform 11"/>
          <p:cNvSpPr/>
          <p:nvPr/>
        </p:nvSpPr>
        <p:spPr>
          <a:xfrm flipH="1">
            <a:off x="1385707" y="9017057"/>
            <a:ext cx="2745489" cy="454254"/>
          </a:xfrm>
          <a:custGeom>
            <a:avLst/>
            <a:gdLst/>
            <a:ahLst/>
            <a:cxnLst/>
            <a:rect l="l" t="t" r="r" b="b"/>
            <a:pathLst>
              <a:path w="2745489" h="454254">
                <a:moveTo>
                  <a:pt x="2745489" y="0"/>
                </a:moveTo>
                <a:lnTo>
                  <a:pt x="0" y="0"/>
                </a:lnTo>
                <a:lnTo>
                  <a:pt x="0" y="454254"/>
                </a:lnTo>
                <a:lnTo>
                  <a:pt x="2745489" y="454254"/>
                </a:lnTo>
                <a:lnTo>
                  <a:pt x="2745489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>
            <a:off x="14083045" y="1105388"/>
            <a:ext cx="2745489" cy="454254"/>
          </a:xfrm>
          <a:custGeom>
            <a:avLst/>
            <a:gdLst/>
            <a:ahLst/>
            <a:cxnLst/>
            <a:rect l="l" t="t" r="r" b="b"/>
            <a:pathLst>
              <a:path w="2745489" h="454254">
                <a:moveTo>
                  <a:pt x="0" y="0"/>
                </a:moveTo>
                <a:lnTo>
                  <a:pt x="2745489" y="0"/>
                </a:lnTo>
                <a:lnTo>
                  <a:pt x="2745489" y="454254"/>
                </a:lnTo>
                <a:lnTo>
                  <a:pt x="0" y="454254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>
            <a:off x="13153910" y="8954026"/>
            <a:ext cx="4105390" cy="582219"/>
          </a:xfrm>
          <a:custGeom>
            <a:avLst/>
            <a:gdLst/>
            <a:ahLst/>
            <a:cxnLst/>
            <a:rect l="l" t="t" r="r" b="b"/>
            <a:pathLst>
              <a:path w="4105390" h="582219">
                <a:moveTo>
                  <a:pt x="0" y="0"/>
                </a:moveTo>
                <a:lnTo>
                  <a:pt x="4105390" y="0"/>
                </a:lnTo>
                <a:lnTo>
                  <a:pt x="4105390" y="582219"/>
                </a:lnTo>
                <a:lnTo>
                  <a:pt x="0" y="582219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14" name="Freeform 14"/>
          <p:cNvSpPr/>
          <p:nvPr/>
        </p:nvSpPr>
        <p:spPr>
          <a:xfrm>
            <a:off x="1385707" y="977423"/>
            <a:ext cx="4105390" cy="582219"/>
          </a:xfrm>
          <a:custGeom>
            <a:avLst/>
            <a:gdLst/>
            <a:ahLst/>
            <a:cxnLst/>
            <a:rect l="l" t="t" r="r" b="b"/>
            <a:pathLst>
              <a:path w="4105390" h="582219">
                <a:moveTo>
                  <a:pt x="0" y="0"/>
                </a:moveTo>
                <a:lnTo>
                  <a:pt x="4105389" y="0"/>
                </a:lnTo>
                <a:lnTo>
                  <a:pt x="4105389" y="582219"/>
                </a:lnTo>
                <a:lnTo>
                  <a:pt x="0" y="582219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15" name="Freeform 15"/>
          <p:cNvSpPr/>
          <p:nvPr/>
        </p:nvSpPr>
        <p:spPr>
          <a:xfrm>
            <a:off x="10842706" y="2593269"/>
            <a:ext cx="6416594" cy="5815039"/>
          </a:xfrm>
          <a:custGeom>
            <a:avLst/>
            <a:gdLst/>
            <a:ahLst/>
            <a:cxnLst/>
            <a:rect l="l" t="t" r="r" b="b"/>
            <a:pathLst>
              <a:path w="6416594" h="5815039">
                <a:moveTo>
                  <a:pt x="0" y="0"/>
                </a:moveTo>
                <a:lnTo>
                  <a:pt x="6416594" y="0"/>
                </a:lnTo>
                <a:lnTo>
                  <a:pt x="6416594" y="5815038"/>
                </a:lnTo>
                <a:lnTo>
                  <a:pt x="0" y="5815038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</p:sp>
      <p:sp>
        <p:nvSpPr>
          <p:cNvPr id="16" name="TextBox 16"/>
          <p:cNvSpPr txBox="1"/>
          <p:nvPr/>
        </p:nvSpPr>
        <p:spPr>
          <a:xfrm>
            <a:off x="1687335" y="2217527"/>
            <a:ext cx="8090840" cy="157607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1425"/>
              </a:lnSpc>
            </a:pPr>
            <a:r>
              <a:rPr lang="en-US" sz="12695" b="1">
                <a:solidFill>
                  <a:srgbClr val="39D5FF"/>
                </a:solidFill>
                <a:latin typeface="Bebas Neue Bold"/>
                <a:ea typeface="Bebas Neue Bold"/>
                <a:cs typeface="Bebas Neue Bold"/>
                <a:sym typeface="Bebas Neue Bold"/>
              </a:rPr>
              <a:t>Типи шІ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1687335" y="4041256"/>
            <a:ext cx="8144543" cy="19989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220"/>
              </a:lnSpc>
            </a:pPr>
            <a:r>
              <a:rPr lang="en-US" sz="2300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ШІ на основі правил — це системи ШІ, запрограмовані за допомогою набору правил або операторів if-then, які дають їм змогу ухвалювати рішення на основі конкретних умов. Ці системи часто використовують в експертних системах і системах підтримки ухвалення рішень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1660483" y="6636652"/>
            <a:ext cx="8144543" cy="11988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220"/>
              </a:lnSpc>
            </a:pPr>
            <a:r>
              <a:rPr lang="en-US" sz="2300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Машинне навчання — це тип штучного інтелекту, який передбачає навчання алгоритмів навчанню на основі вхідних даних і покращенню їх продуктивності з часом. 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1108</Words>
  <Application>Microsoft Office PowerPoint</Application>
  <PresentationFormat>Custom</PresentationFormat>
  <Paragraphs>57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4" baseType="lpstr">
      <vt:lpstr>Bebas Neue Bold</vt:lpstr>
      <vt:lpstr>Lato</vt:lpstr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ШІ</dc:title>
  <dc:creator>igor</dc:creator>
  <cp:lastModifiedBy>Люся Пилипчук</cp:lastModifiedBy>
  <cp:revision>2</cp:revision>
  <dcterms:created xsi:type="dcterms:W3CDTF">2006-08-16T00:00:00Z</dcterms:created>
  <dcterms:modified xsi:type="dcterms:W3CDTF">2025-05-05T08:58:53Z</dcterms:modified>
  <dc:identifier>DAGl1IhVESA</dc:identifier>
</cp:coreProperties>
</file>