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092E679A-E20D-4BB8-B875-2FD67DF91A18}">
          <p14:sldIdLst>
            <p14:sldId id="256"/>
            <p14:sldId id="257"/>
            <p14:sldId id="258"/>
            <p14:sldId id="260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31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1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999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04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278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572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571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48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14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16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0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9652-1CA8-44DB-B97C-6EA49AC8366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1D78-CFAF-4637-ADA5-8A65704728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9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3913" y="300251"/>
            <a:ext cx="9674087" cy="362239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uk-UA" sz="1800" dirty="0" smtClean="0"/>
              <a:t>Давайте менше говорити про обов'язки дітей, а більше про їхні права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b="1" i="1" dirty="0" smtClean="0"/>
              <a:t>Ж</a:t>
            </a:r>
            <a:r>
              <a:rPr lang="ru-RU" sz="1800" b="1" i="1" dirty="0"/>
              <a:t>.-Ж. </a:t>
            </a:r>
            <a:r>
              <a:rPr lang="ru-RU" sz="1800" b="1" i="1" dirty="0" smtClean="0"/>
              <a:t>Руссо</a:t>
            </a:r>
            <a:br>
              <a:rPr lang="ru-RU" sz="1800" b="1" i="1" dirty="0" smtClean="0"/>
            </a:b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/>
              <a:t/>
            </a:r>
            <a:br>
              <a:rPr lang="ru-RU" sz="1800" b="1" i="1" dirty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uk-UA" sz="2800" b="1" dirty="0" smtClean="0"/>
              <a:t>Діти та дорослі: правовідносини у різних сферах життя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1800" b="1" i="1" dirty="0" smtClean="0"/>
              <a:t>Володимир Гуріч </a:t>
            </a:r>
            <a:br>
              <a:rPr lang="uk-UA" sz="1800" b="1" i="1" dirty="0" smtClean="0"/>
            </a:br>
            <a:r>
              <a:rPr lang="uk-UA" sz="1800" dirty="0" smtClean="0"/>
              <a:t>кандидат педагогічних наук, доцент кафедри соціальної роботи, соціальної педагогіки та соціології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3913" y="4039358"/>
            <a:ext cx="9674087" cy="238794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uk-UA" dirty="0"/>
          </a:p>
          <a:p>
            <a:r>
              <a:rPr lang="uk-UA" dirty="0" smtClean="0"/>
              <a:t>Курс за вибором для тих, хто планує працювати з дітьми </a:t>
            </a:r>
          </a:p>
          <a:p>
            <a:r>
              <a:rPr lang="uk-UA" dirty="0" smtClean="0"/>
              <a:t>або просто стати грамотними батьками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209" y="300251"/>
            <a:ext cx="2719513" cy="18111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719" r="7773" b="6404"/>
          <a:stretch/>
        </p:blipFill>
        <p:spPr>
          <a:xfrm>
            <a:off x="9497111" y="4877251"/>
            <a:ext cx="2529954" cy="18151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71348059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07988"/>
            <a:ext cx="10515600" cy="91584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Для чого це потрібно?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31850" y="1514901"/>
            <a:ext cx="10515600" cy="457474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r"/>
            <a:r>
              <a:rPr lang="uk-UA" b="1" i="1" dirty="0" smtClean="0">
                <a:solidFill>
                  <a:schemeClr val="bg1"/>
                </a:solidFill>
              </a:rPr>
              <a:t>Дітям </a:t>
            </a:r>
            <a:r>
              <a:rPr lang="uk-UA" b="1" i="1" dirty="0">
                <a:solidFill>
                  <a:schemeClr val="bg1"/>
                </a:solidFill>
              </a:rPr>
              <a:t>потрібні не повчання, а приклади (Жозеф </a:t>
            </a:r>
            <a:r>
              <a:rPr lang="uk-UA" b="1" i="1" dirty="0" err="1">
                <a:solidFill>
                  <a:schemeClr val="bg1"/>
                </a:solidFill>
              </a:rPr>
              <a:t>Жубер</a:t>
            </a:r>
            <a:r>
              <a:rPr lang="uk-UA" b="1" i="1" dirty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Пора вже звикнути, що дитина – правовий суб'єкт нашого суспільства. Але як же це важко зрозуміти дорослим. Тільки народилася – а вже правоздатна особа. Це як? І як з цим жити? Чи допоможе це мені – дорослій людини, чи буде загрозою? </a:t>
            </a:r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Дітей вчать, що у них є права, але чи вчать це їх батьки та фахівці, які у ході професійної діяльності взаємодіють із сім'єю, дитиною? Не так вже багато тих, хто цілком зрозумів та прийняв принципи Конвенції ООН про права дитини. А тих, хто ще й знає дитячі закони своєї країни та вміє їх використовувати…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Діти виходять надвір, відвідують садочки та школи, ходять до гуртків та секцій, а ще роблять покупки, відкривають рахунки у банках, 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отримують соцдопомогу, заробляють та прагнуть самостійності.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Ким має стати для них доросла людина?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8716" y="4996070"/>
            <a:ext cx="2498727" cy="161689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45146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6000" b="1" dirty="0" smtClean="0"/>
              <a:t>Про що дізнаємось?</a:t>
            </a:r>
            <a:endParaRPr lang="ru-RU" sz="6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92540" y="1460309"/>
            <a:ext cx="4429836" cy="471665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Під час лекційних та семінарських зустрічей ми дізнаємось про правові можливості дитини та її представників, навчимось моделювати ситуації ризику та вирішувати конфлікти, поєднуючи права дитини з правами дорослих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131558" y="1460310"/>
            <a:ext cx="6222242" cy="4716653"/>
          </a:xfrm>
          <a:solidFill>
            <a:schemeClr val="accent5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Навчальний план курсу складатиметься з основної частини (коротка історія прав дитини, їх принципи та відбиття в українському законодавстві, механізми реалізації) та варіативної основи (в залежності від галузі застосування права дітей). </a:t>
            </a:r>
          </a:p>
          <a:p>
            <a:endParaRPr lang="uk-UA" dirty="0"/>
          </a:p>
          <a:p>
            <a:pPr marL="0" indent="0" algn="ctr">
              <a:buNone/>
            </a:pPr>
            <a:r>
              <a:rPr lang="uk-UA" dirty="0" smtClean="0"/>
              <a:t>Ви також зможете запропонувати свої теми для зустрічей.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91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89113"/>
            <a:ext cx="9144000" cy="103367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bg1"/>
                </a:solidFill>
                <a:latin typeface="+mn-lt"/>
              </a:rPr>
              <a:t>Для кожного з цих стверджень є законні обґрунтування … не вірите? </a:t>
            </a:r>
            <a:endParaRPr lang="ru-RU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92507"/>
            <a:ext cx="9144000" cy="4283005"/>
          </a:xfrm>
          <a:solidFill>
            <a:schemeClr val="accent6"/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uk-UA" sz="2600" dirty="0">
                <a:solidFill>
                  <a:schemeClr val="bg1"/>
                </a:solidFill>
              </a:rPr>
              <a:t>Дитина не знає необхідності - ні фізичної, ні логічної </a:t>
            </a:r>
            <a:r>
              <a:rPr lang="ru-RU" sz="2600" dirty="0">
                <a:solidFill>
                  <a:schemeClr val="bg1"/>
                </a:solidFill>
              </a:rPr>
              <a:t>(Жан </a:t>
            </a:r>
            <a:r>
              <a:rPr lang="ru-RU" sz="2600" dirty="0" err="1">
                <a:solidFill>
                  <a:schemeClr val="bg1"/>
                </a:solidFill>
              </a:rPr>
              <a:t>Піаже</a:t>
            </a:r>
            <a:r>
              <a:rPr lang="ru-RU" sz="2600" dirty="0">
                <a:solidFill>
                  <a:schemeClr val="bg1"/>
                </a:solidFill>
              </a:rPr>
              <a:t>, психолог)</a:t>
            </a:r>
            <a:endParaRPr lang="ru-RU" sz="2000" dirty="0"/>
          </a:p>
          <a:p>
            <a:pPr algn="just"/>
            <a:r>
              <a:rPr lang="uk-UA" sz="2600" dirty="0" smtClean="0">
                <a:solidFill>
                  <a:schemeClr val="bg1"/>
                </a:solidFill>
              </a:rPr>
              <a:t>Ні, дитина володіє почуттям обов’язку, не нав’язаним насильно, тяжіє до порядку, не відмовляється від правил і обов’язків. Вона тільки хоче, щоб тягар не був непосильним, щоб він не ламав їй хребет, щоб вона зустрічала розуміння, коли захитається, посковзнеться, стомлена, зупиниться, щоб перевести дух (</a:t>
            </a:r>
            <a:r>
              <a:rPr lang="uk-UA" sz="2600" dirty="0" err="1" smtClean="0">
                <a:solidFill>
                  <a:schemeClr val="bg1"/>
                </a:solidFill>
              </a:rPr>
              <a:t>Януш</a:t>
            </a:r>
            <a:r>
              <a:rPr lang="uk-UA" sz="2600" dirty="0" smtClean="0">
                <a:solidFill>
                  <a:schemeClr val="bg1"/>
                </a:solidFill>
              </a:rPr>
              <a:t> Корчак, педагог)</a:t>
            </a:r>
          </a:p>
          <a:p>
            <a:pPr algn="just"/>
            <a:r>
              <a:rPr lang="uk-UA" sz="2600" dirty="0">
                <a:solidFill>
                  <a:schemeClr val="bg1"/>
                </a:solidFill>
              </a:rPr>
              <a:t>У тих крихітних світах, в яких живуть діти ... ніщо не відчувається так тонко і так гостро, як несправедливість (Чарльз Діккенс, письменник</a:t>
            </a:r>
            <a:r>
              <a:rPr lang="uk-UA" sz="2600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sz="2600" dirty="0" smtClean="0">
                <a:solidFill>
                  <a:schemeClr val="bg1"/>
                </a:solidFill>
              </a:rPr>
              <a:t>Діти часто починають красти, коли відчувають себе позбавленими чогось дуже важливого для їхнього життя (Альфред Адлер, психолог)</a:t>
            </a:r>
          </a:p>
          <a:p>
            <a:pPr algn="just"/>
            <a:r>
              <a:rPr lang="uk-UA" sz="2600" dirty="0" smtClean="0">
                <a:solidFill>
                  <a:schemeClr val="bg1"/>
                </a:solidFill>
              </a:rPr>
              <a:t>Дуже часто дитяча непосидючість, неслухняність і прагнення порушувати правила — не що інше, як несвідомий крик про допомогу, невміла спроба зацікавити собою, залучити до себе увагу і отримати хоча б каплю турботи і душевного тепла, якого їм так не вистачає (Олег </a:t>
            </a:r>
            <a:r>
              <a:rPr lang="uk-UA" sz="2600" dirty="0" err="1" smtClean="0">
                <a:solidFill>
                  <a:schemeClr val="bg1"/>
                </a:solidFill>
              </a:rPr>
              <a:t>Рой</a:t>
            </a:r>
            <a:r>
              <a:rPr lang="uk-UA" sz="2600" dirty="0" smtClean="0">
                <a:solidFill>
                  <a:schemeClr val="bg1"/>
                </a:solidFill>
              </a:rPr>
              <a:t>, письменник)</a:t>
            </a:r>
          </a:p>
          <a:p>
            <a:pPr algn="just"/>
            <a:r>
              <a:rPr lang="uk-UA" sz="2600" dirty="0" smtClean="0">
                <a:solidFill>
                  <a:schemeClr val="bg1"/>
                </a:solidFill>
              </a:rPr>
              <a:t>Діти крадуть ні речі, ні гроші - діти крадуть недодану любов (Володимир </a:t>
            </a:r>
            <a:r>
              <a:rPr lang="uk-UA" sz="2600" dirty="0" err="1" smtClean="0">
                <a:solidFill>
                  <a:schemeClr val="bg1"/>
                </a:solidFill>
              </a:rPr>
              <a:t>Леві</a:t>
            </a:r>
            <a:r>
              <a:rPr lang="uk-UA" sz="2600" dirty="0" smtClean="0">
                <a:solidFill>
                  <a:schemeClr val="bg1"/>
                </a:solidFill>
              </a:rPr>
              <a:t>, психолог)</a:t>
            </a:r>
          </a:p>
          <a:p>
            <a:pPr algn="just"/>
            <a:endParaRPr lang="uk-UA" sz="2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25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  <a:latin typeface="+mn-lt"/>
              </a:rPr>
              <a:t>Теми для вивчення та обговорення</a:t>
            </a:r>
            <a:endParaRPr lang="ru-RU" sz="4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610436"/>
            <a:ext cx="5181600" cy="4566527"/>
          </a:xfrm>
          <a:solidFill>
            <a:schemeClr val="accent6"/>
          </a:solidFill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Дитина в сім'ї та поза сім'єю: правова сторона стосунків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Дитина та галузь охорони здоров'я: чи все залежить від лікарів?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Дитина в системі освіти: єдиний обов'язок і як його виконати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Дитина та гроші: скільки, коли і навіщо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10436"/>
            <a:ext cx="5181600" cy="4566527"/>
          </a:xfrm>
          <a:solidFill>
            <a:schemeClr val="accent1"/>
          </a:solidFill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Дитина хоче заробляти сама: як допомогти?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Чи є розвиток поза школою?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Чи лякати дитину поліцією?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Дитина у конфлікті із законом: без права на помилку?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….ваші теми?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31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+mn-lt"/>
              </a:rPr>
              <a:t>8 </a:t>
            </a:r>
            <a:r>
              <a:rPr lang="uk-UA" b="1" dirty="0" smtClean="0">
                <a:solidFill>
                  <a:schemeClr val="bg1"/>
                </a:solidFill>
                <a:latin typeface="+mn-lt"/>
              </a:rPr>
              <a:t>лекцій, 7 семінарів … замало для курсу, достатньо для початку</a:t>
            </a:r>
            <a:endParaRPr lang="ru-RU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Неможливо гарантувати, що за цей короткий відрізок часу ви станете знаними фахівцями дитячого права у всіх його галузях і зможете вирішувати комплексні застарілі проблеми. Але принципи прав дитини, напрямки та методи їх реалізації різними суб’єктами ми для себе відкриємо.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Головне, що маємо сформувати у себе – переконання у тому, що діти – це майбутні ми. І кожна дія авторитетної для них дорослої людини буде зразком, що може стати звичкою.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                                                               До зустрічі,</a:t>
            </a:r>
          </a:p>
          <a:p>
            <a:pPr marL="0" indent="0" algn="r">
              <a:buNone/>
            </a:pPr>
            <a:r>
              <a:rPr lang="uk-UA" i="1" dirty="0" smtClean="0">
                <a:solidFill>
                  <a:schemeClr val="bg1"/>
                </a:solidFill>
              </a:rPr>
              <a:t>Володимир Гуріч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330" y="4343193"/>
            <a:ext cx="2981739" cy="22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6925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597</Words>
  <Application>Microsoft Office PowerPoint</Application>
  <PresentationFormat>Произвольный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Давайте менше говорити про обов'язки дітей, а більше про їхні права.  Ж.-Ж. Руссо    Діти та дорослі: правовідносини у різних сферах життя   Володимир Гуріч  кандидат педагогічних наук, доцент кафедри соціальної роботи, соціальної педагогіки та соціології</vt:lpstr>
      <vt:lpstr>Для чого це потрібно?</vt:lpstr>
      <vt:lpstr>Про що дізнаємось?</vt:lpstr>
      <vt:lpstr>Для кожного з цих стверджень є законні обґрунтування … не вірите? </vt:lpstr>
      <vt:lpstr>Теми для вивчення та обговорення</vt:lpstr>
      <vt:lpstr>8 лекцій, 7 семінарів … замало для курсу, достатньо для початку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Правовідносини «діти – дорослі» у різних сферах життя   </dc:title>
  <dc:creator>HP</dc:creator>
  <cp:lastModifiedBy>v_gurich</cp:lastModifiedBy>
  <cp:revision>40</cp:revision>
  <dcterms:created xsi:type="dcterms:W3CDTF">2015-07-26T15:37:12Z</dcterms:created>
  <dcterms:modified xsi:type="dcterms:W3CDTF">2018-02-12T12:17:40Z</dcterms:modified>
</cp:coreProperties>
</file>