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80" r:id="rId16"/>
    <p:sldId id="295" r:id="rId17"/>
    <p:sldId id="301" r:id="rId18"/>
    <p:sldId id="300" r:id="rId19"/>
    <p:sldId id="307" r:id="rId20"/>
    <p:sldId id="306" r:id="rId21"/>
    <p:sldId id="305" r:id="rId22"/>
    <p:sldId id="273" r:id="rId23"/>
    <p:sldId id="281" r:id="rId24"/>
    <p:sldId id="274" r:id="rId25"/>
    <p:sldId id="282" r:id="rId26"/>
    <p:sldId id="285" r:id="rId27"/>
    <p:sldId id="284" r:id="rId28"/>
    <p:sldId id="283" r:id="rId29"/>
    <p:sldId id="276" r:id="rId30"/>
    <p:sldId id="277" r:id="rId31"/>
    <p:sldId id="290" r:id="rId32"/>
    <p:sldId id="289" r:id="rId33"/>
    <p:sldId id="288" r:id="rId34"/>
    <p:sldId id="287" r:id="rId35"/>
    <p:sldId id="292" r:id="rId36"/>
    <p:sldId id="291" r:id="rId37"/>
    <p:sldId id="279" r:id="rId38"/>
    <p:sldId id="293" r:id="rId39"/>
    <p:sldId id="294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94660"/>
  </p:normalViewPr>
  <p:slideViewPr>
    <p:cSldViewPr snapToGrid="0">
      <p:cViewPr varScale="1">
        <p:scale>
          <a:sx n="80" d="100"/>
          <a:sy n="80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3F90-8CF8-4B8B-8B1E-1FFC61211987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1269-453C-4B85-8428-6810C8CF54F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10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3F90-8CF8-4B8B-8B1E-1FFC61211987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1269-453C-4B85-8428-6810C8CF54F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79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3F90-8CF8-4B8B-8B1E-1FFC61211987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1269-453C-4B85-8428-6810C8CF54F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77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3F90-8CF8-4B8B-8B1E-1FFC61211987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1269-453C-4B85-8428-6810C8CF54F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3F90-8CF8-4B8B-8B1E-1FFC61211987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1269-453C-4B85-8428-6810C8CF54F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21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3F90-8CF8-4B8B-8B1E-1FFC61211987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1269-453C-4B85-8428-6810C8CF54F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96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3F90-8CF8-4B8B-8B1E-1FFC61211987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1269-453C-4B85-8428-6810C8CF54F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81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3F90-8CF8-4B8B-8B1E-1FFC61211987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1269-453C-4B85-8428-6810C8CF54F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049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3F90-8CF8-4B8B-8B1E-1FFC61211987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1269-453C-4B85-8428-6810C8CF54F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8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3F90-8CF8-4B8B-8B1E-1FFC61211987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1269-453C-4B85-8428-6810C8CF54F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3F90-8CF8-4B8B-8B1E-1FFC61211987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1269-453C-4B85-8428-6810C8CF54F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54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73F90-8CF8-4B8B-8B1E-1FFC61211987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11269-453C-4B85-8428-6810C8CF54F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28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26" y="-46982"/>
            <a:ext cx="11573692" cy="69049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2869" y="0"/>
            <a:ext cx="5921828" cy="1510211"/>
          </a:xfrm>
        </p:spPr>
        <p:txBody>
          <a:bodyPr/>
          <a:lstStyle/>
          <a:p>
            <a:r>
              <a:rPr lang="ru-RU" b="1" dirty="0"/>
              <a:t>Лекція 1,2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1842906"/>
            <a:ext cx="9144000" cy="1655762"/>
          </a:xfrm>
        </p:spPr>
        <p:txBody>
          <a:bodyPr>
            <a:norm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 до психології дитячої творчості</a:t>
            </a:r>
          </a:p>
        </p:txBody>
      </p:sp>
    </p:spTree>
    <p:extLst>
      <p:ext uri="{BB962C8B-B14F-4D97-AF65-F5344CB8AC3E}">
        <p14:creationId xmlns:p14="http://schemas.microsoft.com/office/powerpoint/2010/main" val="984313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149" y="0"/>
            <a:ext cx="3646972" cy="22729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211" y="683623"/>
            <a:ext cx="1250550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Основні поняття: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феномен «дитячої творчості»,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реалістична уява (О. Дьяченко),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творча дитина (М. Поддьяков),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сенсорний досвід (О. Біла), 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дитяче експериментування (М. Поддьяков),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комбінаторне експериментування дитини (М. Поддьяков).</a:t>
            </a:r>
            <a:endParaRPr lang="ru-RU" sz="4400" dirty="0"/>
          </a:p>
        </p:txBody>
      </p:sp>
      <p:sp>
        <p:nvSpPr>
          <p:cNvPr id="5" name="Rectangle 4"/>
          <p:cNvSpPr/>
          <p:nvPr/>
        </p:nvSpPr>
        <p:spPr>
          <a:xfrm>
            <a:off x="705331" y="167920"/>
            <a:ext cx="7937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Понятійно-категоріальний апарат </a:t>
            </a:r>
          </a:p>
        </p:txBody>
      </p:sp>
    </p:spTree>
    <p:extLst>
      <p:ext uri="{BB962C8B-B14F-4D97-AF65-F5344CB8AC3E}">
        <p14:creationId xmlns:p14="http://schemas.microsoft.com/office/powerpoint/2010/main" val="3956959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050" y="3585074"/>
            <a:ext cx="3773950" cy="32729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3473" y="1108950"/>
            <a:ext cx="1011065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Основні характеристики дитячої творчості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(за Дж. Гілфордом, Е. Торренсом):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оригінальність,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семантична гнучкість,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образна адаптивна гнучкість,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стихійна гнучкість. </a:t>
            </a:r>
            <a:endParaRPr lang="ru-RU" sz="4400" dirty="0"/>
          </a:p>
        </p:txBody>
      </p:sp>
      <p:sp>
        <p:nvSpPr>
          <p:cNvPr id="5" name="Rectangle 4"/>
          <p:cNvSpPr/>
          <p:nvPr/>
        </p:nvSpPr>
        <p:spPr>
          <a:xfrm>
            <a:off x="705331" y="167920"/>
            <a:ext cx="7937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Понятійно-категоріальний апарат </a:t>
            </a:r>
          </a:p>
        </p:txBody>
      </p:sp>
    </p:spTree>
    <p:extLst>
      <p:ext uri="{BB962C8B-B14F-4D97-AF65-F5344CB8AC3E}">
        <p14:creationId xmlns:p14="http://schemas.microsoft.com/office/powerpoint/2010/main" val="190675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707" y="160021"/>
            <a:ext cx="2857500" cy="190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5331" y="1048294"/>
            <a:ext cx="1038061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Генетична психологія творчості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(за В. Роменцем): </a:t>
            </a:r>
          </a:p>
          <a:p>
            <a:pPr marL="571500" indent="-5715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дитячий малюнок як творчість; </a:t>
            </a:r>
          </a:p>
          <a:p>
            <a:pPr marL="571500" indent="-5715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вчинок і творчість підлітка; </a:t>
            </a:r>
          </a:p>
          <a:p>
            <a:pPr marL="571500" indent="-5715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уява і творчість у юнацькому віці; </a:t>
            </a:r>
          </a:p>
          <a:p>
            <a:pPr marL="571500" indent="-5715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творчість як вибір молодості.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5331" y="167920"/>
            <a:ext cx="7937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Понятійно-категоріальний апарат </a:t>
            </a:r>
          </a:p>
        </p:txBody>
      </p:sp>
    </p:spTree>
    <p:extLst>
      <p:ext uri="{BB962C8B-B14F-4D97-AF65-F5344CB8AC3E}">
        <p14:creationId xmlns:p14="http://schemas.microsoft.com/office/powerpoint/2010/main" val="2745787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3" y="4676503"/>
            <a:ext cx="3118556" cy="20726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3143" y="1001741"/>
            <a:ext cx="111295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різновиди творчості: 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художня, 		наукова, 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технічна, 		педагогічна. 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види креативності: 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інтелектуальна, 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особистісна. </a:t>
            </a:r>
          </a:p>
        </p:txBody>
      </p:sp>
      <p:sp>
        <p:nvSpPr>
          <p:cNvPr id="5" name="Rectangle 4"/>
          <p:cNvSpPr/>
          <p:nvPr/>
        </p:nvSpPr>
        <p:spPr>
          <a:xfrm>
            <a:off x="705331" y="167920"/>
            <a:ext cx="7937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Понятійно-категоріальний апарат </a:t>
            </a:r>
          </a:p>
        </p:txBody>
      </p:sp>
    </p:spTree>
    <p:extLst>
      <p:ext uri="{BB962C8B-B14F-4D97-AF65-F5344CB8AC3E}">
        <p14:creationId xmlns:p14="http://schemas.microsoft.com/office/powerpoint/2010/main" val="1463568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514" y="272065"/>
            <a:ext cx="4049486" cy="30371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5760" y="918396"/>
            <a:ext cx="1143435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Фактори стимуляції творчості 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(за А. Іванченко):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здатність особистості до прояву нешаблонності;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наявність проблемної ситуації й змістовна сторона творчого процесу;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нерегламентуючі збагачуючі умови середовища і особистісні духовно-екзистенційні начала </a:t>
            </a:r>
            <a:endParaRPr lang="ru-RU" sz="3600" dirty="0"/>
          </a:p>
        </p:txBody>
      </p:sp>
      <p:sp>
        <p:nvSpPr>
          <p:cNvPr id="5" name="Rectangle 4"/>
          <p:cNvSpPr/>
          <p:nvPr/>
        </p:nvSpPr>
        <p:spPr>
          <a:xfrm>
            <a:off x="705331" y="167920"/>
            <a:ext cx="7937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Понятійно-категоріальний апарат </a:t>
            </a:r>
          </a:p>
        </p:txBody>
      </p:sp>
    </p:spTree>
    <p:extLst>
      <p:ext uri="{BB962C8B-B14F-4D97-AF65-F5344CB8AC3E}">
        <p14:creationId xmlns:p14="http://schemas.microsoft.com/office/powerpoint/2010/main" val="3050782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514" y="272065"/>
            <a:ext cx="4049486" cy="30371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8343" y="918396"/>
            <a:ext cx="1143435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Фактори стимуляції творчості 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(за А. Іванченко):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єдність актів інтуїтивного й рефлексивного у творчому процесі;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пошуковий характер, здібність до експериментування, наявність уяви і фантазії творця;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факт прояву своєї індивідуальності.</a:t>
            </a:r>
            <a:endParaRPr lang="ru-RU" sz="3600" dirty="0"/>
          </a:p>
        </p:txBody>
      </p:sp>
      <p:sp>
        <p:nvSpPr>
          <p:cNvPr id="5" name="Rectangle 4"/>
          <p:cNvSpPr/>
          <p:nvPr/>
        </p:nvSpPr>
        <p:spPr>
          <a:xfrm>
            <a:off x="705331" y="167920"/>
            <a:ext cx="7937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Понятійно-категоріальний апарат </a:t>
            </a:r>
          </a:p>
        </p:txBody>
      </p:sp>
    </p:spTree>
    <p:extLst>
      <p:ext uri="{BB962C8B-B14F-4D97-AF65-F5344CB8AC3E}">
        <p14:creationId xmlns:p14="http://schemas.microsoft.com/office/powerpoint/2010/main" val="2480304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7301" y="5229467"/>
            <a:ext cx="2095500" cy="15525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6" y="87085"/>
            <a:ext cx="2140675" cy="12263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10857" y="226401"/>
            <a:ext cx="7937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Понятійно-категоріальний апарат 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79" y="872732"/>
            <a:ext cx="1176527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Психологія творчості</a:t>
            </a:r>
            <a:r>
              <a:rPr lang="uk-UA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галузь психологічних досліджень, яка вивчає процес наукових відкриттів і винаходів, створення предметів мистецтва, творчу діяльність людей.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Дивергентне мислення</a:t>
            </a:r>
            <a:r>
              <a:rPr lang="ru-RU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мислення, при якому людина розв’язує складну задачу і при цьому продукує не одне, а багато різноманітних варіантів рішення.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071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Творче об'єднання образотворчого мистецтва &quot;Вернісаж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5218475"/>
            <a:ext cx="209550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8" y="88939"/>
            <a:ext cx="2454183" cy="14058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601" y="88939"/>
            <a:ext cx="7937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Понятійно-категоріальний апарат </a:t>
            </a:r>
          </a:p>
        </p:txBody>
      </p:sp>
      <p:sp>
        <p:nvSpPr>
          <p:cNvPr id="4" name="Rectangle 3"/>
          <p:cNvSpPr/>
          <p:nvPr/>
        </p:nvSpPr>
        <p:spPr>
          <a:xfrm>
            <a:off x="374469" y="1029093"/>
            <a:ext cx="1173915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Креативність </a:t>
            </a: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творчі можливості (здібності) людини, які виявляються у мисленні, почуттях, виконанні окремих видів діяльності.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Креатив </a:t>
            </a: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людина, яка схильна до нестандартних способів розв’язання задач, здатна до оригінальних, нестандартних дій, створення унікальних продуктів, відкриття нового.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93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9553" y="5305425"/>
            <a:ext cx="2095500" cy="15525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9" y="88939"/>
            <a:ext cx="2657114" cy="15221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79224" y="212593"/>
            <a:ext cx="7937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Понятійно-категоріальний апарат 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634" y="1344969"/>
            <a:ext cx="11634652" cy="497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Творча діяльність</a:t>
            </a:r>
            <a:r>
              <a:rPr lang="uk-UA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діяльність, при якій людина створює нові цінності, не створені раніше. 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Творчість</a:t>
            </a:r>
            <a:r>
              <a:rPr lang="ru-RU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діяльність людини, спрямована на створення якісно нових, невідомих раніше духовних або матеріальних цінностей (нові твори мистецтва, наукові відкриття, управлінські інновації тощо).</a:t>
            </a:r>
          </a:p>
        </p:txBody>
      </p:sp>
    </p:spTree>
    <p:extLst>
      <p:ext uri="{BB962C8B-B14F-4D97-AF65-F5344CB8AC3E}">
        <p14:creationId xmlns:p14="http://schemas.microsoft.com/office/powerpoint/2010/main" val="1253077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9553" y="5305425"/>
            <a:ext cx="2095500" cy="15525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9" y="88939"/>
            <a:ext cx="2657114" cy="15221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79224" y="212593"/>
            <a:ext cx="7937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Понятійно-категоріальний апарат 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634" y="1344969"/>
            <a:ext cx="116346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Загальна обдарованість </a:t>
            </a: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якість психіки, що визначає можливість високих досягнень у кількох видах діяльності.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Обдарована дитина </a:t>
            </a: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дитина, яка різко вирізняється серед однолітків високим рівнем розумових здібностей, яскравими і переконливими досягненнями у певному виді діяльності або здатна на це у майбутньому.</a:t>
            </a:r>
          </a:p>
        </p:txBody>
      </p:sp>
    </p:spTree>
    <p:extLst>
      <p:ext uri="{BB962C8B-B14F-4D97-AF65-F5344CB8AC3E}">
        <p14:creationId xmlns:p14="http://schemas.microsoft.com/office/powerpoint/2010/main" val="4043122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707" y="160021"/>
            <a:ext cx="2857500" cy="190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4103" y="160021"/>
            <a:ext cx="1038061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uk-UA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Вступ.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Понятійно-категоріальний апарат психології дитячої творчості.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Психологічна характеристика творчого процесу.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Психологія творчої особистості.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415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9553" y="5305425"/>
            <a:ext cx="2095500" cy="15525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9" y="88939"/>
            <a:ext cx="2657114" cy="15221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79224" y="212593"/>
            <a:ext cx="7937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Понятійно-категоріальний апарат 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634" y="1344969"/>
            <a:ext cx="11634652" cy="497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Задатки </a:t>
            </a: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особливості головного мозку та нервової системи, отримані при народженні і зумовлені генофондом індивіда; становлять основу здібностей.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Здібності </a:t>
            </a: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індивідуально-психологічні особливості особистості, які забезпечують легкість оволодіння певною діяльністю та її успішність.</a:t>
            </a:r>
          </a:p>
        </p:txBody>
      </p:sp>
    </p:spTree>
    <p:extLst>
      <p:ext uri="{BB962C8B-B14F-4D97-AF65-F5344CB8AC3E}">
        <p14:creationId xmlns:p14="http://schemas.microsoft.com/office/powerpoint/2010/main" val="432071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886" y="4939663"/>
            <a:ext cx="2589167" cy="19183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9" y="88939"/>
            <a:ext cx="3124742" cy="17900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79224" y="212593"/>
            <a:ext cx="7937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Понятійно-категоріальний апарат 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634" y="1611086"/>
            <a:ext cx="116346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 (продуктивне) мислення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створення суб’єктивно нових інтелектуальних продуктів в процесі розв’язування розумових задач.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Творчість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психічний процес створення нових матеріальних і духовних продуктів.</a:t>
            </a:r>
          </a:p>
        </p:txBody>
      </p:sp>
    </p:spTree>
    <p:extLst>
      <p:ext uri="{BB962C8B-B14F-4D97-AF65-F5344CB8AC3E}">
        <p14:creationId xmlns:p14="http://schemas.microsoft.com/office/powerpoint/2010/main" val="2773326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46972" cy="22729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31498" y="125775"/>
            <a:ext cx="9560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Психологічна характеристика творчого процесу</a:t>
            </a:r>
          </a:p>
        </p:txBody>
      </p:sp>
      <p:sp>
        <p:nvSpPr>
          <p:cNvPr id="4" name="Rectangle 3"/>
          <p:cNvSpPr/>
          <p:nvPr/>
        </p:nvSpPr>
        <p:spPr>
          <a:xfrm>
            <a:off x="3413760" y="710550"/>
            <a:ext cx="867373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Основні стадії (етапи)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творчого процесу: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підготовка, дозрівання, осяяння, верифікація (Г. Уоллес);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задумка, уособлення (В. Роменець);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передтворчість, творчість (Л. Китаєв-Смик);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мотивація, збір інформації, обдумування, визрівання, близькість рішення, народження ідеї, викладення ідеї, життя ідеї (О. Галін).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41186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46972" cy="22729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31498" y="125775"/>
            <a:ext cx="9560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Психологічна характеристика творчого процесу</a:t>
            </a:r>
          </a:p>
        </p:txBody>
      </p:sp>
      <p:sp>
        <p:nvSpPr>
          <p:cNvPr id="4" name="Rectangle 3"/>
          <p:cNvSpPr/>
          <p:nvPr/>
        </p:nvSpPr>
        <p:spPr>
          <a:xfrm>
            <a:off x="3413760" y="710550"/>
            <a:ext cx="86737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Бар’єри творчості: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гальмування нових навичок, </a:t>
            </a:r>
          </a:p>
        </p:txBody>
      </p:sp>
      <p:sp>
        <p:nvSpPr>
          <p:cNvPr id="5" name="Rectangle 4"/>
          <p:cNvSpPr/>
          <p:nvPr/>
        </p:nvSpPr>
        <p:spPr>
          <a:xfrm>
            <a:off x="496388" y="2024977"/>
            <a:ext cx="115911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послаблене відчуття персональної відповідальності,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обмеженість варіантів рішення,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відсутність оригінальних моделей поведінки,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страхи, вузькість мислення, перевага біполярного мислення,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надмірна упевненість в собі, догматизм,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пасивне прийняття існуючого стану речей, низька самооцінка. </a:t>
            </a:r>
            <a:endParaRPr lang="ru-RU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200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050" y="3585074"/>
            <a:ext cx="3773950" cy="32729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46071" y="113211"/>
            <a:ext cx="7171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Психологія творчої особистості</a:t>
            </a:r>
          </a:p>
        </p:txBody>
      </p:sp>
      <p:sp>
        <p:nvSpPr>
          <p:cNvPr id="4" name="Rectangle 3"/>
          <p:cNvSpPr/>
          <p:nvPr/>
        </p:nvSpPr>
        <p:spPr>
          <a:xfrm>
            <a:off x="583473" y="1114696"/>
            <a:ext cx="112601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Творча активність особистості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»: готовність перетворення, продуктивної трансформації дійсності з умінням самостійного здійснення, як складний, багатогранний і багато-функціональний 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психологічний компонент особистості 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(Ш. Генелін, В. Максакова).</a:t>
            </a:r>
          </a:p>
        </p:txBody>
      </p:sp>
    </p:spTree>
    <p:extLst>
      <p:ext uri="{BB962C8B-B14F-4D97-AF65-F5344CB8AC3E}">
        <p14:creationId xmlns:p14="http://schemas.microsoft.com/office/powerpoint/2010/main" val="2718340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050" y="3585074"/>
            <a:ext cx="3773950" cy="32729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46071" y="113211"/>
            <a:ext cx="7171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Психологія творчої особистості</a:t>
            </a:r>
          </a:p>
        </p:txBody>
      </p:sp>
      <p:sp>
        <p:nvSpPr>
          <p:cNvPr id="4" name="Rectangle 3"/>
          <p:cNvSpPr/>
          <p:nvPr/>
        </p:nvSpPr>
        <p:spPr>
          <a:xfrm>
            <a:off x="583473" y="1114696"/>
            <a:ext cx="112601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Творча активність особистості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»: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 специфічна потреба особистості (Л. Божович),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 творча діяльність (М. Данилов, М. Махмутов);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найвищий рівень пізнавальної 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активності дітей (Д. Богоявленська, 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І. Редковець, Г. Щукіна).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606671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050" y="3585074"/>
            <a:ext cx="3773950" cy="32729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46071" y="113211"/>
            <a:ext cx="7171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Психологія творчої особистості</a:t>
            </a:r>
          </a:p>
        </p:txBody>
      </p:sp>
      <p:sp>
        <p:nvSpPr>
          <p:cNvPr id="4" name="Rectangle 3"/>
          <p:cNvSpPr/>
          <p:nvPr/>
        </p:nvSpPr>
        <p:spPr>
          <a:xfrm>
            <a:off x="435427" y="653141"/>
            <a:ext cx="112601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Ресурси, необхідні для креативності: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когнітивні (вміння побачити проблему),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особистісні (вольові прояви),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мотиваційні (спрямованість на задачу).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437080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050" y="3585074"/>
            <a:ext cx="3773950" cy="32729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46071" y="113211"/>
            <a:ext cx="7171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Психологія творчої особистості</a:t>
            </a:r>
          </a:p>
        </p:txBody>
      </p:sp>
      <p:sp>
        <p:nvSpPr>
          <p:cNvPr id="4" name="Rectangle 3"/>
          <p:cNvSpPr/>
          <p:nvPr/>
        </p:nvSpPr>
        <p:spPr>
          <a:xfrm>
            <a:off x="583473" y="1114696"/>
            <a:ext cx="112601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Особливості особистості креативної дитини: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допитливість,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інтерес дитини до оточуючого світу,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пізнавальна активність,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позитивні емоції,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дослідницька діяльність.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859767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050" y="3585074"/>
            <a:ext cx="3773950" cy="32729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46071" y="113211"/>
            <a:ext cx="7171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Психологія творчої особистості</a:t>
            </a:r>
          </a:p>
        </p:txBody>
      </p:sp>
      <p:sp>
        <p:nvSpPr>
          <p:cNvPr id="4" name="Rectangle 3"/>
          <p:cNvSpPr/>
          <p:nvPr/>
        </p:nvSpPr>
        <p:spPr>
          <a:xfrm>
            <a:off x="583473" y="1114696"/>
            <a:ext cx="112601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Психологічні особливості дитячої творчості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(за О. Ніколаєвою):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тотальний характер творчості;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варіативність мислення;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обмеженість досвіду;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психологічна незахищеність.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078099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3" y="4676503"/>
            <a:ext cx="3118556" cy="20726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3475" y="759542"/>
            <a:ext cx="11129554" cy="331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творчості, здібностей, обдарованості у психології завжди була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гостро дискусійною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багатовимірною, вона по-різному відображалась видатними вченими та мислителями.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46071" y="113211"/>
            <a:ext cx="7171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Психологія творчої особистості</a:t>
            </a:r>
          </a:p>
        </p:txBody>
      </p:sp>
      <p:sp>
        <p:nvSpPr>
          <p:cNvPr id="6" name="Rectangle 5"/>
          <p:cNvSpPr/>
          <p:nvPr/>
        </p:nvSpPr>
        <p:spPr>
          <a:xfrm>
            <a:off x="3361510" y="4120499"/>
            <a:ext cx="8656320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 мистецтво є такою здатністю, яка виступає причиною того, чого раніше не було (Платон (5–6 ст. до н. е.).  </a:t>
            </a:r>
          </a:p>
        </p:txBody>
      </p:sp>
    </p:spTree>
    <p:extLst>
      <p:ext uri="{BB962C8B-B14F-4D97-AF65-F5344CB8AC3E}">
        <p14:creationId xmlns:p14="http://schemas.microsoft.com/office/powerpoint/2010/main" val="3593504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3" y="4676503"/>
            <a:ext cx="3118556" cy="20726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3143" y="1001741"/>
            <a:ext cx="11129554" cy="367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 становлення творчих процесів нині стало не тільки приорітетною направленістю саморозвитку кожного, але й істинним напрямком прогресу суспільства загалом.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815776" y="355410"/>
            <a:ext cx="1876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Вступ</a:t>
            </a:r>
          </a:p>
        </p:txBody>
      </p:sp>
    </p:spTree>
    <p:extLst>
      <p:ext uri="{BB962C8B-B14F-4D97-AF65-F5344CB8AC3E}">
        <p14:creationId xmlns:p14="http://schemas.microsoft.com/office/powerpoint/2010/main" val="891109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228" y="182880"/>
            <a:ext cx="3831772" cy="28738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0926" y="1001741"/>
            <a:ext cx="11434354" cy="5533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 спеціальній науковій літературі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творчість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найчастіше визначається 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 процес діяльності, результатом якого є створення якісно нових матеріальних і духовних цінностей, або як створення нової реальності, яка задовольняє різні суспільні та особисті потреби. </a:t>
            </a:r>
            <a:endParaRPr lang="ru-RU" sz="4800" dirty="0"/>
          </a:p>
        </p:txBody>
      </p:sp>
      <p:sp>
        <p:nvSpPr>
          <p:cNvPr id="5" name="Rectangle 4"/>
          <p:cNvSpPr/>
          <p:nvPr/>
        </p:nvSpPr>
        <p:spPr>
          <a:xfrm>
            <a:off x="1958688" y="8708"/>
            <a:ext cx="7171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Психологія творчої особистості</a:t>
            </a:r>
          </a:p>
        </p:txBody>
      </p:sp>
    </p:spTree>
    <p:extLst>
      <p:ext uri="{BB962C8B-B14F-4D97-AF65-F5344CB8AC3E}">
        <p14:creationId xmlns:p14="http://schemas.microsoft.com/office/powerpoint/2010/main" val="3207325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228" y="182880"/>
            <a:ext cx="3831772" cy="28738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0926" y="1001741"/>
            <a:ext cx="11434354" cy="4989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Актуальними проблемами дослідження 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творчості є вивчення способів творчої 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діяльності, стадіальності творчого процесу, а також його динаміки та психологічних особливостей розвитку. Важливим є також аналіз творчого результату на різних стадіях творчого процесу та його завершенні.  </a:t>
            </a:r>
            <a:endParaRPr lang="ru-RU" sz="4400" dirty="0"/>
          </a:p>
        </p:txBody>
      </p:sp>
      <p:sp>
        <p:nvSpPr>
          <p:cNvPr id="5" name="Rectangle 4"/>
          <p:cNvSpPr/>
          <p:nvPr/>
        </p:nvSpPr>
        <p:spPr>
          <a:xfrm>
            <a:off x="1958688" y="8708"/>
            <a:ext cx="7171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Психологія творчої особистості</a:t>
            </a:r>
          </a:p>
        </p:txBody>
      </p:sp>
    </p:spTree>
    <p:extLst>
      <p:ext uri="{BB962C8B-B14F-4D97-AF65-F5344CB8AC3E}">
        <p14:creationId xmlns:p14="http://schemas.microsoft.com/office/powerpoint/2010/main" val="2825187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228" y="182880"/>
            <a:ext cx="3831772" cy="28738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0925" y="1001741"/>
            <a:ext cx="1159981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Сучасний стан дослідження творчості 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можна розглядати як процес зближення 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двох підходів: особистісного – дослідження суб’єкта творчої діяльності, його потреб, мотивів, знань, умінь, навичок, властивостей, самосвідомості, емоцій, почуттів та процесуального – дослідження фаз, станів, стадій та результатів перетворення предмета творчості. </a:t>
            </a:r>
            <a:endParaRPr lang="ru-RU" sz="4400" dirty="0"/>
          </a:p>
        </p:txBody>
      </p:sp>
      <p:sp>
        <p:nvSpPr>
          <p:cNvPr id="5" name="Rectangle 4"/>
          <p:cNvSpPr/>
          <p:nvPr/>
        </p:nvSpPr>
        <p:spPr>
          <a:xfrm>
            <a:off x="1958688" y="8708"/>
            <a:ext cx="7171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Психологія творчої особистості</a:t>
            </a:r>
          </a:p>
        </p:txBody>
      </p:sp>
    </p:spTree>
    <p:extLst>
      <p:ext uri="{BB962C8B-B14F-4D97-AF65-F5344CB8AC3E}">
        <p14:creationId xmlns:p14="http://schemas.microsoft.com/office/powerpoint/2010/main" val="1351960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6628" y="182880"/>
            <a:ext cx="3425372" cy="25690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9965" y="1064343"/>
            <a:ext cx="1143435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Зміст творчої діяльності за І. Я. Лернером, 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1) самостійне здійснення ближнього і 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дальнього, внутрішньосистемного та міжсистемного переносу знань, умінь у нову ситуацію; 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2) бачення нової проблеми в традиційній ситуації; 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3) сприймання структури об’єкта;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58688" y="8708"/>
            <a:ext cx="7171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Психологія творчої особистості</a:t>
            </a:r>
          </a:p>
        </p:txBody>
      </p:sp>
    </p:spTree>
    <p:extLst>
      <p:ext uri="{BB962C8B-B14F-4D97-AF65-F5344CB8AC3E}">
        <p14:creationId xmlns:p14="http://schemas.microsoft.com/office/powerpoint/2010/main" val="12086632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228" y="182880"/>
            <a:ext cx="3831772" cy="28738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0298" y="749193"/>
            <a:ext cx="11434354" cy="582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4) бачення нової функції об’єкта, на </a:t>
            </a:r>
          </a:p>
          <a:p>
            <a:pPr lvl="0">
              <a:lnSpc>
                <a:spcPct val="150000"/>
              </a:lnSpc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відміну від традиційної; </a:t>
            </a:r>
          </a:p>
          <a:p>
            <a:pPr lvl="0">
              <a:lnSpc>
                <a:spcPct val="150000"/>
              </a:lnSpc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5) врахування альтернатив при розв’язуванні проблеми; </a:t>
            </a:r>
          </a:p>
          <a:p>
            <a:pPr lvl="0">
              <a:lnSpc>
                <a:spcPct val="150000"/>
              </a:lnSpc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6) комбінування та перетворення раніше відомих способів діяльності в розв’язуванні нової проблеми; </a:t>
            </a:r>
          </a:p>
          <a:p>
            <a:pPr lvl="0">
              <a:lnSpc>
                <a:spcPct val="150000"/>
              </a:lnSpc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7) відкидання всього відомого та створення принципово нового підходу (способу, пояснення). </a:t>
            </a:r>
            <a:endParaRPr lang="ru-RU" sz="4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8688" y="8708"/>
            <a:ext cx="7171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Психологія творчої особистості</a:t>
            </a:r>
          </a:p>
        </p:txBody>
      </p:sp>
    </p:spTree>
    <p:extLst>
      <p:ext uri="{BB962C8B-B14F-4D97-AF65-F5344CB8AC3E}">
        <p14:creationId xmlns:p14="http://schemas.microsoft.com/office/powerpoint/2010/main" val="2524657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228" y="182880"/>
            <a:ext cx="3831772" cy="28738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0298" y="749193"/>
            <a:ext cx="1199170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Психологічні компоненти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структури </a:t>
            </a:r>
          </a:p>
          <a:p>
            <a:pPr lvl="0">
              <a:lnSpc>
                <a:spcPct val="150000"/>
              </a:lnSpc>
            </a:pPr>
            <a:r>
              <a:rPr lang="ru-RU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творчої особистості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В. О. Моляко: </a:t>
            </a:r>
          </a:p>
          <a:p>
            <a:pPr lvl="0">
              <a:lnSpc>
                <a:spcPct val="150000"/>
              </a:lnSpc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1) сфери реалізації творчої діяльності (науково-логічний, техніко-конструктивний, вербально-поетичний, музично-руховий, практично-технологічний, ситуативний); </a:t>
            </a:r>
          </a:p>
          <a:p>
            <a:pPr lvl="0">
              <a:lnSpc>
                <a:spcPct val="150000"/>
              </a:lnSpc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2) прояви творчості (реконструктивна, комбінаторна творчість, творчість з використанням аналогій); </a:t>
            </a:r>
            <a:endParaRPr lang="ru-RU" sz="4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8688" y="8708"/>
            <a:ext cx="7171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Психологія творчої особистості</a:t>
            </a:r>
          </a:p>
        </p:txBody>
      </p:sp>
    </p:spTree>
    <p:extLst>
      <p:ext uri="{BB962C8B-B14F-4D97-AF65-F5344CB8AC3E}">
        <p14:creationId xmlns:p14="http://schemas.microsoft.com/office/powerpoint/2010/main" val="15555756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228" y="182880"/>
            <a:ext cx="3831772" cy="28738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590" y="1619794"/>
            <a:ext cx="114343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3) прояви інтелекту, що фіксуються </a:t>
            </a:r>
          </a:p>
          <a:p>
            <a:pPr lvl="0">
              <a:lnSpc>
                <a:spcPct val="150000"/>
              </a:lnSpc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 розумінні та структуруванні інформації, </a:t>
            </a:r>
          </a:p>
          <a:p>
            <a:pPr lvl="0">
              <a:lnSpc>
                <a:spcPct val="150000"/>
              </a:lnSpc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постановці задачі, пошуку й конструюванні розв’язань, прогнозуванні розв’язань, гіпотез, задумів; </a:t>
            </a:r>
          </a:p>
          <a:p>
            <a:pPr lvl="0">
              <a:lnSpc>
                <a:spcPct val="150000"/>
              </a:lnSpc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4) динаміка діяльності (повільна, швидка, надшвидка); </a:t>
            </a:r>
          </a:p>
          <a:p>
            <a:pPr lvl="0">
              <a:lnSpc>
                <a:spcPct val="150000"/>
              </a:lnSpc>
            </a:pPr>
            <a:endParaRPr lang="ru-RU" sz="4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8688" y="8708"/>
            <a:ext cx="7171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Психологія творчої особистості</a:t>
            </a:r>
          </a:p>
        </p:txBody>
      </p:sp>
    </p:spTree>
    <p:extLst>
      <p:ext uri="{BB962C8B-B14F-4D97-AF65-F5344CB8AC3E}">
        <p14:creationId xmlns:p14="http://schemas.microsoft.com/office/powerpoint/2010/main" val="30737794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050" y="3585074"/>
            <a:ext cx="3773950" cy="32729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1553" y="1247222"/>
            <a:ext cx="112688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5) рівні досягнень, що визначається за тими завданнями, що їх ставить перед собою конкретний суб’єкт; </a:t>
            </a:r>
          </a:p>
          <a:p>
            <a:pPr lvl="0">
              <a:lnSpc>
                <a:spcPct val="150000"/>
              </a:lnSpc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6) емоційна забарвленість, що вирізняється типом емоційних реагувань (натхненний, </a:t>
            </a:r>
          </a:p>
          <a:p>
            <a:pPr lvl="0">
              <a:lnSpc>
                <a:spcPct val="150000"/>
              </a:lnSpc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упевнений, сумнівний)</a:t>
            </a:r>
            <a:endParaRPr lang="ru-RU" sz="4800" dirty="0"/>
          </a:p>
        </p:txBody>
      </p:sp>
      <p:sp>
        <p:nvSpPr>
          <p:cNvPr id="5" name="Rectangle 4"/>
          <p:cNvSpPr/>
          <p:nvPr/>
        </p:nvSpPr>
        <p:spPr>
          <a:xfrm>
            <a:off x="1958688" y="8708"/>
            <a:ext cx="7171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Психологія творчої особистості</a:t>
            </a:r>
          </a:p>
        </p:txBody>
      </p:sp>
    </p:spTree>
    <p:extLst>
      <p:ext uri="{BB962C8B-B14F-4D97-AF65-F5344CB8AC3E}">
        <p14:creationId xmlns:p14="http://schemas.microsoft.com/office/powerpoint/2010/main" val="20015305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050" y="3585074"/>
            <a:ext cx="3773950" cy="32729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5426" y="515701"/>
            <a:ext cx="1126889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Розвиток творчості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проходить щонайменше дві фази:</a:t>
            </a:r>
          </a:p>
          <a:p>
            <a:pPr lvl="0">
              <a:lnSpc>
                <a:spcPct val="150000"/>
              </a:lnSpc>
            </a:pPr>
            <a:r>
              <a:rPr lang="uk-UA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1.</a:t>
            </a:r>
            <a:r>
              <a:rPr lang="uk-UA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Розвиток «первинної креативності» як загальної творчої здібності, не спеціалізованої щодо відповідної галузі людської життєдіяльності (3–5 років).</a:t>
            </a:r>
          </a:p>
          <a:p>
            <a:pPr lvl="0">
              <a:lnSpc>
                <a:spcPct val="150000"/>
              </a:lnSpc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Наслідування дитини значущому дорослому, </a:t>
            </a:r>
          </a:p>
          <a:p>
            <a:pPr lvl="0">
              <a:lnSpc>
                <a:spcPct val="150000"/>
              </a:lnSpc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як креативному взірцю, є основним </a:t>
            </a:r>
          </a:p>
          <a:p>
            <a:pPr lvl="0">
              <a:lnSpc>
                <a:spcPct val="150000"/>
              </a:lnSpc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механізмом формування творчості.</a:t>
            </a:r>
            <a:endParaRPr lang="ru-RU" sz="4800" dirty="0"/>
          </a:p>
        </p:txBody>
      </p:sp>
      <p:sp>
        <p:nvSpPr>
          <p:cNvPr id="5" name="Rectangle 4"/>
          <p:cNvSpPr/>
          <p:nvPr/>
        </p:nvSpPr>
        <p:spPr>
          <a:xfrm>
            <a:off x="1958688" y="8708"/>
            <a:ext cx="7171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Психологія творчої особистості</a:t>
            </a:r>
          </a:p>
        </p:txBody>
      </p:sp>
    </p:spTree>
    <p:extLst>
      <p:ext uri="{BB962C8B-B14F-4D97-AF65-F5344CB8AC3E}">
        <p14:creationId xmlns:p14="http://schemas.microsoft.com/office/powerpoint/2010/main" val="28854646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050" y="3585074"/>
            <a:ext cx="3773950" cy="32729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1221" y="655039"/>
            <a:ext cx="1126889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Підлітковий і юнацький вік (від 13 до 20 років). </a:t>
            </a:r>
          </a:p>
          <a:p>
            <a:pPr lvl="0">
              <a:lnSpc>
                <a:spcPct val="150000"/>
              </a:lnSpc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 цей період на основі «первинної креативності» формується «спеціалізована креативність»: здібність до творчості, пов’язана з відповідною сферою людської діяльності, як її «зворотна сторона» – </a:t>
            </a:r>
          </a:p>
          <a:p>
            <a:pPr lvl="0">
              <a:lnSpc>
                <a:spcPct val="150000"/>
              </a:lnSpc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доповнення й альтернатива. </a:t>
            </a:r>
            <a:endParaRPr lang="ru-RU" sz="4800" dirty="0"/>
          </a:p>
        </p:txBody>
      </p:sp>
      <p:sp>
        <p:nvSpPr>
          <p:cNvPr id="5" name="Rectangle 4"/>
          <p:cNvSpPr/>
          <p:nvPr/>
        </p:nvSpPr>
        <p:spPr>
          <a:xfrm>
            <a:off x="1958688" y="8708"/>
            <a:ext cx="7171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Психологія творчої особистості</a:t>
            </a:r>
          </a:p>
        </p:txBody>
      </p:sp>
    </p:spTree>
    <p:extLst>
      <p:ext uri="{BB962C8B-B14F-4D97-AF65-F5344CB8AC3E}">
        <p14:creationId xmlns:p14="http://schemas.microsoft.com/office/powerpoint/2010/main" val="360392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572" y="87085"/>
            <a:ext cx="4499428" cy="33745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15776" y="355410"/>
            <a:ext cx="1876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Вступ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926" y="1001741"/>
            <a:ext cx="11434354" cy="5533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Головною тезою системи освіти 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сьогодні є положення, за яким 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педагогічний процес ґрунтується 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психології розвитку дитини, а точкою відліку в оновленні змісту, форм і методів навчання та виховання є ідея цінності її як творця.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313305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46972" cy="22729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15776" y="355410"/>
            <a:ext cx="1876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Вступ</a:t>
            </a:r>
          </a:p>
        </p:txBody>
      </p:sp>
      <p:sp>
        <p:nvSpPr>
          <p:cNvPr id="4" name="Rectangle 3"/>
          <p:cNvSpPr/>
          <p:nvPr/>
        </p:nvSpPr>
        <p:spPr>
          <a:xfrm>
            <a:off x="3518263" y="1223554"/>
            <a:ext cx="867373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практиці, на жаль, освіта залишається ареною змагання двох протилежних моделей: 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особистісно-орієнтованої та навчально-дисциплінарної.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925287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050" y="3585074"/>
            <a:ext cx="3773950" cy="32729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15776" y="355410"/>
            <a:ext cx="1876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Вступ</a:t>
            </a:r>
          </a:p>
        </p:txBody>
      </p:sp>
      <p:sp>
        <p:nvSpPr>
          <p:cNvPr id="4" name="Rectangle 3"/>
          <p:cNvSpPr/>
          <p:nvPr/>
        </p:nvSpPr>
        <p:spPr>
          <a:xfrm>
            <a:off x="583473" y="1108950"/>
            <a:ext cx="10110651" cy="4610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Існуючі форми організації творчої діяльності (за зразком, за умовами) не сприяють формуванню творчих можливостей дитини, пригнічують творче начало дитини, нівелюють бажання дитини творити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842087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707" y="160021"/>
            <a:ext cx="2857500" cy="190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9303" y="1391151"/>
            <a:ext cx="10380617" cy="367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Виховуючи сучасну дитину, в наш час масового винахідництва надзвичайно важливо активно формувати її творчий потенціал, розвивати здібність до творчої діяльності.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15776" y="355410"/>
            <a:ext cx="1876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Вступ</a:t>
            </a:r>
          </a:p>
        </p:txBody>
      </p:sp>
    </p:spTree>
    <p:extLst>
      <p:ext uri="{BB962C8B-B14F-4D97-AF65-F5344CB8AC3E}">
        <p14:creationId xmlns:p14="http://schemas.microsoft.com/office/powerpoint/2010/main" val="2557586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3" y="4676503"/>
            <a:ext cx="3118556" cy="20726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3143" y="1001741"/>
            <a:ext cx="113995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Потрібний детальний розгляд проблем: 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що таке дитяча творчість; 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які основні характеристики критеріїв її розвитку; 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як проявляються та формуються творчі дій на 				етапі дитинства.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815776" y="355410"/>
            <a:ext cx="1876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Вступ</a:t>
            </a:r>
          </a:p>
        </p:txBody>
      </p:sp>
    </p:spTree>
    <p:extLst>
      <p:ext uri="{BB962C8B-B14F-4D97-AF65-F5344CB8AC3E}">
        <p14:creationId xmlns:p14="http://schemas.microsoft.com/office/powerpoint/2010/main" val="2904411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572" y="0"/>
            <a:ext cx="4499428" cy="33745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6359" y="0"/>
            <a:ext cx="7937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Понятійно-категоріальний апарат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6656" y="409559"/>
            <a:ext cx="1143435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Основні поняття </a:t>
            </a:r>
          </a:p>
          <a:p>
            <a:pPr>
              <a:lnSpc>
                <a:spcPct val="150000"/>
              </a:lnSpc>
            </a:pPr>
            <a:r>
              <a:rPr lang="ru-RU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психології творчості: 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творчість, 		креативність, 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креатив, 		евристика, 		творче мислення,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креативна грамотність, 		творча особистість, творча мотивація, 			моральна творчість, життєтворчість, 				креатологія.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172602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1598</Words>
  <Application>Microsoft Office PowerPoint</Application>
  <PresentationFormat>Широкий екран</PresentationFormat>
  <Paragraphs>186</Paragraphs>
  <Slides>39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Wingdings</vt:lpstr>
      <vt:lpstr>Office Theme</vt:lpstr>
      <vt:lpstr>Лекція 1,2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</dc:title>
  <dc:creator>Microsoft account</dc:creator>
  <cp:lastModifiedBy>HOME-PC</cp:lastModifiedBy>
  <cp:revision>45</cp:revision>
  <dcterms:created xsi:type="dcterms:W3CDTF">2022-08-31T13:34:03Z</dcterms:created>
  <dcterms:modified xsi:type="dcterms:W3CDTF">2022-10-03T14:28:01Z</dcterms:modified>
</cp:coreProperties>
</file>