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7" r:id="rId1"/>
  </p:sldMasterIdLst>
  <p:notesMasterIdLst>
    <p:notesMasterId r:id="rId19"/>
  </p:notesMasterIdLst>
  <p:sldIdLst>
    <p:sldId id="262" r:id="rId2"/>
    <p:sldId id="279" r:id="rId3"/>
    <p:sldId id="256" r:id="rId4"/>
    <p:sldId id="284" r:id="rId5"/>
    <p:sldId id="264" r:id="rId6"/>
    <p:sldId id="265" r:id="rId7"/>
    <p:sldId id="286" r:id="rId8"/>
    <p:sldId id="287" r:id="rId9"/>
    <p:sldId id="268" r:id="rId10"/>
    <p:sldId id="259" r:id="rId11"/>
    <p:sldId id="288" r:id="rId12"/>
    <p:sldId id="260" r:id="rId13"/>
    <p:sldId id="269" r:id="rId14"/>
    <p:sldId id="258" r:id="rId15"/>
    <p:sldId id="275" r:id="rId16"/>
    <p:sldId id="290" r:id="rId17"/>
    <p:sldId id="291" r:id="rId18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Bangers" panose="020B0604020202020204" charset="0"/>
      <p:regular r:id="rId21"/>
    </p:embeddedFont>
    <p:embeddedFont>
      <p:font typeface="CyrillicHover" panose="020B0604020202020204"/>
      <p:regular r:id="rId22"/>
    </p:embeddedFont>
    <p:embeddedFont>
      <p:font typeface="Mistral" panose="03090702030407020403" pitchFamily="66" charset="0"/>
      <p:regular r:id="rId23"/>
    </p:embeddedFont>
    <p:embeddedFont>
      <p:font typeface="Segoe Script" panose="030B0504020000000003" pitchFamily="66" charset="0"/>
      <p:regular r:id="rId24"/>
      <p:bold r:id="rId25"/>
    </p:embeddedFont>
    <p:embeddedFont>
      <p:font typeface="Sniglet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4EFC8C-4B46-42E2-A479-F47E28C8E096}">
  <a:tblStyle styleId="{E54EFC8C-4B46-42E2-A479-F47E28C8E0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41" autoAdjust="0"/>
  </p:normalViewPr>
  <p:slideViewPr>
    <p:cSldViewPr>
      <p:cViewPr varScale="1">
        <p:scale>
          <a:sx n="83" d="100"/>
          <a:sy n="83" d="100"/>
        </p:scale>
        <p:origin x="36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491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7" name="Shape 2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0" name="Shape 40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8" name="Shape 4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 idx="4294967295"/>
          </p:nvPr>
        </p:nvSpPr>
        <p:spPr>
          <a:xfrm>
            <a:off x="611560" y="1508654"/>
            <a:ext cx="4444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Дисципліна вільного вибору</a:t>
            </a:r>
            <a:endParaRPr sz="4800" i="1" dirty="0">
              <a:solidFill>
                <a:srgbClr val="FAD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Hover" pitchFamily="2" charset="0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grpSp>
        <p:nvGrpSpPr>
          <p:cNvPr id="101" name="Shape 101"/>
          <p:cNvGrpSpPr/>
          <p:nvPr/>
        </p:nvGrpSpPr>
        <p:grpSpPr>
          <a:xfrm>
            <a:off x="7443660" y="941015"/>
            <a:ext cx="983354" cy="983618"/>
            <a:chOff x="6654650" y="3665275"/>
            <a:chExt cx="409100" cy="409125"/>
          </a:xfrm>
        </p:grpSpPr>
        <p:sp>
          <p:nvSpPr>
            <p:cNvPr id="102" name="Shape 102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</p:grpSp>
      <p:grpSp>
        <p:nvGrpSpPr>
          <p:cNvPr id="104" name="Shape 104"/>
          <p:cNvGrpSpPr/>
          <p:nvPr/>
        </p:nvGrpSpPr>
        <p:grpSpPr>
          <a:xfrm rot="324429">
            <a:off x="6612788" y="2067160"/>
            <a:ext cx="649666" cy="649742"/>
            <a:chOff x="570875" y="4322250"/>
            <a:chExt cx="443300" cy="443325"/>
          </a:xfrm>
        </p:grpSpPr>
        <p:sp>
          <p:nvSpPr>
            <p:cNvPr id="105" name="Shape 105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</p:grpSp>
      <p:sp>
        <p:nvSpPr>
          <p:cNvPr id="109" name="Shape 109"/>
          <p:cNvSpPr/>
          <p:nvPr/>
        </p:nvSpPr>
        <p:spPr>
          <a:xfrm rot="2466625">
            <a:off x="6568799" y="1131498"/>
            <a:ext cx="318882" cy="30447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10" name="Shape 110"/>
          <p:cNvSpPr/>
          <p:nvPr/>
        </p:nvSpPr>
        <p:spPr>
          <a:xfrm rot="-1609120">
            <a:off x="7035169" y="1323104"/>
            <a:ext cx="229509" cy="219143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11" name="Shape 111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12" name="Shape 112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8" name="Shape 98"/>
          <p:cNvSpPr txBox="1">
            <a:spLocks/>
          </p:cNvSpPr>
          <p:nvPr/>
        </p:nvSpPr>
        <p:spPr>
          <a:xfrm rot="20426831">
            <a:off x="1665719" y="1311709"/>
            <a:ext cx="6898403" cy="303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uk-UA" sz="4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ФЕНОМЕН ВІРТУАЛЬНОЇ </a:t>
            </a:r>
            <a:r>
              <a:rPr lang="uk-UA" sz="4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yrillicHover" pitchFamily="2" charset="0"/>
              </a:rPr>
              <a:t>Л</a:t>
            </a:r>
            <a:r>
              <a:rPr lang="uk-UA" sz="4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4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yrillicHover" pitchFamily="2" charset="0"/>
              </a:rPr>
              <a:t>ТЕРАТУРИ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3779912" y="915566"/>
            <a:ext cx="4143283" cy="676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r>
              <a:rPr lang="ru-RU" dirty="0">
                <a:latin typeface="Segoe Script" pitchFamily="34" charset="0"/>
              </a:rPr>
              <a:t>я не знаю слова "</a:t>
            </a:r>
            <a:r>
              <a:rPr lang="ru-RU" dirty="0" err="1">
                <a:latin typeface="Segoe Script" pitchFamily="34" charset="0"/>
              </a:rPr>
              <a:t>двері"не</a:t>
            </a:r>
            <a:r>
              <a:rPr lang="ru-RU" dirty="0">
                <a:latin typeface="Segoe Script" pitchFamily="34" charset="0"/>
              </a:rPr>
              <a:t> знаю слова "ящик" і "</a:t>
            </a:r>
            <a:r>
              <a:rPr lang="ru-RU" dirty="0" err="1">
                <a:latin typeface="Segoe Script" pitchFamily="34" charset="0"/>
              </a:rPr>
              <a:t>морфлот</a:t>
            </a:r>
            <a:r>
              <a:rPr lang="ru-RU" dirty="0">
                <a:latin typeface="Segoe Script" pitchFamily="34" charset="0"/>
              </a:rPr>
              <a:t>«,не знаю "каша", "силос" і "</a:t>
            </a:r>
            <a:r>
              <a:rPr lang="ru-RU" dirty="0" err="1">
                <a:latin typeface="Segoe Script" pitchFamily="34" charset="0"/>
              </a:rPr>
              <a:t>тетері</a:t>
            </a:r>
            <a:r>
              <a:rPr lang="ru-RU" dirty="0">
                <a:latin typeface="Segoe Script" pitchFamily="34" charset="0"/>
              </a:rPr>
              <a:t> ". </a:t>
            </a:r>
            <a:r>
              <a:rPr lang="ru-RU" dirty="0" err="1">
                <a:latin typeface="Segoe Script" pitchFamily="34" charset="0"/>
              </a:rPr>
              <a:t>зате</a:t>
            </a:r>
            <a:r>
              <a:rPr lang="ru-RU" dirty="0">
                <a:latin typeface="Segoe Script" pitchFamily="34" charset="0"/>
              </a:rPr>
              <a:t> я знаю слово "</a:t>
            </a:r>
            <a:r>
              <a:rPr lang="ru-RU" dirty="0" err="1">
                <a:latin typeface="Segoe Script" pitchFamily="34" charset="0"/>
              </a:rPr>
              <a:t>бутирброт</a:t>
            </a:r>
            <a:r>
              <a:rPr lang="ru-RU" dirty="0">
                <a:latin typeface="Segoe Script" pitchFamily="34" charset="0"/>
              </a:rPr>
              <a:t>"! я не герой </a:t>
            </a:r>
            <a:r>
              <a:rPr lang="ru-RU" dirty="0" err="1">
                <a:latin typeface="Segoe Script" pitchFamily="34" charset="0"/>
              </a:rPr>
              <a:t>бруківки</a:t>
            </a:r>
            <a:r>
              <a:rPr lang="ru-RU" dirty="0">
                <a:latin typeface="Segoe Script" pitchFamily="34" charset="0"/>
              </a:rPr>
              <a:t> й </a:t>
            </a:r>
            <a:r>
              <a:rPr lang="ru-RU" dirty="0" err="1">
                <a:latin typeface="Segoe Script" pitchFamily="34" charset="0"/>
              </a:rPr>
              <a:t>барикади</a:t>
            </a:r>
            <a:r>
              <a:rPr lang="ru-RU" dirty="0">
                <a:latin typeface="Segoe Script" pitchFamily="34" charset="0"/>
              </a:rPr>
              <a:t> я не компот </a:t>
            </a:r>
            <a:r>
              <a:rPr lang="ru-RU" dirty="0" err="1">
                <a:latin typeface="Segoe Script" pitchFamily="34" charset="0"/>
              </a:rPr>
              <a:t>географічних</a:t>
            </a:r>
            <a:r>
              <a:rPr lang="ru-RU" dirty="0">
                <a:latin typeface="Segoe Script" pitchFamily="34" charset="0"/>
              </a:rPr>
              <a:t> куль...</a:t>
            </a:r>
            <a:r>
              <a:rPr lang="ru-RU" dirty="0" err="1">
                <a:latin typeface="Segoe Script" pitchFamily="34" charset="0"/>
              </a:rPr>
              <a:t>коротше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сучасна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українська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поезія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це</a:t>
            </a:r>
            <a:r>
              <a:rPr lang="ru-RU" dirty="0">
                <a:latin typeface="Segoe Script" pitchFamily="34" charset="0"/>
              </a:rPr>
              <a:t> так просто, так просто, так просто!  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51670"/>
            <a:ext cx="29001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yrillicHover" pitchFamily="2" charset="0"/>
              </a:rPr>
              <a:t>В</a:t>
            </a:r>
            <a:r>
              <a:rPr lang="uk-UA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yrillicHover" pitchFamily="2" charset="0"/>
              </a:rPr>
              <a:t>РШ</a:t>
            </a:r>
            <a:r>
              <a:rPr lang="uk-UA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3851920" y="843558"/>
            <a:ext cx="4143283" cy="676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3200" dirty="0">
                <a:latin typeface="Mistral" pitchFamily="66" charset="0"/>
              </a:rPr>
              <a:t>я </a:t>
            </a:r>
            <a:r>
              <a:rPr lang="uk-UA" sz="3200" dirty="0" err="1">
                <a:latin typeface="Mistral" pitchFamily="66" charset="0"/>
              </a:rPr>
              <a:t>женщинам</a:t>
            </a:r>
            <a:r>
              <a:rPr lang="uk-UA" sz="3200" dirty="0">
                <a:latin typeface="Mistral" pitchFamily="66" charset="0"/>
              </a:rPr>
              <a:t> не </a:t>
            </a:r>
            <a:r>
              <a:rPr lang="uk-UA" sz="3200" dirty="0" err="1">
                <a:latin typeface="Mistral" pitchFamily="66" charset="0"/>
              </a:rPr>
              <a:t>доверяю</a:t>
            </a:r>
            <a:endParaRPr lang="uk-UA" sz="3200" dirty="0">
              <a:latin typeface="Mistral" pitchFamily="66" charset="0"/>
            </a:endParaRPr>
          </a:p>
          <a:p>
            <a:r>
              <a:rPr lang="uk-UA" sz="3200" dirty="0" err="1">
                <a:latin typeface="Mistral" pitchFamily="66" charset="0"/>
              </a:rPr>
              <a:t>они</a:t>
            </a:r>
            <a:r>
              <a:rPr lang="uk-UA" sz="3200" dirty="0">
                <a:latin typeface="Mistral" pitchFamily="66" charset="0"/>
              </a:rPr>
              <a:t> </a:t>
            </a:r>
            <a:r>
              <a:rPr lang="uk-UA" sz="3200" dirty="0" err="1">
                <a:latin typeface="Mistral" pitchFamily="66" charset="0"/>
              </a:rPr>
              <a:t>коварны</a:t>
            </a:r>
            <a:r>
              <a:rPr lang="uk-UA" sz="3200" dirty="0">
                <a:latin typeface="Mistral" pitchFamily="66" charset="0"/>
              </a:rPr>
              <a:t> и </a:t>
            </a:r>
            <a:r>
              <a:rPr lang="uk-UA" sz="3200" dirty="0" err="1">
                <a:latin typeface="Mistral" pitchFamily="66" charset="0"/>
              </a:rPr>
              <a:t>хитры</a:t>
            </a:r>
            <a:endParaRPr lang="uk-UA" sz="3200" dirty="0">
              <a:latin typeface="Mistral" pitchFamily="66" charset="0"/>
            </a:endParaRPr>
          </a:p>
          <a:p>
            <a:r>
              <a:rPr lang="ru-RU" sz="3200" dirty="0">
                <a:latin typeface="Mistral" pitchFamily="66" charset="0"/>
              </a:rPr>
              <a:t>они на ногти клеят ногти</a:t>
            </a:r>
          </a:p>
          <a:p>
            <a:r>
              <a:rPr lang="uk-UA" sz="3200" dirty="0" err="1">
                <a:latin typeface="Mistral" pitchFamily="66" charset="0"/>
              </a:rPr>
              <a:t>рисуют</a:t>
            </a:r>
            <a:r>
              <a:rPr lang="uk-UA" sz="3200" dirty="0">
                <a:latin typeface="Mistral" pitchFamily="66" charset="0"/>
              </a:rPr>
              <a:t> брови на </a:t>
            </a:r>
            <a:r>
              <a:rPr lang="uk-UA" sz="3200" dirty="0" err="1">
                <a:latin typeface="Mistral" pitchFamily="66" charset="0"/>
              </a:rPr>
              <a:t>бровях</a:t>
            </a:r>
            <a:endParaRPr lang="uk-UA" sz="3200" dirty="0">
              <a:latin typeface="Mistral" pitchFamily="66" charset="0"/>
            </a:endParaRPr>
          </a:p>
          <a:p>
            <a:r>
              <a:rPr lang="uk-UA" sz="2400" dirty="0"/>
              <a:t>© О-ё &amp; </a:t>
            </a:r>
            <a:r>
              <a:rPr lang="uk-UA" sz="2400" dirty="0" err="1"/>
              <a:t>Шел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4363" y="843558"/>
            <a:ext cx="193033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yrillicHover" pitchFamily="2" charset="0"/>
              </a:rPr>
              <a:t>ПИ</a:t>
            </a:r>
          </a:p>
          <a:p>
            <a:pPr algn="ctr"/>
            <a:r>
              <a:rPr lang="uk-UA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yrillicHover" pitchFamily="2" charset="0"/>
              </a:rPr>
              <a:t>Р</a:t>
            </a:r>
            <a:r>
              <a:rPr lang="uk-UA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yrillicHover" pitchFamily="2" charset="0"/>
              </a:rPr>
              <a:t>Ж</a:t>
            </a:r>
          </a:p>
          <a:p>
            <a:pPr algn="ctr"/>
            <a:r>
              <a:rPr lang="uk-UA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yrillicHover" pitchFamily="2" charset="0"/>
              </a:rPr>
              <a:t>КИ</a:t>
            </a:r>
            <a:endParaRPr lang="uk-UA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Shape 176"/>
          <p:cNvSpPr/>
          <p:nvPr/>
        </p:nvSpPr>
        <p:spPr>
          <a:xfrm rot="895552">
            <a:off x="284821" y="3404379"/>
            <a:ext cx="998179" cy="94847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177"/>
          <p:cNvSpPr/>
          <p:nvPr/>
        </p:nvSpPr>
        <p:spPr>
          <a:xfrm rot="2271768">
            <a:off x="1140743" y="4230021"/>
            <a:ext cx="495134" cy="470770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48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5881" y="1830473"/>
            <a:ext cx="413927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yrillicHover" pitchFamily="2" charset="0"/>
              </a:rPr>
              <a:t>НАВ</a:t>
            </a:r>
            <a:r>
              <a:rPr lang="uk-UA" sz="7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7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yrillicHover" pitchFamily="2" charset="0"/>
              </a:rPr>
              <a:t>ЩО</a:t>
            </a:r>
          </a:p>
          <a:p>
            <a:pPr algn="ctr"/>
            <a:r>
              <a:rPr lang="uk-UA" sz="72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yrillicHover" pitchFamily="2" charset="0"/>
              </a:rPr>
              <a:t>?</a:t>
            </a:r>
            <a:endParaRPr lang="uk-UA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973851" y="896444"/>
            <a:ext cx="6978015" cy="3324172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35C4CA">
              <a:alpha val="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1765225" y="2039175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3189800" y="3433325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4096975" y="1863100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225925" y="3780725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4687875" y="3689650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6587225" y="2295950"/>
            <a:ext cx="140100" cy="140100"/>
          </a:xfrm>
          <a:prstGeom prst="star4">
            <a:avLst>
              <a:gd name="adj" fmla="val 2241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82"/>
          <p:cNvSpPr txBox="1">
            <a:spLocks/>
          </p:cNvSpPr>
          <p:nvPr/>
        </p:nvSpPr>
        <p:spPr>
          <a:xfrm>
            <a:off x="1195181" y="1228230"/>
            <a:ext cx="6777593" cy="387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200" dirty="0" err="1">
                <a:latin typeface="Segoe Script" pitchFamily="34" charset="0"/>
              </a:rPr>
              <a:t>що</a:t>
            </a:r>
            <a:r>
              <a:rPr lang="ru-RU" sz="2200" dirty="0">
                <a:latin typeface="Segoe Script" pitchFamily="34" charset="0"/>
              </a:rPr>
              <a:t> </a:t>
            </a:r>
            <a:r>
              <a:rPr lang="ru-RU" sz="2200" dirty="0" err="1">
                <a:latin typeface="Segoe Script" pitchFamily="34" charset="0"/>
              </a:rPr>
              <a:t>таке</a:t>
            </a:r>
            <a:r>
              <a:rPr lang="ru-RU" sz="2200" dirty="0">
                <a:latin typeface="Segoe Script" pitchFamily="34" charset="0"/>
              </a:rPr>
              <a:t> «</a:t>
            </a:r>
            <a:r>
              <a:rPr lang="ru-RU" sz="2200" dirty="0" err="1">
                <a:latin typeface="Segoe Script" pitchFamily="34" charset="0"/>
              </a:rPr>
              <a:t>віртуальна</a:t>
            </a:r>
            <a:r>
              <a:rPr lang="ru-RU" sz="2200" dirty="0">
                <a:latin typeface="Segoe Script" pitchFamily="34" charset="0"/>
              </a:rPr>
              <a:t> (</a:t>
            </a:r>
            <a:r>
              <a:rPr lang="ru-RU" sz="2200" dirty="0" err="1">
                <a:latin typeface="Segoe Script" pitchFamily="34" charset="0"/>
              </a:rPr>
              <a:t>мережева</a:t>
            </a:r>
            <a:r>
              <a:rPr lang="ru-RU" sz="2200" dirty="0">
                <a:latin typeface="Segoe Script" pitchFamily="34" charset="0"/>
              </a:rPr>
              <a:t>) </a:t>
            </a:r>
            <a:r>
              <a:rPr lang="ru-RU" sz="2200" dirty="0" err="1">
                <a:latin typeface="Segoe Script" pitchFamily="34" charset="0"/>
              </a:rPr>
              <a:t>література</a:t>
            </a:r>
            <a:r>
              <a:rPr lang="ru-RU" sz="2200" dirty="0">
                <a:latin typeface="Segoe Script" pitchFamily="34" charset="0"/>
              </a:rPr>
              <a:t>" і з </a:t>
            </a:r>
            <a:r>
              <a:rPr lang="ru-RU" sz="2200" dirty="0" err="1">
                <a:latin typeface="Segoe Script" pitchFamily="34" charset="0"/>
              </a:rPr>
              <a:t>чим</a:t>
            </a:r>
            <a:r>
              <a:rPr lang="ru-RU" sz="2200" dirty="0">
                <a:latin typeface="Segoe Script" pitchFamily="34" charset="0"/>
              </a:rPr>
              <a:t> </a:t>
            </a:r>
            <a:r>
              <a:rPr lang="ru-RU" sz="2200" dirty="0" err="1">
                <a:latin typeface="Segoe Script" pitchFamily="34" charset="0"/>
              </a:rPr>
              <a:t>її</a:t>
            </a:r>
            <a:r>
              <a:rPr lang="ru-RU" sz="2200" dirty="0">
                <a:latin typeface="Segoe Script" pitchFamily="34" charset="0"/>
              </a:rPr>
              <a:t> "</a:t>
            </a:r>
            <a:r>
              <a:rPr lang="ru-RU" sz="2200" dirty="0" err="1">
                <a:latin typeface="Segoe Script" pitchFamily="34" charset="0"/>
              </a:rPr>
              <a:t>їдять</a:t>
            </a:r>
            <a:r>
              <a:rPr lang="ru-RU" sz="2200" dirty="0">
                <a:latin typeface="Segoe Script" pitchFamily="34" charset="0"/>
              </a:rPr>
              <a:t>";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5708" y="837077"/>
            <a:ext cx="30075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01. знатимеш: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5181" y="1863100"/>
            <a:ext cx="30299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02. навчишся: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95181" y="2310140"/>
            <a:ext cx="7049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>
                <a:latin typeface="Segoe Script" pitchFamily="34" charset="0"/>
              </a:rPr>
              <a:t>аналізувати</a:t>
            </a:r>
            <a:r>
              <a:rPr lang="ru-RU" sz="1800" dirty="0">
                <a:latin typeface="Segoe Script" pitchFamily="34" charset="0"/>
              </a:rPr>
              <a:t> </a:t>
            </a:r>
            <a:r>
              <a:rPr lang="ru-RU" sz="1800" dirty="0" err="1">
                <a:latin typeface="Segoe Script" pitchFamily="34" charset="0"/>
              </a:rPr>
              <a:t>зразки</a:t>
            </a:r>
            <a:r>
              <a:rPr lang="ru-RU" sz="1800" dirty="0">
                <a:latin typeface="Segoe Script" pitchFamily="34" charset="0"/>
              </a:rPr>
              <a:t> </a:t>
            </a:r>
            <a:r>
              <a:rPr lang="ru-RU" sz="1800" dirty="0" err="1">
                <a:latin typeface="Segoe Script" pitchFamily="34" charset="0"/>
              </a:rPr>
              <a:t>мережевої</a:t>
            </a:r>
            <a:r>
              <a:rPr lang="ru-RU" sz="1800" dirty="0">
                <a:latin typeface="Segoe Script" pitchFamily="34" charset="0"/>
              </a:rPr>
              <a:t> </a:t>
            </a:r>
            <a:r>
              <a:rPr lang="ru-RU" sz="1800" dirty="0" err="1">
                <a:latin typeface="Segoe Script" pitchFamily="34" charset="0"/>
              </a:rPr>
              <a:t>літератури</a:t>
            </a:r>
            <a:r>
              <a:rPr lang="ru-RU" sz="1800" dirty="0">
                <a:latin typeface="Segoe Script" pitchFamily="34" charset="0"/>
              </a:rPr>
              <a:t>; </a:t>
            </a:r>
            <a:r>
              <a:rPr lang="ru-RU" sz="1800" dirty="0" err="1">
                <a:latin typeface="Segoe Script" pitchFamily="34" charset="0"/>
              </a:rPr>
              <a:t>орієнтуватися</a:t>
            </a:r>
            <a:r>
              <a:rPr lang="ru-RU" sz="1800" dirty="0">
                <a:latin typeface="Segoe Script" pitchFamily="34" charset="0"/>
              </a:rPr>
              <a:t> у </a:t>
            </a:r>
            <a:r>
              <a:rPr lang="ru-RU" sz="1800" dirty="0" err="1">
                <a:latin typeface="Segoe Script" pitchFamily="34" charset="0"/>
              </a:rPr>
              <a:t>літературному</a:t>
            </a:r>
            <a:r>
              <a:rPr lang="ru-RU" sz="1800" dirty="0">
                <a:latin typeface="Segoe Script" pitchFamily="34" charset="0"/>
              </a:rPr>
              <a:t> </a:t>
            </a:r>
            <a:r>
              <a:rPr lang="ru-RU" sz="1800" dirty="0" err="1">
                <a:latin typeface="Segoe Script" pitchFamily="34" charset="0"/>
              </a:rPr>
              <a:t>інтернет-просторі</a:t>
            </a:r>
            <a:r>
              <a:rPr lang="ru-RU" sz="1800" dirty="0">
                <a:latin typeface="Segoe Script" pitchFamily="34" charset="0"/>
              </a:rPr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95181" y="3104875"/>
            <a:ext cx="30444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03. та навіть...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65708" y="3689650"/>
            <a:ext cx="6786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>
                <a:latin typeface="Segoe Script" pitchFamily="34" charset="0"/>
              </a:rPr>
              <a:t>зможеш</a:t>
            </a:r>
            <a:r>
              <a:rPr lang="ru-RU" sz="1800" dirty="0">
                <a:latin typeface="Segoe Script" pitchFamily="34" charset="0"/>
              </a:rPr>
              <a:t> </a:t>
            </a:r>
            <a:r>
              <a:rPr lang="ru-RU" sz="1800" dirty="0" err="1">
                <a:latin typeface="Segoe Script" pitchFamily="34" charset="0"/>
              </a:rPr>
              <a:t>долучитися</a:t>
            </a:r>
            <a:r>
              <a:rPr lang="ru-RU" sz="1800" dirty="0">
                <a:latin typeface="Segoe Script" pitchFamily="34" charset="0"/>
              </a:rPr>
              <a:t> до кола </a:t>
            </a:r>
            <a:r>
              <a:rPr lang="ru-RU" sz="1800" dirty="0" err="1">
                <a:latin typeface="Segoe Script" pitchFamily="34" charset="0"/>
              </a:rPr>
              <a:t>митців</a:t>
            </a:r>
            <a:r>
              <a:rPr lang="ru-RU" sz="1800" dirty="0">
                <a:latin typeface="Segoe Script" pitchFamily="34" charset="0"/>
              </a:rPr>
              <a:t> та </a:t>
            </a:r>
            <a:r>
              <a:rPr lang="ru-RU" sz="1800" dirty="0" err="1">
                <a:latin typeface="Segoe Script" pitchFamily="34" charset="0"/>
              </a:rPr>
              <a:t>створити</a:t>
            </a:r>
            <a:r>
              <a:rPr lang="ru-RU" sz="1800" dirty="0">
                <a:latin typeface="Segoe Script" pitchFamily="34" charset="0"/>
              </a:rPr>
              <a:t> </a:t>
            </a:r>
            <a:r>
              <a:rPr lang="ru-RU" sz="1800" dirty="0" err="1">
                <a:latin typeface="Segoe Script" pitchFamily="34" charset="0"/>
              </a:rPr>
              <a:t>власний</a:t>
            </a:r>
            <a:r>
              <a:rPr lang="ru-RU" sz="1800" dirty="0">
                <a:latin typeface="Segoe Script" pitchFamily="34" charset="0"/>
              </a:rPr>
              <a:t> </a:t>
            </a:r>
            <a:r>
              <a:rPr lang="ru-RU" sz="1800" dirty="0" err="1">
                <a:latin typeface="Segoe Script" pitchFamily="34" charset="0"/>
              </a:rPr>
              <a:t>літературний</a:t>
            </a:r>
            <a:r>
              <a:rPr lang="ru-RU" sz="1800" dirty="0">
                <a:latin typeface="Segoe Script" pitchFamily="34" charset="0"/>
              </a:rPr>
              <a:t> шедевр.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ubTitle" idx="4294967295"/>
          </p:nvPr>
        </p:nvSpPr>
        <p:spPr>
          <a:xfrm>
            <a:off x="4009870" y="3082047"/>
            <a:ext cx="2160240" cy="1435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Коли?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Куди?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Зв</a:t>
            </a:r>
            <a:r>
              <a:rPr lang="uk-UA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дки?</a:t>
            </a:r>
            <a:endParaRPr sz="24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Hover" pitchFamily="2" charset="0"/>
            </a:endParaRPr>
          </a:p>
        </p:txBody>
      </p:sp>
      <p:pic>
        <p:nvPicPr>
          <p:cNvPr id="76" name="Shape 7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9511" y="339502"/>
            <a:ext cx="2515200" cy="2515200"/>
          </a:xfrm>
          <a:prstGeom prst="wedgeEllipseCallout">
            <a:avLst>
              <a:gd name="adj1" fmla="val -60049"/>
              <a:gd name="adj2" fmla="val 34410"/>
            </a:avLst>
          </a:pr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5" name="Shape 245"/>
          <p:cNvSpPr txBox="1">
            <a:spLocks/>
          </p:cNvSpPr>
          <p:nvPr/>
        </p:nvSpPr>
        <p:spPr>
          <a:xfrm>
            <a:off x="2267744" y="2702841"/>
            <a:ext cx="3523815" cy="6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uk-UA" sz="13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Де</a:t>
            </a:r>
            <a:r>
              <a:rPr lang="uk-UA" sz="13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3059832" y="743406"/>
            <a:ext cx="2320548" cy="3356100"/>
          </a:xfrm>
          <a:prstGeom prst="rect">
            <a:avLst/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niglet"/>
                <a:ea typeface="Sniglet"/>
                <a:cs typeface="Sniglet"/>
                <a:sym typeface="Sniglet"/>
              </a:rPr>
              <a:t>ВАС ЩЕ БЕРУТЬ СУМНІВИ?</a:t>
            </a:r>
            <a:endParaRPr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2915816" y="333168"/>
            <a:ext cx="2579176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355976" y="50722"/>
            <a:ext cx="169751" cy="12347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 rot="10800000" flipV="1">
            <a:off x="4220280" y="112459"/>
            <a:ext cx="216024" cy="227041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0800000">
            <a:off x="4525727" y="112460"/>
            <a:ext cx="260412" cy="22704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" y="1745760"/>
            <a:ext cx="5723265" cy="337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Поетичний </a:t>
            </a:r>
            <a:r>
              <a:rPr lang="uk-UA" dirty="0" err="1"/>
              <a:t>перформанс</a:t>
            </a:r>
            <a:r>
              <a:rPr lang="uk-UA" dirty="0"/>
              <a:t> «Нові розділові»  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5736727" y="1851670"/>
            <a:ext cx="2507681" cy="2534593"/>
          </a:xfrm>
        </p:spPr>
        <p:txBody>
          <a:bodyPr/>
          <a:lstStyle/>
          <a:p>
            <a:pPr marL="114300" indent="0">
              <a:buNone/>
            </a:pPr>
            <a:r>
              <a:rPr lang="uk-UA" sz="1400" dirty="0"/>
              <a:t>Я вигадаю нові літери та розділові знаки,</a:t>
            </a:r>
            <a:br>
              <a:rPr lang="uk-UA" sz="1400" dirty="0"/>
            </a:br>
            <a:r>
              <a:rPr lang="uk-UA" sz="1400" dirty="0"/>
              <a:t>я вб’ю всіх старих поетів, які ще щось пишуть,</a:t>
            </a:r>
            <a:br>
              <a:rPr lang="uk-UA" sz="1400" dirty="0"/>
            </a:br>
            <a:r>
              <a:rPr lang="uk-UA" sz="1400" dirty="0"/>
              <a:t>щоби вона забувала про те,  що могла знати,</a:t>
            </a:r>
            <a:br>
              <a:rPr lang="uk-UA" sz="1400" dirty="0"/>
            </a:br>
            <a:r>
              <a:rPr lang="uk-UA" sz="1400" dirty="0"/>
              <a:t>щоби вона дивилася в темряву й слухала тишу</a:t>
            </a:r>
          </a:p>
          <a:p>
            <a:pPr marL="114300" indent="0">
              <a:buNone/>
            </a:pPr>
            <a:r>
              <a:rPr lang="uk-UA" sz="1400" dirty="0"/>
              <a:t>(Сергій </a:t>
            </a:r>
            <a:r>
              <a:rPr lang="uk-UA" sz="1400" dirty="0" err="1"/>
              <a:t>Жадан</a:t>
            </a:r>
            <a:r>
              <a:rPr lang="uk-UA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61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355976" y="50722"/>
            <a:ext cx="169751" cy="12347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 rot="10800000" flipV="1">
            <a:off x="4220280" y="112459"/>
            <a:ext cx="216024" cy="227041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0800000">
            <a:off x="4525727" y="112460"/>
            <a:ext cx="260412" cy="22704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39752" y="1131590"/>
            <a:ext cx="4504073" cy="3024336"/>
          </a:xfrm>
        </p:spPr>
        <p:txBody>
          <a:bodyPr/>
          <a:lstStyle/>
          <a:p>
            <a:r>
              <a:rPr lang="uk-UA" sz="2800" dirty="0">
                <a:latin typeface="Segoe Script" pitchFamily="34" charset="0"/>
              </a:rPr>
              <a:t>Ви навчитеся створювати </a:t>
            </a:r>
            <a:r>
              <a:rPr lang="uk-UA" sz="2800" dirty="0" err="1">
                <a:latin typeface="Segoe Script" pitchFamily="34" charset="0"/>
              </a:rPr>
              <a:t>відеопоезію</a:t>
            </a:r>
            <a:r>
              <a:rPr lang="uk-UA" sz="2800" dirty="0">
                <a:latin typeface="Segoe Script" pitchFamily="34" charset="0"/>
              </a:rPr>
              <a:t>, </a:t>
            </a:r>
            <a:r>
              <a:rPr lang="uk-UA" sz="2800" dirty="0" err="1">
                <a:latin typeface="Segoe Script" pitchFamily="34" charset="0"/>
              </a:rPr>
              <a:t>буріме</a:t>
            </a:r>
            <a:r>
              <a:rPr lang="uk-UA" sz="2800" dirty="0">
                <a:latin typeface="Segoe Script" pitchFamily="34" charset="0"/>
              </a:rPr>
              <a:t>, дізнаєтесь про найцікавіші мистецькі арт-проекти</a:t>
            </a:r>
          </a:p>
        </p:txBody>
      </p:sp>
    </p:spTree>
    <p:extLst>
      <p:ext uri="{BB962C8B-B14F-4D97-AF65-F5344CB8AC3E}">
        <p14:creationId xmlns:p14="http://schemas.microsoft.com/office/powerpoint/2010/main" val="99731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ctrTitle" idx="4294967295"/>
          </p:nvPr>
        </p:nvSpPr>
        <p:spPr>
          <a:xfrm>
            <a:off x="688145" y="958684"/>
            <a:ext cx="2369840" cy="632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як</a:t>
            </a:r>
            <a:r>
              <a:rPr lang="uk-UA" sz="9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sz="9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2987824" y="1075403"/>
            <a:ext cx="2818200" cy="2653800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 rot="19542273">
            <a:off x="4096126" y="2126843"/>
            <a:ext cx="601593" cy="55092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245"/>
          <p:cNvSpPr txBox="1">
            <a:spLocks/>
          </p:cNvSpPr>
          <p:nvPr/>
        </p:nvSpPr>
        <p:spPr>
          <a:xfrm>
            <a:off x="52732" y="3929406"/>
            <a:ext cx="4176465" cy="8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uk-UA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НАВ</a:t>
            </a:r>
            <a:r>
              <a:rPr lang="uk-UA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ЩО</a:t>
            </a:r>
            <a:r>
              <a:rPr lang="uk-UA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Shape 245"/>
          <p:cNvSpPr txBox="1">
            <a:spLocks/>
          </p:cNvSpPr>
          <p:nvPr/>
        </p:nvSpPr>
        <p:spPr>
          <a:xfrm>
            <a:off x="5652120" y="1075403"/>
            <a:ext cx="2369840" cy="6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uk-UA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ЩО</a:t>
            </a:r>
            <a:r>
              <a:rPr lang="uk-UA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Shape 245"/>
          <p:cNvSpPr txBox="1">
            <a:spLocks/>
          </p:cNvSpPr>
          <p:nvPr/>
        </p:nvSpPr>
        <p:spPr>
          <a:xfrm>
            <a:off x="6372200" y="3795886"/>
            <a:ext cx="2369840" cy="6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uk-UA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ДЕ</a:t>
            </a:r>
            <a:r>
              <a:rPr lang="uk-UA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Shape 413"/>
          <p:cNvSpPr/>
          <p:nvPr/>
        </p:nvSpPr>
        <p:spPr>
          <a:xfrm>
            <a:off x="3856863" y="1563638"/>
            <a:ext cx="1080121" cy="172118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 rot="325626">
            <a:off x="2232592" y="1081312"/>
            <a:ext cx="4632891" cy="16585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В</a:t>
            </a:r>
            <a:r>
              <a:rPr lang="uk-UA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РТУАЛЬНА  АБО МЕРЕЖЕВА</a:t>
            </a:r>
            <a:r>
              <a:rPr lang="uk-UA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 </a:t>
            </a:r>
            <a:r>
              <a:rPr lang="uk-UA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Л</a:t>
            </a:r>
            <a:r>
              <a:rPr lang="uk-UA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uk-UA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ТЕРАТУРА</a:t>
            </a:r>
            <a:r>
              <a:rPr lang="uk-UA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 - </a:t>
            </a:r>
            <a:endParaRPr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Hover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398335">
            <a:off x="2072382" y="2872500"/>
            <a:ext cx="5308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електронний "двійник" традиційної літератури </a:t>
            </a:r>
          </a:p>
        </p:txBody>
      </p:sp>
      <p:sp>
        <p:nvSpPr>
          <p:cNvPr id="4" name="Shape 346"/>
          <p:cNvSpPr/>
          <p:nvPr/>
        </p:nvSpPr>
        <p:spPr>
          <a:xfrm>
            <a:off x="6012160" y="3219822"/>
            <a:ext cx="504056" cy="579958"/>
          </a:xfrm>
          <a:custGeom>
            <a:avLst/>
            <a:gdLst/>
            <a:ahLst/>
            <a:cxnLst/>
            <a:rect l="0" t="0" r="0" b="0"/>
            <a:pathLst>
              <a:path w="18660" h="18269" extrusionOk="0">
                <a:moveTo>
                  <a:pt x="14923" y="5080"/>
                </a:moveTo>
                <a:lnTo>
                  <a:pt x="14923" y="9037"/>
                </a:lnTo>
                <a:lnTo>
                  <a:pt x="17316" y="7913"/>
                </a:lnTo>
                <a:lnTo>
                  <a:pt x="9476" y="13579"/>
                </a:lnTo>
                <a:lnTo>
                  <a:pt x="9403" y="13604"/>
                </a:lnTo>
                <a:lnTo>
                  <a:pt x="9330" y="13628"/>
                </a:lnTo>
                <a:lnTo>
                  <a:pt x="9257" y="13604"/>
                </a:lnTo>
                <a:lnTo>
                  <a:pt x="9183" y="13579"/>
                </a:lnTo>
                <a:lnTo>
                  <a:pt x="1344" y="7913"/>
                </a:lnTo>
                <a:lnTo>
                  <a:pt x="3737" y="9037"/>
                </a:lnTo>
                <a:lnTo>
                  <a:pt x="3737" y="5080"/>
                </a:lnTo>
                <a:close/>
                <a:moveTo>
                  <a:pt x="9330" y="0"/>
                </a:moveTo>
                <a:lnTo>
                  <a:pt x="0" y="6741"/>
                </a:lnTo>
                <a:lnTo>
                  <a:pt x="0" y="17780"/>
                </a:lnTo>
                <a:lnTo>
                  <a:pt x="0" y="17853"/>
                </a:lnTo>
                <a:lnTo>
                  <a:pt x="5129" y="14165"/>
                </a:lnTo>
                <a:lnTo>
                  <a:pt x="5227" y="14117"/>
                </a:lnTo>
                <a:lnTo>
                  <a:pt x="5325" y="14117"/>
                </a:lnTo>
                <a:lnTo>
                  <a:pt x="5398" y="14141"/>
                </a:lnTo>
                <a:lnTo>
                  <a:pt x="5471" y="14214"/>
                </a:lnTo>
                <a:lnTo>
                  <a:pt x="5520" y="14312"/>
                </a:lnTo>
                <a:lnTo>
                  <a:pt x="5520" y="14385"/>
                </a:lnTo>
                <a:lnTo>
                  <a:pt x="5471" y="14483"/>
                </a:lnTo>
                <a:lnTo>
                  <a:pt x="5422" y="14556"/>
                </a:lnTo>
                <a:lnTo>
                  <a:pt x="318" y="18244"/>
                </a:lnTo>
                <a:lnTo>
                  <a:pt x="416" y="18244"/>
                </a:lnTo>
                <a:lnTo>
                  <a:pt x="489" y="18268"/>
                </a:lnTo>
                <a:lnTo>
                  <a:pt x="18171" y="18268"/>
                </a:lnTo>
                <a:lnTo>
                  <a:pt x="18244" y="18244"/>
                </a:lnTo>
                <a:lnTo>
                  <a:pt x="18342" y="18244"/>
                </a:lnTo>
                <a:lnTo>
                  <a:pt x="13238" y="14556"/>
                </a:lnTo>
                <a:lnTo>
                  <a:pt x="13189" y="14483"/>
                </a:lnTo>
                <a:lnTo>
                  <a:pt x="13140" y="14385"/>
                </a:lnTo>
                <a:lnTo>
                  <a:pt x="13140" y="14312"/>
                </a:lnTo>
                <a:lnTo>
                  <a:pt x="13189" y="14214"/>
                </a:lnTo>
                <a:lnTo>
                  <a:pt x="13262" y="14141"/>
                </a:lnTo>
                <a:lnTo>
                  <a:pt x="13335" y="14117"/>
                </a:lnTo>
                <a:lnTo>
                  <a:pt x="13433" y="14117"/>
                </a:lnTo>
                <a:lnTo>
                  <a:pt x="13531" y="14165"/>
                </a:lnTo>
                <a:lnTo>
                  <a:pt x="18660" y="17853"/>
                </a:lnTo>
                <a:lnTo>
                  <a:pt x="18660" y="17780"/>
                </a:lnTo>
                <a:lnTo>
                  <a:pt x="18660" y="6741"/>
                </a:lnTo>
                <a:lnTo>
                  <a:pt x="933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 rot="177806">
            <a:off x="346195" y="385302"/>
            <a:ext cx="17956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ЩО?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446916">
            <a:off x="2093287" y="1865705"/>
            <a:ext cx="5308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Чому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 ж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мережева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література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набула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 такого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поширення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?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 3" pitchFamily="18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11560" y="1635646"/>
            <a:ext cx="2439316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200" dirty="0">
                <a:latin typeface="Segoe Script" pitchFamily="34" charset="0"/>
              </a:rPr>
              <a:t>  </a:t>
            </a:r>
            <a:r>
              <a:rPr lang="uk-UA" sz="2200" dirty="0">
                <a:latin typeface="Segoe Script" pitchFamily="34" charset="0"/>
              </a:rPr>
              <a:t>Відсутність проблеми видання твору</a:t>
            </a:r>
          </a:p>
        </p:txBody>
      </p:sp>
      <p:sp>
        <p:nvSpPr>
          <p:cNvPr id="3" name="Прямоугольник 2"/>
          <p:cNvSpPr/>
          <p:nvPr/>
        </p:nvSpPr>
        <p:spPr>
          <a:xfrm rot="179401">
            <a:off x="3811161" y="739837"/>
            <a:ext cx="43348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yrillicHover" pitchFamily="2" charset="0"/>
              </a:rPr>
              <a:t>ПРИЧИНИ</a:t>
            </a:r>
            <a:endParaRPr lang="uk-UA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Shape 126"/>
          <p:cNvSpPr txBox="1">
            <a:spLocks noGrp="1"/>
          </p:cNvSpPr>
          <p:nvPr>
            <p:ph type="body" idx="1"/>
          </p:nvPr>
        </p:nvSpPr>
        <p:spPr>
          <a:xfrm>
            <a:off x="2771800" y="1635646"/>
            <a:ext cx="2592288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>
                <a:latin typeface="Segoe Script" pitchFamily="34" charset="0"/>
              </a:rPr>
              <a:t>   </a:t>
            </a:r>
            <a:r>
              <a:rPr lang="ru-RU" sz="2200" dirty="0" err="1">
                <a:latin typeface="Segoe Script" pitchFamily="34" charset="0"/>
              </a:rPr>
              <a:t>Відсутність</a:t>
            </a:r>
            <a:r>
              <a:rPr lang="ru-RU" sz="2200" dirty="0">
                <a:latin typeface="Segoe Script" pitchFamily="34" charset="0"/>
              </a:rPr>
              <a:t> </a:t>
            </a:r>
            <a:r>
              <a:rPr lang="ru-RU" sz="2200" dirty="0" err="1">
                <a:latin typeface="Segoe Script" pitchFamily="34" charset="0"/>
              </a:rPr>
              <a:t>редакторського</a:t>
            </a:r>
            <a:r>
              <a:rPr lang="ru-RU" sz="2200" dirty="0">
                <a:latin typeface="Segoe Script" pitchFamily="34" charset="0"/>
              </a:rPr>
              <a:t> </a:t>
            </a:r>
            <a:r>
              <a:rPr lang="ru-RU" sz="2200" dirty="0" err="1">
                <a:latin typeface="Segoe Script" pitchFamily="34" charset="0"/>
              </a:rPr>
              <a:t>виправлення</a:t>
            </a:r>
            <a:r>
              <a:rPr lang="ru-RU" sz="2200" dirty="0">
                <a:latin typeface="Segoe Script" pitchFamily="34" charset="0"/>
              </a:rPr>
              <a:t> і будь</a:t>
            </a:r>
            <a:r>
              <a:rPr lang="en-US" sz="2200" dirty="0">
                <a:latin typeface="Segoe Script" pitchFamily="34" charset="0"/>
              </a:rPr>
              <a:t>-</a:t>
            </a:r>
            <a:r>
              <a:rPr lang="ru-RU" sz="2200" dirty="0" err="1">
                <a:latin typeface="Segoe Script" pitchFamily="34" charset="0"/>
              </a:rPr>
              <a:t>якої</a:t>
            </a:r>
            <a:r>
              <a:rPr lang="ru-RU" sz="2200" dirty="0">
                <a:latin typeface="Segoe Script" pitchFamily="34" charset="0"/>
              </a:rPr>
              <a:t> </a:t>
            </a:r>
            <a:r>
              <a:rPr lang="ru-RU" sz="2200" dirty="0" err="1">
                <a:latin typeface="Segoe Script" pitchFamily="34" charset="0"/>
              </a:rPr>
              <a:t>цензури</a:t>
            </a:r>
            <a:endParaRPr lang="ru-RU" sz="2200" dirty="0">
              <a:latin typeface="Segoe Script" pitchFamily="34" charset="0"/>
            </a:endParaRPr>
          </a:p>
        </p:txBody>
      </p:sp>
      <p:sp>
        <p:nvSpPr>
          <p:cNvPr id="12" name="Shape 126"/>
          <p:cNvSpPr txBox="1">
            <a:spLocks noGrp="1"/>
          </p:cNvSpPr>
          <p:nvPr>
            <p:ph type="body" idx="1"/>
          </p:nvPr>
        </p:nvSpPr>
        <p:spPr>
          <a:xfrm>
            <a:off x="5220072" y="1707654"/>
            <a:ext cx="324036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>
                <a:latin typeface="Segoe Script" pitchFamily="34" charset="0"/>
              </a:rPr>
              <a:t>   </a:t>
            </a:r>
            <a:r>
              <a:rPr lang="ru-RU" sz="2200" dirty="0" err="1">
                <a:latin typeface="Segoe Script" pitchFamily="34" charset="0"/>
              </a:rPr>
              <a:t>Транспарентність</a:t>
            </a:r>
            <a:r>
              <a:rPr lang="ru-RU" sz="2200" dirty="0">
                <a:latin typeface="Segoe Script" pitchFamily="34" charset="0"/>
              </a:rPr>
              <a:t> автора </a:t>
            </a:r>
            <a:r>
              <a:rPr lang="ru-RU" sz="2200" dirty="0" err="1">
                <a:latin typeface="Segoe Script" pitchFamily="34" charset="0"/>
              </a:rPr>
              <a:t>твору</a:t>
            </a:r>
            <a:endParaRPr lang="ru-RU" sz="2200" dirty="0">
              <a:latin typeface="Segoe Scrip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/>
      <p:bldP spid="10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 rot="21393453">
            <a:off x="853826" y="1341420"/>
            <a:ext cx="3943800" cy="1528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3600" dirty="0">
                <a:latin typeface="Mistral" pitchFamily="66" charset="0"/>
              </a:rPr>
              <a:t>«</a:t>
            </a:r>
            <a:r>
              <a:rPr lang="ru-RU" sz="4000" dirty="0" err="1">
                <a:latin typeface="Mistral" pitchFamily="66" charset="0"/>
              </a:rPr>
              <a:t>повністю</a:t>
            </a:r>
            <a:r>
              <a:rPr lang="ru-RU" sz="4000" dirty="0">
                <a:latin typeface="Mistral" pitchFamily="66" charset="0"/>
              </a:rPr>
              <a:t> </a:t>
            </a:r>
            <a:r>
              <a:rPr lang="ru-RU" sz="4000" dirty="0" err="1">
                <a:latin typeface="Mistral" pitchFamily="66" charset="0"/>
              </a:rPr>
              <a:t>замінити</a:t>
            </a:r>
            <a:r>
              <a:rPr lang="ru-RU" sz="4000" dirty="0">
                <a:latin typeface="Mistral" pitchFamily="66" charset="0"/>
              </a:rPr>
              <a:t> собою</a:t>
            </a:r>
            <a:r>
              <a:rPr lang="en-US" sz="4000" dirty="0">
                <a:latin typeface="Mistral" pitchFamily="66" charset="0"/>
              </a:rPr>
              <a:t> </a:t>
            </a:r>
            <a:r>
              <a:rPr lang="ru-RU" sz="4000" dirty="0" err="1">
                <a:latin typeface="Mistral" pitchFamily="66" charset="0"/>
              </a:rPr>
              <a:t>літературу</a:t>
            </a:r>
            <a:r>
              <a:rPr lang="ru-RU" sz="4000" dirty="0">
                <a:latin typeface="Mistral" pitchFamily="66" charset="0"/>
              </a:rPr>
              <a:t> </a:t>
            </a:r>
            <a:r>
              <a:rPr lang="ru-RU" sz="4000" dirty="0" err="1">
                <a:latin typeface="Mistral" pitchFamily="66" charset="0"/>
              </a:rPr>
              <a:t>Інтернет</a:t>
            </a:r>
            <a:r>
              <a:rPr lang="ru-RU" sz="4000" dirty="0">
                <a:latin typeface="Mistral" pitchFamily="66" charset="0"/>
              </a:rPr>
              <a:t> не </a:t>
            </a:r>
            <a:r>
              <a:rPr lang="ru-RU" sz="4000" dirty="0" err="1">
                <a:latin typeface="Mistral" pitchFamily="66" charset="0"/>
              </a:rPr>
              <a:t>може</a:t>
            </a:r>
            <a:r>
              <a:rPr lang="ru-RU" sz="4000" dirty="0">
                <a:latin typeface="Mistral" pitchFamily="66" charset="0"/>
              </a:rPr>
              <a:t>, а от </a:t>
            </a:r>
            <a:r>
              <a:rPr lang="ru-RU" sz="4000" dirty="0" err="1">
                <a:latin typeface="Mistral" pitchFamily="66" charset="0"/>
              </a:rPr>
              <a:t>змінювати</a:t>
            </a:r>
            <a:r>
              <a:rPr lang="ru-RU" sz="4000" dirty="0">
                <a:latin typeface="Mistral" pitchFamily="66" charset="0"/>
              </a:rPr>
              <a:t> – уже почав»</a:t>
            </a:r>
            <a:endParaRPr sz="4000" dirty="0">
              <a:latin typeface="Mistral" pitchFamily="66" charset="0"/>
            </a:endParaRPr>
          </a:p>
        </p:txBody>
      </p:sp>
      <p:pic>
        <p:nvPicPr>
          <p:cNvPr id="135" name="Shape 135" descr="1.jpg"/>
          <p:cNvPicPr preferRelativeResize="0"/>
          <p:nvPr/>
        </p:nvPicPr>
        <p:blipFill rotWithShape="1">
          <a:blip r:embed="rId3">
            <a:alphaModFix/>
          </a:blip>
          <a:srcRect l="5608" r="38142"/>
          <a:stretch/>
        </p:blipFill>
        <p:spPr>
          <a:xfrm>
            <a:off x="5724128" y="1771542"/>
            <a:ext cx="3177900" cy="31779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Shape 245"/>
          <p:cNvSpPr txBox="1">
            <a:spLocks/>
          </p:cNvSpPr>
          <p:nvPr/>
        </p:nvSpPr>
        <p:spPr>
          <a:xfrm rot="157135">
            <a:off x="986024" y="816654"/>
            <a:ext cx="7088737" cy="79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uk-UA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Незалежний погляд</a:t>
            </a:r>
            <a:endParaRPr lang="uk-UA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555776" y="1251808"/>
            <a:ext cx="5704608" cy="1428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buNone/>
            </a:pPr>
            <a:r>
              <a:rPr lang="ru-RU" sz="3200" dirty="0">
                <a:latin typeface="Mistral" pitchFamily="66" charset="0"/>
              </a:rPr>
              <a:t>"</a:t>
            </a:r>
            <a:r>
              <a:rPr lang="ru-RU" sz="3200" dirty="0" err="1">
                <a:latin typeface="Mistral" pitchFamily="66" charset="0"/>
              </a:rPr>
              <a:t>Інтернет</a:t>
            </a:r>
            <a:r>
              <a:rPr lang="ru-RU" sz="3200" dirty="0">
                <a:latin typeface="Mistral" pitchFamily="66" charset="0"/>
              </a:rPr>
              <a:t> – </a:t>
            </a:r>
            <a:r>
              <a:rPr lang="ru-RU" sz="3200" dirty="0" err="1">
                <a:latin typeface="Mistral" pitchFamily="66" charset="0"/>
              </a:rPr>
              <a:t>досить</a:t>
            </a:r>
            <a:r>
              <a:rPr lang="ru-RU" sz="3200" dirty="0">
                <a:latin typeface="Mistral" pitchFamily="66" charset="0"/>
              </a:rPr>
              <a:t> </a:t>
            </a:r>
            <a:r>
              <a:rPr lang="ru-RU" sz="3200" dirty="0" err="1">
                <a:latin typeface="Mistral" pitchFamily="66" charset="0"/>
              </a:rPr>
              <a:t>зручне</a:t>
            </a:r>
            <a:r>
              <a:rPr lang="ru-RU" sz="3200" dirty="0">
                <a:latin typeface="Mistral" pitchFamily="66" charset="0"/>
              </a:rPr>
              <a:t> з </a:t>
            </a:r>
            <a:r>
              <a:rPr lang="ru-RU" sz="3200" dirty="0" err="1">
                <a:latin typeface="Mistral" pitchFamily="66" charset="0"/>
              </a:rPr>
              <a:t>технічної</a:t>
            </a:r>
            <a:r>
              <a:rPr lang="ru-RU" sz="3200" dirty="0">
                <a:latin typeface="Mistral" pitchFamily="66" charset="0"/>
              </a:rPr>
              <a:t> точки </a:t>
            </a:r>
            <a:r>
              <a:rPr lang="ru-RU" sz="3200" dirty="0" err="1">
                <a:latin typeface="Mistral" pitchFamily="66" charset="0"/>
              </a:rPr>
              <a:t>зору</a:t>
            </a:r>
            <a:r>
              <a:rPr lang="ru-RU" sz="3200" dirty="0">
                <a:latin typeface="Mistral" pitchFamily="66" charset="0"/>
              </a:rPr>
              <a:t> </a:t>
            </a:r>
            <a:r>
              <a:rPr lang="ru-RU" sz="3200" dirty="0" err="1">
                <a:latin typeface="Mistral" pitchFamily="66" charset="0"/>
              </a:rPr>
              <a:t>середовище,ідеальне</a:t>
            </a:r>
            <a:r>
              <a:rPr lang="ru-RU" sz="3200" dirty="0">
                <a:latin typeface="Mistral" pitchFamily="66" charset="0"/>
              </a:rPr>
              <a:t> для </a:t>
            </a:r>
            <a:r>
              <a:rPr lang="ru-RU" sz="3200" dirty="0" err="1">
                <a:latin typeface="Mistral" pitchFamily="66" charset="0"/>
              </a:rPr>
              <a:t>публікації</a:t>
            </a:r>
            <a:r>
              <a:rPr lang="ru-RU" sz="3200" dirty="0">
                <a:latin typeface="Mistral" pitchFamily="66" charset="0"/>
              </a:rPr>
              <a:t>, </a:t>
            </a:r>
            <a:r>
              <a:rPr lang="ru-RU" sz="3200" dirty="0" err="1">
                <a:latin typeface="Mistral" pitchFamily="66" charset="0"/>
              </a:rPr>
              <a:t>поширення</a:t>
            </a:r>
            <a:r>
              <a:rPr lang="ru-RU" sz="3200" dirty="0">
                <a:latin typeface="Mistral" pitchFamily="66" charset="0"/>
              </a:rPr>
              <a:t>, </a:t>
            </a:r>
            <a:r>
              <a:rPr lang="ru-RU" sz="3200" dirty="0" err="1">
                <a:latin typeface="Mistral" pitchFamily="66" charset="0"/>
              </a:rPr>
              <a:t>обговорення</a:t>
            </a:r>
            <a:r>
              <a:rPr lang="ru-RU" sz="3200" dirty="0">
                <a:latin typeface="Mistral" pitchFamily="66" charset="0"/>
              </a:rPr>
              <a:t> </a:t>
            </a:r>
            <a:r>
              <a:rPr lang="ru-RU" sz="3200" dirty="0" err="1">
                <a:latin typeface="Mistral" pitchFamily="66" charset="0"/>
              </a:rPr>
              <a:t>текстів</a:t>
            </a:r>
            <a:r>
              <a:rPr lang="ru-RU" sz="3200" dirty="0">
                <a:latin typeface="Mistral" pitchFamily="66" charset="0"/>
              </a:rPr>
              <a:t>, </a:t>
            </a:r>
            <a:r>
              <a:rPr lang="ru-RU" sz="3200" dirty="0" err="1">
                <a:latin typeface="Mistral" pitchFamily="66" charset="0"/>
              </a:rPr>
              <a:t>середовище</a:t>
            </a:r>
            <a:r>
              <a:rPr lang="ru-RU" sz="3200" dirty="0">
                <a:latin typeface="Mistral" pitchFamily="66" charset="0"/>
              </a:rPr>
              <a:t>, </a:t>
            </a:r>
            <a:r>
              <a:rPr lang="ru-RU" sz="3200" dirty="0" err="1">
                <a:latin typeface="Mistral" pitchFamily="66" charset="0"/>
              </a:rPr>
              <a:t>куди</a:t>
            </a:r>
            <a:r>
              <a:rPr lang="ru-RU" sz="3200" dirty="0">
                <a:latin typeface="Mistral" pitchFamily="66" charset="0"/>
              </a:rPr>
              <a:t> рано </a:t>
            </a:r>
            <a:r>
              <a:rPr lang="ru-RU" sz="3200" dirty="0" err="1">
                <a:latin typeface="Mistral" pitchFamily="66" charset="0"/>
              </a:rPr>
              <a:t>чи</a:t>
            </a:r>
            <a:r>
              <a:rPr lang="ru-RU" sz="3200" dirty="0">
                <a:latin typeface="Mistral" pitchFamily="66" charset="0"/>
              </a:rPr>
              <a:t> </a:t>
            </a:r>
            <a:r>
              <a:rPr lang="ru-RU" sz="3200" dirty="0" err="1">
                <a:latin typeface="Mistral" pitchFamily="66" charset="0"/>
              </a:rPr>
              <a:t>пізно</a:t>
            </a:r>
            <a:r>
              <a:rPr lang="ru-RU" sz="3200" dirty="0">
                <a:latin typeface="Mistral" pitchFamily="66" charset="0"/>
              </a:rPr>
              <a:t> </a:t>
            </a:r>
            <a:r>
              <a:rPr lang="ru-RU" sz="3200" dirty="0" err="1">
                <a:latin typeface="Mistral" pitchFamily="66" charset="0"/>
              </a:rPr>
              <a:t>переміститься</a:t>
            </a:r>
            <a:r>
              <a:rPr lang="ru-RU" sz="3200" dirty="0">
                <a:latin typeface="Mistral" pitchFamily="66" charset="0"/>
              </a:rPr>
              <a:t> центр </a:t>
            </a:r>
            <a:r>
              <a:rPr lang="ru-RU" sz="3200" dirty="0" err="1">
                <a:latin typeface="Mistral" pitchFamily="66" charset="0"/>
              </a:rPr>
              <a:t>літературного</a:t>
            </a:r>
            <a:r>
              <a:rPr lang="ru-RU" sz="3200" dirty="0">
                <a:latin typeface="Mistral" pitchFamily="66" charset="0"/>
              </a:rPr>
              <a:t> </a:t>
            </a:r>
            <a:r>
              <a:rPr lang="ru-RU" sz="3200" dirty="0" err="1">
                <a:latin typeface="Mistral" pitchFamily="66" charset="0"/>
              </a:rPr>
              <a:t>життя</a:t>
            </a:r>
            <a:r>
              <a:rPr lang="ru-RU" sz="3200" dirty="0">
                <a:latin typeface="Mistral" pitchFamily="66" charset="0"/>
              </a:rPr>
              <a:t> "</a:t>
            </a:r>
            <a:endParaRPr sz="3200" dirty="0">
              <a:latin typeface="Mistral" pitchFamily="66" charset="0"/>
            </a:endParaRPr>
          </a:p>
        </p:txBody>
      </p:sp>
      <p:sp>
        <p:nvSpPr>
          <p:cNvPr id="6" name="Shape 245"/>
          <p:cNvSpPr txBox="1">
            <a:spLocks/>
          </p:cNvSpPr>
          <p:nvPr/>
        </p:nvSpPr>
        <p:spPr>
          <a:xfrm>
            <a:off x="849695" y="556284"/>
            <a:ext cx="7088737" cy="112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uk-UA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Незалежний погляд</a:t>
            </a:r>
            <a:endParaRPr lang="uk-UA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hape 7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747813">
            <a:off x="161602" y="2377754"/>
            <a:ext cx="2515200" cy="2515200"/>
          </a:xfrm>
          <a:prstGeom prst="wedgeEllipseCallout">
            <a:avLst>
              <a:gd name="adj1" fmla="val -60049"/>
              <a:gd name="adj2" fmla="val 34410"/>
            </a:avLst>
          </a:pr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1018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45"/>
          <p:cNvSpPr txBox="1">
            <a:spLocks/>
          </p:cNvSpPr>
          <p:nvPr/>
        </p:nvSpPr>
        <p:spPr>
          <a:xfrm>
            <a:off x="899592" y="2355726"/>
            <a:ext cx="7083615" cy="108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algn="ctr"/>
            <a:r>
              <a:rPr lang="uk-UA" sz="6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А що </a:t>
            </a:r>
          </a:p>
          <a:p>
            <a:pPr algn="ctr"/>
            <a:r>
              <a:rPr lang="uk-UA" sz="6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скажете </a:t>
            </a:r>
            <a:r>
              <a:rPr lang="uk-UA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Hover" pitchFamily="2" charset="0"/>
              </a:rPr>
              <a:t>Ви?</a:t>
            </a:r>
            <a:endParaRPr lang="uk-UA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4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684863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yrillicHover" pitchFamily="2" charset="0"/>
              </a:rPr>
              <a:t>Яке?</a:t>
            </a:r>
            <a:endParaRPr lang="uk-UA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2109" y="2194921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  <a:cs typeface="MV Boli" pitchFamily="2" charset="0"/>
              </a:rPr>
              <a:t>ОБЛИЧЧЯ ВІРТУАЛЬНОЇ ЛІТЕРАТУРИ НАСПРАВДІ</a:t>
            </a:r>
          </a:p>
        </p:txBody>
      </p:sp>
      <p:sp>
        <p:nvSpPr>
          <p:cNvPr id="9" name="Shape 148"/>
          <p:cNvSpPr/>
          <p:nvPr/>
        </p:nvSpPr>
        <p:spPr>
          <a:xfrm>
            <a:off x="3635896" y="1491630"/>
            <a:ext cx="3888431" cy="2114468"/>
          </a:xfrm>
          <a:prstGeom prst="ellipse">
            <a:avLst/>
          </a:prstGeom>
          <a:noFill/>
          <a:ln w="114300" cap="flat" cmpd="sng">
            <a:solidFill>
              <a:srgbClr val="A6CD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10" name="Shape 546"/>
          <p:cNvGrpSpPr/>
          <p:nvPr/>
        </p:nvGrpSpPr>
        <p:grpSpPr>
          <a:xfrm>
            <a:off x="6228184" y="2908286"/>
            <a:ext cx="1075937" cy="1047989"/>
            <a:chOff x="5926225" y="921350"/>
            <a:chExt cx="517800" cy="504350"/>
          </a:xfrm>
        </p:grpSpPr>
        <p:sp>
          <p:nvSpPr>
            <p:cNvPr id="11" name="Shape 547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A300"/>
            </a:solidFill>
            <a:ln w="2857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54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A300"/>
            </a:solidFill>
            <a:ln w="2857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332</Words>
  <Application>Microsoft Office PowerPoint</Application>
  <PresentationFormat>Экран (16:9)</PresentationFormat>
  <Paragraphs>49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Trajan Pro 3</vt:lpstr>
      <vt:lpstr>Segoe Script</vt:lpstr>
      <vt:lpstr>Bangers</vt:lpstr>
      <vt:lpstr>Mistral</vt:lpstr>
      <vt:lpstr>Arial Black</vt:lpstr>
      <vt:lpstr>CyrillicHover</vt:lpstr>
      <vt:lpstr>Arial</vt:lpstr>
      <vt:lpstr>Sniglet</vt:lpstr>
      <vt:lpstr>Jachimo template</vt:lpstr>
      <vt:lpstr>Дисципліна вільного вибору</vt:lpstr>
      <vt:lpstr>як?</vt:lpstr>
      <vt:lpstr>ВІРТУАЛЬНА  АБО МЕРЕЖЕВА ЛІТЕРАТУРА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Поетичний перформанс «Нові розділові»  </vt:lpstr>
      <vt:lpstr>Ви навчитеся створювати відеопоезію, буріме, дізнаєтесь про найцікавіші мистецькі арт-проекти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ТИПОЛОГІЯ І ПОЕТИКА</dc:title>
  <dc:creator>fleur de la cour</dc:creator>
  <cp:lastModifiedBy>Черная Марина Николаевна</cp:lastModifiedBy>
  <cp:revision>31</cp:revision>
  <dcterms:modified xsi:type="dcterms:W3CDTF">2020-02-28T08:20:38Z</dcterms:modified>
</cp:coreProperties>
</file>