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812" r:id="rId3"/>
    <p:sldId id="805" r:id="rId4"/>
    <p:sldId id="816" r:id="rId5"/>
    <p:sldId id="813" r:id="rId6"/>
    <p:sldId id="806" r:id="rId7"/>
    <p:sldId id="814" r:id="rId8"/>
    <p:sldId id="815" r:id="rId9"/>
    <p:sldId id="807" r:id="rId10"/>
    <p:sldId id="808" r:id="rId11"/>
    <p:sldId id="809" r:id="rId12"/>
    <p:sldId id="810" r:id="rId13"/>
    <p:sldId id="817" r:id="rId14"/>
    <p:sldId id="818" r:id="rId15"/>
    <p:sldId id="819" r:id="rId16"/>
    <p:sldId id="357" r:id="rId1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8000"/>
    <a:srgbClr val="CC6600"/>
    <a:srgbClr val="19426B"/>
    <a:srgbClr val="996600"/>
    <a:srgbClr val="0000FF"/>
    <a:srgbClr val="F27724"/>
    <a:srgbClr val="002060"/>
    <a:srgbClr val="FFC611"/>
    <a:srgbClr val="FFC60C"/>
    <a:srgbClr val="A7A7A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із теми 2 –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 horzBarState="maximized">
    <p:restoredLeft sz="19615" autoAdjust="0"/>
    <p:restoredTop sz="93957" autoAdjust="0"/>
  </p:normalViewPr>
  <p:slideViewPr>
    <p:cSldViewPr snapToGrid="0">
      <p:cViewPr varScale="1">
        <p:scale>
          <a:sx n="99" d="100"/>
          <a:sy n="99" d="100"/>
        </p:scale>
        <p:origin x="-108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4475018" cy="6144702"/>
          </a:xfrm>
          <a:prstGeom prst="rect">
            <a:avLst/>
          </a:prstGeom>
        </p:spPr>
      </p:pic>
      <p:sp>
        <p:nvSpPr>
          <p:cNvPr id="9" name="Rectangle 24"/>
          <p:cNvSpPr>
            <a:spLocks noChangeArrowheads="1"/>
          </p:cNvSpPr>
          <p:nvPr userDrawn="1"/>
        </p:nvSpPr>
        <p:spPr bwMode="auto">
          <a:xfrm>
            <a:off x="0" y="3527436"/>
            <a:ext cx="12192000" cy="335756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484" y="6021300"/>
            <a:ext cx="5699686" cy="991249"/>
          </a:xfrm>
          <a:prstGeom prst="rect">
            <a:avLst/>
          </a:prstGeom>
        </p:spPr>
      </p:pic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3141663"/>
            <a:ext cx="12192000" cy="431800"/>
          </a:xfrm>
          <a:prstGeom prst="rect">
            <a:avLst/>
          </a:prstGeom>
          <a:solidFill>
            <a:srgbClr val="19426B"/>
          </a:solidFill>
          <a:ln w="9525">
            <a:solidFill>
              <a:srgbClr val="19426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3" name="Oval 25"/>
          <p:cNvSpPr>
            <a:spLocks noChangeArrowheads="1"/>
          </p:cNvSpPr>
          <p:nvPr userDrawn="1"/>
        </p:nvSpPr>
        <p:spPr bwMode="ltGray">
          <a:xfrm>
            <a:off x="1258888" y="4508512"/>
            <a:ext cx="4248150" cy="1800225"/>
          </a:xfrm>
          <a:prstGeom prst="ellipse">
            <a:avLst/>
          </a:prstGeom>
          <a:gradFill rotWithShape="1">
            <a:gsLst>
              <a:gs pos="0">
                <a:srgbClr val="398AC7"/>
              </a:gs>
              <a:gs pos="100000">
                <a:srgbClr val="398AC7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 userDrawn="1"/>
        </p:nvSpPr>
        <p:spPr bwMode="auto">
          <a:xfrm>
            <a:off x="457200" y="6486536"/>
            <a:ext cx="2133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l" defTabSz="914400" rtl="0" eaLnBrk="1" latinLnBrk="0" hangingPunct="1"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 userDrawn="1"/>
        </p:nvSpPr>
        <p:spPr>
          <a:xfrm>
            <a:off x="3124200" y="6486536"/>
            <a:ext cx="2895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ctr" defTabSz="914400" rtl="0" eaLnBrk="1" latinLnBrk="0" hangingPunct="1">
              <a:defRPr sz="12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Oval 18"/>
          <p:cNvSpPr>
            <a:spLocks noChangeArrowheads="1"/>
          </p:cNvSpPr>
          <p:nvPr userDrawn="1"/>
        </p:nvSpPr>
        <p:spPr bwMode="gray">
          <a:xfrm>
            <a:off x="276225" y="1255713"/>
            <a:ext cx="4656138" cy="4837112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172739" dir="3238358" algn="ctr" rotWithShape="0">
              <a:srgbClr val="19426B"/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7" name="Freeform 21" descr="2"/>
          <p:cNvSpPr>
            <a:spLocks/>
          </p:cNvSpPr>
          <p:nvPr userDrawn="1"/>
        </p:nvSpPr>
        <p:spPr bwMode="gray">
          <a:xfrm>
            <a:off x="376245" y="2147896"/>
            <a:ext cx="2103437" cy="3032125"/>
          </a:xfrm>
          <a:custGeom>
            <a:avLst/>
            <a:gdLst>
              <a:gd name="T0" fmla="*/ 1325 w 1325"/>
              <a:gd name="T1" fmla="*/ 960 h 1910"/>
              <a:gd name="T2" fmla="*/ 414 w 1325"/>
              <a:gd name="T3" fmla="*/ 0 h 1910"/>
              <a:gd name="T4" fmla="*/ 27 w 1325"/>
              <a:gd name="T5" fmla="*/ 1014 h 1910"/>
              <a:gd name="T6" fmla="*/ 402 w 1325"/>
              <a:gd name="T7" fmla="*/ 1910 h 1910"/>
              <a:gd name="T8" fmla="*/ 1325 w 1325"/>
              <a:gd name="T9" fmla="*/ 960 h 1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5" h="1910">
                <a:moveTo>
                  <a:pt x="1325" y="960"/>
                </a:moveTo>
                <a:lnTo>
                  <a:pt x="414" y="0"/>
                </a:lnTo>
                <a:cubicBezTo>
                  <a:pt x="238" y="162"/>
                  <a:pt x="0" y="570"/>
                  <a:pt x="27" y="1014"/>
                </a:cubicBezTo>
                <a:cubicBezTo>
                  <a:pt x="53" y="1458"/>
                  <a:pt x="233" y="1748"/>
                  <a:pt x="402" y="1910"/>
                </a:cubicBezTo>
                <a:lnTo>
                  <a:pt x="1325" y="960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7620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8" name="Freeform 19" descr="4"/>
          <p:cNvSpPr>
            <a:spLocks/>
          </p:cNvSpPr>
          <p:nvPr userDrawn="1"/>
        </p:nvSpPr>
        <p:spPr bwMode="gray">
          <a:xfrm>
            <a:off x="2625727" y="2119317"/>
            <a:ext cx="2139950" cy="3116263"/>
          </a:xfrm>
          <a:custGeom>
            <a:avLst/>
            <a:gdLst>
              <a:gd name="T0" fmla="*/ 951 w 1348"/>
              <a:gd name="T1" fmla="*/ 1963 h 1963"/>
              <a:gd name="T2" fmla="*/ 1338 w 1348"/>
              <a:gd name="T3" fmla="*/ 977 h 1963"/>
              <a:gd name="T4" fmla="*/ 905 w 1348"/>
              <a:gd name="T5" fmla="*/ 0 h 1963"/>
              <a:gd name="T6" fmla="*/ 0 w 1348"/>
              <a:gd name="T7" fmla="*/ 987 h 1963"/>
              <a:gd name="T8" fmla="*/ 951 w 1348"/>
              <a:gd name="T9" fmla="*/ 1963 h 1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8" h="1963">
                <a:moveTo>
                  <a:pt x="951" y="1963"/>
                </a:moveTo>
                <a:cubicBezTo>
                  <a:pt x="1244" y="1689"/>
                  <a:pt x="1348" y="1323"/>
                  <a:pt x="1338" y="977"/>
                </a:cubicBezTo>
                <a:cubicBezTo>
                  <a:pt x="1329" y="629"/>
                  <a:pt x="1132" y="226"/>
                  <a:pt x="905" y="0"/>
                </a:cubicBezTo>
                <a:lnTo>
                  <a:pt x="0" y="987"/>
                </a:lnTo>
                <a:lnTo>
                  <a:pt x="951" y="1963"/>
                </a:ln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9" name="Freeform 20" descr="1"/>
          <p:cNvSpPr>
            <a:spLocks/>
          </p:cNvSpPr>
          <p:nvPr userDrawn="1"/>
        </p:nvSpPr>
        <p:spPr bwMode="gray">
          <a:xfrm>
            <a:off x="1130307" y="1416060"/>
            <a:ext cx="2873375" cy="2182813"/>
          </a:xfrm>
          <a:custGeom>
            <a:avLst/>
            <a:gdLst>
              <a:gd name="T0" fmla="*/ 905 w 1810"/>
              <a:gd name="T1" fmla="*/ 1375 h 1375"/>
              <a:gd name="T2" fmla="*/ 1810 w 1810"/>
              <a:gd name="T3" fmla="*/ 395 h 1375"/>
              <a:gd name="T4" fmla="*/ 876 w 1810"/>
              <a:gd name="T5" fmla="*/ 24 h 1375"/>
              <a:gd name="T6" fmla="*/ 0 w 1810"/>
              <a:gd name="T7" fmla="*/ 396 h 1375"/>
              <a:gd name="T8" fmla="*/ 905 w 1810"/>
              <a:gd name="T9" fmla="*/ 1375 h 1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10" h="1375">
                <a:moveTo>
                  <a:pt x="905" y="1375"/>
                </a:moveTo>
                <a:lnTo>
                  <a:pt x="1810" y="395"/>
                </a:lnTo>
                <a:cubicBezTo>
                  <a:pt x="1612" y="176"/>
                  <a:pt x="1300" y="0"/>
                  <a:pt x="876" y="24"/>
                </a:cubicBezTo>
                <a:cubicBezTo>
                  <a:pt x="452" y="48"/>
                  <a:pt x="252" y="149"/>
                  <a:pt x="0" y="396"/>
                </a:cubicBezTo>
                <a:lnTo>
                  <a:pt x="905" y="1375"/>
                </a:ln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0" name="Freeform 22" descr="55282"/>
          <p:cNvSpPr>
            <a:spLocks/>
          </p:cNvSpPr>
          <p:nvPr userDrawn="1"/>
        </p:nvSpPr>
        <p:spPr bwMode="gray">
          <a:xfrm>
            <a:off x="1085855" y="3730636"/>
            <a:ext cx="2962275" cy="2219325"/>
          </a:xfrm>
          <a:custGeom>
            <a:avLst/>
            <a:gdLst>
              <a:gd name="T0" fmla="*/ 927 w 1866"/>
              <a:gd name="T1" fmla="*/ 0 h 1398"/>
              <a:gd name="T2" fmla="*/ 0 w 1866"/>
              <a:gd name="T3" fmla="*/ 975 h 1398"/>
              <a:gd name="T4" fmla="*/ 996 w 1866"/>
              <a:gd name="T5" fmla="*/ 1387 h 1398"/>
              <a:gd name="T6" fmla="*/ 1866 w 1866"/>
              <a:gd name="T7" fmla="*/ 996 h 1398"/>
              <a:gd name="T8" fmla="*/ 927 w 1866"/>
              <a:gd name="T9" fmla="*/ 0 h 1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6" h="1398">
                <a:moveTo>
                  <a:pt x="927" y="0"/>
                </a:moveTo>
                <a:lnTo>
                  <a:pt x="0" y="975"/>
                </a:lnTo>
                <a:cubicBezTo>
                  <a:pt x="203" y="1204"/>
                  <a:pt x="607" y="1398"/>
                  <a:pt x="996" y="1387"/>
                </a:cubicBezTo>
                <a:cubicBezTo>
                  <a:pt x="1385" y="1375"/>
                  <a:pt x="1707" y="1159"/>
                  <a:pt x="1866" y="996"/>
                </a:cubicBezTo>
                <a:lnTo>
                  <a:pt x="927" y="0"/>
                </a:lnTo>
                <a:close/>
              </a:path>
            </a:pathLst>
          </a:custGeom>
          <a:blipFill dpi="0" rotWithShape="1"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1" name="Oval 23"/>
          <p:cNvSpPr>
            <a:spLocks noChangeArrowheads="1"/>
          </p:cNvSpPr>
          <p:nvPr userDrawn="1"/>
        </p:nvSpPr>
        <p:spPr bwMode="gray">
          <a:xfrm>
            <a:off x="1806578" y="2954337"/>
            <a:ext cx="1655763" cy="165576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1920416" y="2606941"/>
            <a:ext cx="141061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5000" b="1" i="1" dirty="0">
                <a:solidFill>
                  <a:srgbClr val="002060"/>
                </a:solidFill>
                <a:latin typeface="Arial" panose="020B0604020202020204" pitchFamily="34" charset="0"/>
              </a:rPr>
              <a:t>5</a:t>
            </a:r>
            <a:endParaRPr lang="uk-UA" sz="15000" b="1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25" name="Заголовок 1"/>
          <p:cNvSpPr>
            <a:spLocks noGrp="1"/>
          </p:cNvSpPr>
          <p:nvPr>
            <p:ph type="ctrTitle"/>
          </p:nvPr>
        </p:nvSpPr>
        <p:spPr>
          <a:xfrm>
            <a:off x="4847770" y="584394"/>
            <a:ext cx="7151587" cy="1801607"/>
          </a:xfrm>
        </p:spPr>
        <p:txBody>
          <a:bodyPr anchor="ctr">
            <a:normAutofit/>
          </a:bodyPr>
          <a:lstStyle>
            <a:lvl1pPr algn="r">
              <a:defRPr kumimoji="0" lang="uk-UA" sz="4400" b="1" i="0" u="none" strike="noStrike" kern="1200" cap="none" spc="0" normalizeH="0" baseline="0" dirty="0">
                <a:ln>
                  <a:noFill/>
                </a:ln>
                <a:solidFill>
                  <a:srgbClr val="19426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26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032382" y="3184362"/>
            <a:ext cx="7138989" cy="403410"/>
          </a:xfr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uk-UA" sz="16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marR="0" lvl="0" indent="0" algn="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BBC00"/>
              </a:buClr>
              <a:buSzTx/>
              <a:buFont typeface="Wingdings" panose="05000000000000000000" pitchFamily="2" charset="2"/>
              <a:buNone/>
              <a:tabLst/>
            </a:pPr>
            <a:r>
              <a:rPr lang="uk-UA" dirty="0"/>
              <a:t>Зразок підзаголовка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16450611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16.01.2017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34096995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16.01.2017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27633298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rgbClr val="19426B"/>
                </a:gs>
                <a:gs pos="100000">
                  <a:srgbClr val="19426B">
                    <a:gamma/>
                    <a:tint val="0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 userDrawn="1"/>
        </p:nvSpPr>
        <p:spPr>
          <a:xfrm>
            <a:off x="10777240" y="566632"/>
            <a:ext cx="7565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4400" b="1" i="1" dirty="0">
                <a:solidFill>
                  <a:srgbClr val="19426B"/>
                </a:solidFill>
                <a:latin typeface="Arial" panose="020B0604020202020204" pitchFamily="34" charset="0"/>
              </a:rPr>
              <a:t>5</a:t>
            </a:r>
          </a:p>
        </p:txBody>
      </p:sp>
      <p:grpSp>
        <p:nvGrpSpPr>
          <p:cNvPr id="19" name="Групувати 18"/>
          <p:cNvGrpSpPr/>
          <p:nvPr userDrawn="1"/>
        </p:nvGrpSpPr>
        <p:grpSpPr>
          <a:xfrm>
            <a:off x="-15225" y="6529734"/>
            <a:ext cx="4680520" cy="328282"/>
            <a:chOff x="467544" y="6485698"/>
            <a:chExt cx="4680520" cy="328281"/>
          </a:xfrm>
        </p:grpSpPr>
        <p:pic>
          <p:nvPicPr>
            <p:cNvPr id="20" name="Picture 3" descr="E:\Робота\Вчитель Інформатики\~~~Сайт~~~\teach-inf.at.ua\FTP\krfb_6465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296" y="6485698"/>
              <a:ext cx="321568" cy="3215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solidFill>
                    <a:srgbClr val="19426B"/>
                  </a:solidFill>
                  <a:latin typeface="Verdana"/>
                </a:rPr>
                <a:t> </a:t>
              </a:r>
              <a:r>
                <a:rPr lang="uk-UA" sz="1400" i="1" dirty="0">
                  <a:solidFill>
                    <a:srgbClr val="19426B"/>
                  </a:solidFill>
                  <a:latin typeface="Verdana"/>
                </a:rPr>
                <a:t>    </a:t>
              </a:r>
              <a:endParaRPr lang="ru-RU" sz="1400" b="1" i="1" dirty="0">
                <a:solidFill>
                  <a:srgbClr val="19426B"/>
                </a:solidFill>
                <a:latin typeface="Verdana"/>
              </a:endParaRPr>
            </a:p>
          </p:txBody>
        </p:sp>
      </p:grp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17173988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16.01.2017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7239118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і області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16.01.2017</a:t>
            </a:fld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39140328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16.01.2017</a:t>
            </a:fld>
            <a:endParaRPr lang="uk-UA" dirty="0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42799790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16.01.2017</a:t>
            </a:fld>
            <a:endParaRPr lang="uk-UA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8645969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16.01.2017</a:t>
            </a:fld>
            <a:endParaRPr lang="uk-UA" dirty="0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20403829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16.01.2017</a:t>
            </a:fld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25383177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16.01.2017</a:t>
            </a:fld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3038992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E9269-1560-433C-88F4-3A78CD881B3D}" type="datetimeFigureOut">
              <a:rPr lang="uk-UA" smtClean="0"/>
              <a:pPr/>
              <a:t>16.01.2017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2E948-F03E-4133-ABAE-EC8DE8272D4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292280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1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47771" y="643526"/>
            <a:ext cx="7137066" cy="1801607"/>
          </a:xfrm>
        </p:spPr>
        <p:txBody>
          <a:bodyPr>
            <a:noAutofit/>
          </a:bodyPr>
          <a:lstStyle/>
          <a:p>
            <a:r>
              <a:rPr lang="uk-UA" dirty="0"/>
              <a:t>Підготовка документа до друкування. Друкування документа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4294967295"/>
          </p:nvPr>
        </p:nvSpPr>
        <p:spPr>
          <a:xfrm>
            <a:off x="5032382" y="3184362"/>
            <a:ext cx="7138989" cy="403410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uk-UA" sz="1600" b="1" dirty="0">
                <a:solidFill>
                  <a:srgbClr val="FFFFFF"/>
                </a:solidFill>
                <a:latin typeface="Verdana"/>
              </a:rPr>
              <a:t>За новою програмою</a:t>
            </a:r>
          </a:p>
        </p:txBody>
      </p:sp>
      <p:sp>
        <p:nvSpPr>
          <p:cNvPr id="6" name="Округлена прямокутна виноска 5"/>
          <p:cNvSpPr/>
          <p:nvPr/>
        </p:nvSpPr>
        <p:spPr>
          <a:xfrm>
            <a:off x="126612" y="6175807"/>
            <a:ext cx="2448272" cy="619472"/>
          </a:xfrm>
          <a:prstGeom prst="wedgeRoundRectCallout">
            <a:avLst>
              <a:gd name="adj1" fmla="val 367"/>
              <a:gd name="adj2" fmla="val 4986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Урок </a:t>
            </a:r>
            <a:r>
              <a:rPr lang="uk-UA" sz="3600" b="1" i="1" kern="0" dirty="0">
                <a:solidFill>
                  <a:srgbClr val="002060"/>
                </a:solidFill>
                <a:latin typeface="Verdana"/>
              </a:rPr>
              <a:t>1</a:t>
            </a:r>
            <a:r>
              <a:rPr lang="en-US" sz="3600" b="1" i="1" kern="0" dirty="0">
                <a:solidFill>
                  <a:srgbClr val="002060"/>
                </a:solidFill>
                <a:latin typeface="Verdana"/>
              </a:rPr>
              <a:t>6</a:t>
            </a:r>
            <a:endParaRPr kumimoji="0" lang="uk-UA" sz="3600" b="1" i="1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0" name="Picture 4" descr="15, word ic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708" t="15251" r="13708" b="15251"/>
          <a:stretch/>
        </p:blipFill>
        <p:spPr bwMode="auto">
          <a:xfrm>
            <a:off x="6568265" y="3730611"/>
            <a:ext cx="2294381" cy="21968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ocument, excel, spreadsheet, table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1797" y="3550965"/>
            <a:ext cx="2616591" cy="26165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574352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Підготовка документа до друкування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Якщо текст складається з кількох сторінок, то їх для зручності </a:t>
            </a:r>
            <a:r>
              <a:rPr lang="uk-UA" sz="2800" b="1" i="1" kern="0" dirty="0">
                <a:solidFill>
                  <a:srgbClr val="FFFF00"/>
                </a:solidFill>
              </a:rPr>
              <a:t>нумерують</a:t>
            </a:r>
            <a:r>
              <a:rPr lang="uk-UA" sz="2800" b="1" i="1" kern="0" dirty="0">
                <a:solidFill>
                  <a:srgbClr val="FFFFFF"/>
                </a:solidFill>
              </a:rPr>
              <a:t>. Для цього в </a:t>
            </a:r>
            <a:r>
              <a:rPr lang="en-US" sz="2800" b="1" i="1" kern="0" dirty="0">
                <a:solidFill>
                  <a:srgbClr val="FFFF00"/>
                </a:solidFill>
              </a:rPr>
              <a:t>Microsoft Word </a:t>
            </a:r>
            <a:r>
              <a:rPr lang="uk-UA" sz="2800" b="1" i="1" kern="0" dirty="0">
                <a:solidFill>
                  <a:srgbClr val="FFFFFF"/>
                </a:solidFill>
              </a:rPr>
              <a:t>використовують інструмент </a:t>
            </a:r>
            <a:r>
              <a:rPr lang="uk-UA" sz="2800" b="1" i="1" kern="0" dirty="0">
                <a:solidFill>
                  <a:srgbClr val="FFFF00"/>
                </a:solidFill>
              </a:rPr>
              <a:t>Номер сторінки</a:t>
            </a:r>
            <a:r>
              <a:rPr lang="uk-UA" sz="2800" b="1" i="1" kern="0" dirty="0">
                <a:solidFill>
                  <a:srgbClr val="FFFFFF"/>
                </a:solidFill>
              </a:rPr>
              <a:t>, який міститься на вкладці </a:t>
            </a:r>
            <a:r>
              <a:rPr lang="uk-UA" sz="2800" b="1" i="1" kern="0" dirty="0">
                <a:solidFill>
                  <a:srgbClr val="FFFF00"/>
                </a:solidFill>
              </a:rPr>
              <a:t>Вставлення</a:t>
            </a:r>
            <a:r>
              <a:rPr lang="uk-UA" sz="2800" b="1" i="1" kern="0" dirty="0">
                <a:solidFill>
                  <a:srgbClr val="FFFFFF"/>
                </a:solidFill>
              </a:rPr>
              <a:t> у групі </a:t>
            </a:r>
            <a:r>
              <a:rPr lang="uk-UA" sz="2800" b="1" i="1" kern="0" dirty="0">
                <a:solidFill>
                  <a:srgbClr val="FFFF00"/>
                </a:solidFill>
              </a:rPr>
              <a:t>Колонтитули</a:t>
            </a:r>
          </a:p>
        </p:txBody>
      </p:sp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8" y="3337868"/>
            <a:ext cx="12050142" cy="1782699"/>
          </a:xfrm>
          <a:prstGeom prst="rect">
            <a:avLst/>
          </a:prstGeom>
        </p:spPr>
      </p:pic>
      <p:sp>
        <p:nvSpPr>
          <p:cNvPr id="8" name="Прямокутник 7"/>
          <p:cNvSpPr/>
          <p:nvPr/>
        </p:nvSpPr>
        <p:spPr>
          <a:xfrm>
            <a:off x="1606504" y="3699657"/>
            <a:ext cx="1076371" cy="389743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D24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9" name="Прямокутник 8"/>
          <p:cNvSpPr/>
          <p:nvPr/>
        </p:nvSpPr>
        <p:spPr>
          <a:xfrm>
            <a:off x="10353228" y="4589033"/>
            <a:ext cx="1476822" cy="325868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D24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6713982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Колонтитули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2092881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rgbClr val="FFFF00"/>
                </a:solidFill>
              </a:rPr>
              <a:t>Колонтитули </a:t>
            </a:r>
            <a:r>
              <a:rPr lang="uk-UA" sz="2600" b="1" i="1" kern="0" dirty="0">
                <a:solidFill>
                  <a:srgbClr val="FFFFFF"/>
                </a:solidFill>
              </a:rPr>
              <a:t>— це області, розташовані на полях кожної сторінки документа. Найчастіше колонтитули використовують для вставки номерів сторінок у текст. При цьому в </a:t>
            </a:r>
            <a:r>
              <a:rPr lang="uk-UA" sz="2600" b="1" i="1" kern="0" dirty="0" smtClean="0">
                <a:solidFill>
                  <a:srgbClr val="FFFFFF"/>
                </a:solidFill>
              </a:rPr>
              <a:t>користувача </a:t>
            </a:r>
            <a:r>
              <a:rPr lang="uk-UA" sz="2600" b="1" i="1" kern="0" dirty="0">
                <a:solidFill>
                  <a:srgbClr val="FFFFFF"/>
                </a:solidFill>
              </a:rPr>
              <a:t>немає потреби вводити окремо номер кожної сторінки — нумерація відбувається автоматично.</a:t>
            </a:r>
          </a:p>
        </p:txBody>
      </p:sp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59913" y="3503098"/>
            <a:ext cx="8086725" cy="2990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7657544" y="3382632"/>
            <a:ext cx="2880320" cy="919401"/>
          </a:xfrm>
          <a:prstGeom prst="wedgeRoundRectCallout">
            <a:avLst>
              <a:gd name="adj1" fmla="val -14704"/>
              <a:gd name="adj2" fmla="val 130011"/>
              <a:gd name="adj3" fmla="val 16667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Місце розташування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15897" y="4045676"/>
            <a:ext cx="2312009" cy="783193"/>
          </a:xfrm>
          <a:prstGeom prst="wedgeRoundRectCallout">
            <a:avLst>
              <a:gd name="adj1" fmla="val 58180"/>
              <a:gd name="adj2" fmla="val 56912"/>
              <a:gd name="adj3" fmla="val 16667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Шаблон оформлення</a:t>
            </a:r>
          </a:p>
        </p:txBody>
      </p:sp>
    </p:spTree>
    <p:extLst>
      <p:ext uri="{BB962C8B-B14F-4D97-AF65-F5344CB8AC3E}">
        <p14:creationId xmlns="" xmlns:p14="http://schemas.microsoft.com/office/powerpoint/2010/main" val="12458652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Колонтитули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2677656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вставити номер сторінки до колонтитулу, потрібно вибрати зі списку його місце розташування і шаблон оформлення.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Для підтвердження вибору слід натиснути кнопку </a:t>
            </a:r>
            <a:r>
              <a:rPr lang="uk-UA" sz="2800" b="1" i="1" kern="0" dirty="0">
                <a:solidFill>
                  <a:srgbClr val="FFFF00"/>
                </a:solidFill>
              </a:rPr>
              <a:t>Закрити колонтитули</a:t>
            </a:r>
            <a:r>
              <a:rPr lang="uk-UA" sz="2800" b="1" i="1" kern="0" dirty="0">
                <a:solidFill>
                  <a:srgbClr val="FFFFFF"/>
                </a:solidFill>
              </a:rPr>
              <a:t>, яка міститься у правому верхньому куті стрічки.</a:t>
            </a:r>
          </a:p>
        </p:txBody>
      </p:sp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8436" y="4006595"/>
            <a:ext cx="2520280" cy="2467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72008" y="4006595"/>
            <a:ext cx="8250582" cy="1815882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видалити номер сторінки, на вкладці </a:t>
            </a:r>
            <a:r>
              <a:rPr lang="uk-UA" sz="2800" b="1" i="1" kern="0" dirty="0">
                <a:solidFill>
                  <a:srgbClr val="FFFF00"/>
                </a:solidFill>
              </a:rPr>
              <a:t>Вставлення </a:t>
            </a:r>
            <a:r>
              <a:rPr lang="uk-UA" sz="2800" b="1" i="1" kern="0" dirty="0">
                <a:solidFill>
                  <a:srgbClr val="FFFFFF"/>
                </a:solidFill>
              </a:rPr>
              <a:t>у групі </a:t>
            </a:r>
            <a:r>
              <a:rPr lang="uk-UA" sz="2800" b="1" i="1" kern="0" dirty="0">
                <a:solidFill>
                  <a:srgbClr val="FFFF00"/>
                </a:solidFill>
              </a:rPr>
              <a:t>Колонтитули </a:t>
            </a:r>
            <a:r>
              <a:rPr lang="uk-UA" sz="2800" b="1" i="1" kern="0" dirty="0">
                <a:solidFill>
                  <a:srgbClr val="FFFFFF"/>
                </a:solidFill>
              </a:rPr>
              <a:t>треба обрати вказівку </a:t>
            </a:r>
            <a:r>
              <a:rPr lang="uk-UA" sz="2800" b="1" i="1" kern="0" dirty="0">
                <a:solidFill>
                  <a:srgbClr val="FFFF00"/>
                </a:solidFill>
              </a:rPr>
              <a:t>Видалити номери сторінок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5467379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Друкування документа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</a:p>
        </p:txBody>
      </p:sp>
      <p:pic>
        <p:nvPicPr>
          <p:cNvPr id="7" name="Picture 4" descr="Kodak EasyShare Photo Printer 5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523" y="2181855"/>
            <a:ext cx="6613787" cy="44091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403648" y="1196752"/>
            <a:ext cx="10718502" cy="954107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Друкування документа </a:t>
            </a:r>
            <a:r>
              <a:rPr lang="uk-UA" sz="2800" b="1" i="1" kern="0" dirty="0">
                <a:solidFill>
                  <a:srgbClr val="FFFFFF"/>
                </a:solidFill>
              </a:rPr>
              <a:t>— отримання копії документа,  зазвичай на папері.</a:t>
            </a:r>
          </a:p>
        </p:txBody>
      </p:sp>
      <p:pic>
        <p:nvPicPr>
          <p:cNvPr id="12" name="Picture 2" descr="alert, attention, danger, error, exclamation, hanger, message, problem, warning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48" y="1258733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48465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6565" y="1813656"/>
            <a:ext cx="6448425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Попередній перегляд</a:t>
            </a:r>
            <a:br>
              <a:rPr lang="uk-UA" dirty="0"/>
            </a:br>
            <a:r>
              <a:rPr lang="uk-UA" dirty="0"/>
              <a:t>текстового документа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 вкладці </a:t>
            </a:r>
            <a:r>
              <a:rPr lang="uk-UA" sz="2800" b="1" i="1" kern="0" dirty="0">
                <a:solidFill>
                  <a:srgbClr val="FFFF00"/>
                </a:solidFill>
              </a:rPr>
              <a:t>Файл</a:t>
            </a:r>
            <a:r>
              <a:rPr lang="uk-UA" sz="2800" b="1" i="1" kern="0" dirty="0">
                <a:solidFill>
                  <a:srgbClr val="FFFFFF"/>
                </a:solidFill>
              </a:rPr>
              <a:t> виберіть пункт </a:t>
            </a:r>
            <a:r>
              <a:rPr lang="uk-UA" sz="2800" b="1" i="1" kern="0" dirty="0">
                <a:solidFill>
                  <a:srgbClr val="FFFF00"/>
                </a:solidFill>
              </a:rPr>
              <a:t>Друк</a:t>
            </a:r>
          </a:p>
        </p:txBody>
      </p:sp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952" y="4799054"/>
            <a:ext cx="5333953" cy="5747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98493" y="1936095"/>
            <a:ext cx="5139934" cy="2009061"/>
          </a:xfrm>
          <a:prstGeom prst="wedgeRoundRectCallout">
            <a:avLst>
              <a:gd name="adj1" fmla="val 15574"/>
              <a:gd name="adj2" fmla="val 95635"/>
              <a:gd name="adj3" fmla="val 16667"/>
            </a:avLst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Натиснути кнопку Попередній перегляд на </a:t>
            </a: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Панелі швидкого доступу</a:t>
            </a:r>
          </a:p>
        </p:txBody>
      </p:sp>
      <p:sp>
        <p:nvSpPr>
          <p:cNvPr id="12" name="Прямокутник 11"/>
          <p:cNvSpPr/>
          <p:nvPr/>
        </p:nvSpPr>
        <p:spPr>
          <a:xfrm>
            <a:off x="5703037" y="3985566"/>
            <a:ext cx="1050763" cy="380602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D24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3" name="Стрілка вліво 20"/>
          <p:cNvSpPr/>
          <p:nvPr/>
        </p:nvSpPr>
        <p:spPr>
          <a:xfrm rot="18900000">
            <a:off x="5966982" y="3374780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25658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75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Друкування документа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Документ друкується за допомогою вказівки </a:t>
            </a:r>
            <a:r>
              <a:rPr lang="uk-UA" sz="2800" b="1" i="1" kern="0" dirty="0">
                <a:solidFill>
                  <a:srgbClr val="FFFF00"/>
                </a:solidFill>
              </a:rPr>
              <a:t>Друк</a:t>
            </a:r>
            <a:r>
              <a:rPr lang="uk-UA" sz="2800" b="1" i="1" kern="0" dirty="0">
                <a:solidFill>
                  <a:srgbClr val="FFFFFF"/>
                </a:solidFill>
              </a:rPr>
              <a:t> з меню вкладки </a:t>
            </a:r>
            <a:r>
              <a:rPr lang="uk-UA" sz="2800" b="1" i="1" kern="0" dirty="0">
                <a:solidFill>
                  <a:srgbClr val="FFFF00"/>
                </a:solidFill>
              </a:rPr>
              <a:t>Файл</a:t>
            </a:r>
            <a:r>
              <a:rPr lang="uk-UA" sz="2800" b="1" i="1" kern="0" dirty="0">
                <a:solidFill>
                  <a:srgbClr val="FFFFFF"/>
                </a:solidFill>
              </a:rPr>
              <a:t> у </a:t>
            </a:r>
            <a:r>
              <a:rPr lang="en-US" sz="2800" b="1" i="1" kern="0" dirty="0">
                <a:solidFill>
                  <a:srgbClr val="FFFFFF"/>
                </a:solidFill>
              </a:rPr>
              <a:t>Microsoft Word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  <a:endParaRPr lang="en-US" sz="2800" b="1" i="1" kern="0" dirty="0">
              <a:solidFill>
                <a:srgbClr val="FFFFFF"/>
              </a:solidFill>
            </a:endParaRPr>
          </a:p>
        </p:txBody>
      </p:sp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50" y="2328305"/>
            <a:ext cx="5363196" cy="41226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http://polden.info/sites/default/files/orgs/404164/photogallery/1205927_403d7219_1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207" y="2328305"/>
            <a:ext cx="4574475" cy="45744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кутник 10"/>
          <p:cNvSpPr/>
          <p:nvPr/>
        </p:nvSpPr>
        <p:spPr>
          <a:xfrm>
            <a:off x="2693033" y="3827680"/>
            <a:ext cx="1085217" cy="1131669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D24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" name="Стрілка вліво 20"/>
          <p:cNvSpPr/>
          <p:nvPr/>
        </p:nvSpPr>
        <p:spPr>
          <a:xfrm rot="18900000">
            <a:off x="3477782" y="3184279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719618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25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Дайте відповіді на запитання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Значення яких властивостей сторінки можна задати? Які засоби для цього можна використати?</a:t>
            </a:r>
          </a:p>
        </p:txBody>
      </p:sp>
      <p:pic>
        <p:nvPicPr>
          <p:cNvPr id="30" name="Picture 2" descr="http://nvip.com.ua/sites/default/files/imagecache/original_watermark/pictures/news/q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774" y="4780449"/>
            <a:ext cx="1663554" cy="20537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71842" y="2229982"/>
            <a:ext cx="12050142" cy="52322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Як </a:t>
            </a:r>
            <a:r>
              <a:rPr lang="uk-UA" sz="2800" b="1" i="1" kern="0" dirty="0" err="1">
                <a:solidFill>
                  <a:srgbClr val="002060"/>
                </a:solidFill>
              </a:rPr>
              <a:t>задасться</a:t>
            </a:r>
            <a:r>
              <a:rPr lang="uk-UA" sz="2800" b="1" i="1" kern="0" dirty="0">
                <a:solidFill>
                  <a:srgbClr val="002060"/>
                </a:solidFill>
              </a:rPr>
              <a:t> розмір сторінки документа?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1842" y="2846076"/>
            <a:ext cx="12050142" cy="523220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Які ви знаєте види орієнтації сторінки?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842" y="3442478"/>
            <a:ext cx="12050142" cy="95410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Що таке поля сторінки? Які поля є в текстовому документі?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008" y="4509151"/>
            <a:ext cx="10453766" cy="523220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uk-UA"/>
            </a:defPPr>
            <a:lvl1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  <a:defRPr sz="2800" b="1" i="1" kern="0">
                <a:solidFill>
                  <a:srgbClr val="FFFFFF"/>
                </a:solidFill>
              </a:defRPr>
            </a:lvl1pPr>
          </a:lstStyle>
          <a:p>
            <a:pPr lvl="0">
              <a:buFont typeface="+mj-lt"/>
              <a:buAutoNum type="arabicPeriod" startAt="5"/>
              <a:defRPr/>
            </a:pPr>
            <a:r>
              <a:rPr lang="uk-UA" dirty="0"/>
              <a:t>Як пронумерувати сторінки документа?</a:t>
            </a:r>
          </a:p>
        </p:txBody>
      </p:sp>
      <p:sp>
        <p:nvSpPr>
          <p:cNvPr id="12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16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842" y="5121171"/>
            <a:ext cx="10453932" cy="52322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6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Як надрукувати документ?</a:t>
            </a:r>
          </a:p>
        </p:txBody>
      </p:sp>
    </p:spTree>
    <p:extLst>
      <p:ext uri="{BB962C8B-B14F-4D97-AF65-F5344CB8AC3E}">
        <p14:creationId xmlns="" xmlns:p14="http://schemas.microsoft.com/office/powerpoint/2010/main" val="1065141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1" grpId="0" animBg="1"/>
      <p:bldP spid="32" grpId="0" animBg="1"/>
      <p:bldP spid="10" grpId="0" animBg="1"/>
      <p:bldP spid="11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Сторінки документа та їх форматування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Під час створення документа текстовий процесор автоматично розбиває текст на сторінки. </a:t>
            </a:r>
          </a:p>
        </p:txBody>
      </p:sp>
      <p:pic>
        <p:nvPicPr>
          <p:cNvPr id="20" name="Picture 2" descr="book, page, paper, read, sheet, text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65" y="3781259"/>
            <a:ext cx="2750248" cy="27502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doc, files, word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004" y="3843251"/>
            <a:ext cx="2690198" cy="26902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word 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578" y="3800936"/>
            <a:ext cx="2687001" cy="26870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1403648" y="2266137"/>
            <a:ext cx="10718502" cy="1384995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Сторінка</a:t>
            </a:r>
            <a:r>
              <a:rPr lang="uk-UA" sz="2800" b="1" i="1" kern="0" dirty="0">
                <a:solidFill>
                  <a:srgbClr val="FFFFFF"/>
                </a:solidFill>
              </a:rPr>
              <a:t> як об'єкт текстового документа має такі властивості: розміри сторінки, розміри полів, орієнтація сторінки, нумерація сторінок та інші.</a:t>
            </a:r>
          </a:p>
        </p:txBody>
      </p:sp>
      <p:pic>
        <p:nvPicPr>
          <p:cNvPr id="24" name="Picture 2" descr="alert, attention, danger, error, exclamation, hanger, message, problem, warning ic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48" y="2303255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</a:p>
        </p:txBody>
      </p:sp>
    </p:spTree>
    <p:extLst>
      <p:ext uri="{BB962C8B-B14F-4D97-AF65-F5344CB8AC3E}">
        <p14:creationId xmlns="" xmlns:p14="http://schemas.microsoft.com/office/powerpoint/2010/main" val="36185438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Схема розміщення об'єктів сторінки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47202" y="2278064"/>
            <a:ext cx="5472606" cy="255454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1.  Верхнє поле</a:t>
            </a:r>
          </a:p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2.  Праве поле</a:t>
            </a:r>
          </a:p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3.  Номер сторінки</a:t>
            </a:r>
          </a:p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4.  Нижнє поле</a:t>
            </a:r>
          </a:p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5.  Ліве поле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3858" y="857833"/>
            <a:ext cx="5961681" cy="5917844"/>
          </a:xfrm>
          <a:prstGeom prst="rect">
            <a:avLst/>
          </a:prstGeom>
        </p:spPr>
      </p:pic>
      <p:sp>
        <p:nvSpPr>
          <p:cNvPr id="12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</a:p>
        </p:txBody>
      </p:sp>
    </p:spTree>
    <p:extLst>
      <p:ext uri="{BB962C8B-B14F-4D97-AF65-F5344CB8AC3E}">
        <p14:creationId xmlns="" xmlns:p14="http://schemas.microsoft.com/office/powerpoint/2010/main" val="1745289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Сторінки документа та їх форматування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ttp://www.europos.com.ua/image/cache/data/product/102004/scheme/102004_1-480x420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285" y="3329075"/>
            <a:ext cx="4015344" cy="35134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doc 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062" y="3627788"/>
            <a:ext cx="2301328" cy="29690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403648" y="1196752"/>
            <a:ext cx="10718502" cy="224676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Розмір сторінки </a:t>
            </a:r>
            <a:r>
              <a:rPr lang="uk-UA" sz="2800" b="1" i="1" kern="0" dirty="0">
                <a:solidFill>
                  <a:srgbClr val="FFFFFF"/>
                </a:solidFill>
              </a:rPr>
              <a:t>- це висота і ширина сторінки текстового документа. Наприклад, стандартний аркуш паперу, на якому друкують більшість документів, має такі розміри: ширина 21 см та висота 29,7 см (</a:t>
            </a:r>
            <a:r>
              <a:rPr lang="uk-UA" sz="2800" b="1" i="1" kern="0" dirty="0">
                <a:solidFill>
                  <a:srgbClr val="FFFF00"/>
                </a:solidFill>
              </a:rPr>
              <a:t>аркуш формату А4</a:t>
            </a:r>
            <a:r>
              <a:rPr lang="uk-UA" sz="2800" b="1" i="1" kern="0" dirty="0">
                <a:solidFill>
                  <a:srgbClr val="FFFFFF"/>
                </a:solidFill>
              </a:rPr>
              <a:t>).</a:t>
            </a:r>
          </a:p>
        </p:txBody>
      </p:sp>
      <p:pic>
        <p:nvPicPr>
          <p:cNvPr id="13" name="Picture 2" descr="alert, attention, danger, error, exclamation, hanger, message, problem, warning ic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40" y="1235044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</a:p>
        </p:txBody>
      </p:sp>
    </p:spTree>
    <p:extLst>
      <p:ext uri="{BB962C8B-B14F-4D97-AF65-F5344CB8AC3E}">
        <p14:creationId xmlns="" xmlns:p14="http://schemas.microsoft.com/office/powerpoint/2010/main" val="21132764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200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Сторінки документа та їх форматування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Поля сторінки </a:t>
            </a:r>
            <a:r>
              <a:rPr lang="uk-UA" sz="2800" b="1" i="1" kern="0" dirty="0">
                <a:solidFill>
                  <a:srgbClr val="FFFFFF"/>
                </a:solidFill>
              </a:rPr>
              <a:t>— це частини сторінки вздовж країв аркуша, які залишають для різних позначок і кращого сприйняття тексту. На сторінці є верхнє, нижнє, ліве та праве поля. Розмір полів за замовчуванням задається в сантиметрах.</a:t>
            </a:r>
          </a:p>
        </p:txBody>
      </p:sp>
      <p:pic>
        <p:nvPicPr>
          <p:cNvPr id="8" name="Picture 2" descr="abiword, doc, text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315" y="3547054"/>
            <a:ext cx="3068224" cy="30682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5fan.ru/files/10/5fan_ru_53409_2f52d30215e4462ed5b69461347c61e9.html_files/0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8092"/>
          <a:stretch/>
        </p:blipFill>
        <p:spPr bwMode="auto">
          <a:xfrm>
            <a:off x="5300420" y="3542812"/>
            <a:ext cx="5951087" cy="3200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</a:p>
        </p:txBody>
      </p:sp>
    </p:spTree>
    <p:extLst>
      <p:ext uri="{BB962C8B-B14F-4D97-AF65-F5344CB8AC3E}">
        <p14:creationId xmlns="" xmlns:p14="http://schemas.microsoft.com/office/powerpoint/2010/main" val="7959716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Орієнтація сторінки 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Орієнтація сторінки </a:t>
            </a:r>
            <a:r>
              <a:rPr lang="uk-UA" sz="2800" b="1" i="1" kern="0" dirty="0">
                <a:solidFill>
                  <a:srgbClr val="FFFFFF"/>
                </a:solidFill>
              </a:rPr>
              <a:t>— це спосіб розміщення сторінки на площині. Розрізняють </a:t>
            </a:r>
            <a:r>
              <a:rPr lang="uk-UA" sz="2800" b="1" i="1" kern="0" dirty="0">
                <a:solidFill>
                  <a:srgbClr val="FFFF00"/>
                </a:solidFill>
              </a:rPr>
              <a:t>книжкову</a:t>
            </a:r>
            <a:r>
              <a:rPr lang="uk-UA" sz="2800" b="1" i="1" kern="0" dirty="0">
                <a:solidFill>
                  <a:srgbClr val="FFFFFF"/>
                </a:solidFill>
              </a:rPr>
              <a:t> (вертикальну) і </a:t>
            </a:r>
            <a:r>
              <a:rPr lang="uk-UA" sz="2800" b="1" i="1" kern="0" dirty="0">
                <a:solidFill>
                  <a:srgbClr val="FFFF00"/>
                </a:solidFill>
              </a:rPr>
              <a:t>альбомну</a:t>
            </a:r>
            <a:r>
              <a:rPr lang="uk-UA" sz="2800" b="1" i="1" kern="0" dirty="0">
                <a:solidFill>
                  <a:srgbClr val="FFFFFF"/>
                </a:solidFill>
              </a:rPr>
              <a:t> (горизонтальну) орієнтації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8424" y="2704745"/>
            <a:ext cx="6457310" cy="37735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кутник 8"/>
          <p:cNvSpPr/>
          <p:nvPr/>
        </p:nvSpPr>
        <p:spPr>
          <a:xfrm>
            <a:off x="3673214" y="3868657"/>
            <a:ext cx="976278" cy="1075301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D24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" name="Прямокутник 11"/>
          <p:cNvSpPr/>
          <p:nvPr/>
        </p:nvSpPr>
        <p:spPr>
          <a:xfrm>
            <a:off x="3673214" y="4943958"/>
            <a:ext cx="1843666" cy="1456842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D24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1" name="Стрілка вліво 20"/>
          <p:cNvSpPr/>
          <p:nvPr/>
        </p:nvSpPr>
        <p:spPr>
          <a:xfrm rot="18900000">
            <a:off x="4940816" y="4413301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3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</a:p>
        </p:txBody>
      </p:sp>
    </p:spTree>
    <p:extLst>
      <p:ext uri="{BB962C8B-B14F-4D97-AF65-F5344CB8AC3E}">
        <p14:creationId xmlns="" xmlns:p14="http://schemas.microsoft.com/office/powerpoint/2010/main" val="23119119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Сторінки документа та їх форматування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Для встановлення необхідних значень властивостей сторінки слід відкрити на </a:t>
            </a:r>
            <a:r>
              <a:rPr lang="uk-UA" sz="2800" b="1" i="1" kern="0" dirty="0">
                <a:solidFill>
                  <a:srgbClr val="FFFF00"/>
                </a:solidFill>
              </a:rPr>
              <a:t>Стрічці</a:t>
            </a:r>
            <a:r>
              <a:rPr lang="uk-UA" sz="2800" b="1" i="1" kern="0" dirty="0">
                <a:solidFill>
                  <a:srgbClr val="FFFFFF"/>
                </a:solidFill>
              </a:rPr>
              <a:t> вкладку </a:t>
            </a:r>
            <a:r>
              <a:rPr lang="uk-UA" sz="2800" b="1" i="1" kern="0" dirty="0">
                <a:solidFill>
                  <a:srgbClr val="FFFF00"/>
                </a:solidFill>
              </a:rPr>
              <a:t>Макет</a:t>
            </a:r>
            <a:r>
              <a:rPr lang="uk-UA" sz="2800" b="1" i="1" kern="0" dirty="0">
                <a:solidFill>
                  <a:srgbClr val="FFFFFF"/>
                </a:solidFill>
              </a:rPr>
              <a:t>. На цій вкладці розміщено кілька груп елементів керування, які призначені для форматування сторінки. </a:t>
            </a:r>
            <a:endParaRPr lang="uk-UA" sz="2800" b="1" i="1" kern="0" dirty="0">
              <a:solidFill>
                <a:srgbClr val="FFFF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6499" y="3149549"/>
            <a:ext cx="7485194" cy="29412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72008" y="3149549"/>
            <a:ext cx="4345009" cy="3108543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Значення більшості зазначених вище властивостей установлюються в групі </a:t>
            </a:r>
            <a:r>
              <a:rPr lang="uk-UA" sz="2800" b="1" i="1" kern="0" dirty="0">
                <a:solidFill>
                  <a:srgbClr val="FFFF00"/>
                </a:solidFill>
              </a:rPr>
              <a:t>Параметри сторінки</a:t>
            </a:r>
          </a:p>
        </p:txBody>
      </p:sp>
      <p:sp>
        <p:nvSpPr>
          <p:cNvPr id="9" name="Прямокутник 8"/>
          <p:cNvSpPr/>
          <p:nvPr/>
        </p:nvSpPr>
        <p:spPr>
          <a:xfrm>
            <a:off x="10741025" y="3769168"/>
            <a:ext cx="1219176" cy="612332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D24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" name="Прямокутник 9"/>
          <p:cNvSpPr/>
          <p:nvPr/>
        </p:nvSpPr>
        <p:spPr>
          <a:xfrm>
            <a:off x="4721225" y="4381500"/>
            <a:ext cx="6889750" cy="1709334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D24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1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</a:p>
        </p:txBody>
      </p:sp>
    </p:spTree>
    <p:extLst>
      <p:ext uri="{BB962C8B-B14F-4D97-AF65-F5344CB8AC3E}">
        <p14:creationId xmlns="" xmlns:p14="http://schemas.microsoft.com/office/powerpoint/2010/main" val="7601562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5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206" y="1931213"/>
            <a:ext cx="11732987" cy="27637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Вікно параметри сторінки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Округлений прямокутник 5"/>
          <p:cNvSpPr/>
          <p:nvPr/>
        </p:nvSpPr>
        <p:spPr>
          <a:xfrm>
            <a:off x="6327840" y="4356693"/>
            <a:ext cx="432048" cy="353789"/>
          </a:xfrm>
          <a:prstGeom prst="roundRect">
            <a:avLst/>
          </a:prstGeom>
          <a:solidFill>
            <a:srgbClr val="0070C0">
              <a:alpha val="30000"/>
            </a:srgbClr>
          </a:solidFill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12407013" y="6082758"/>
            <a:ext cx="422377" cy="4670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8535" y="1099245"/>
            <a:ext cx="4891631" cy="5681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</a:p>
        </p:txBody>
      </p:sp>
    </p:spTree>
    <p:extLst>
      <p:ext uri="{BB962C8B-B14F-4D97-AF65-F5344CB8AC3E}">
        <p14:creationId xmlns="" xmlns:p14="http://schemas.microsoft.com/office/powerpoint/2010/main" val="12585184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.0095 L -0.48047 -0.2175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23" y="-1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Розміри полів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2246769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Розміри полів сторінки можна також установити на </a:t>
            </a:r>
            <a:r>
              <a:rPr lang="uk-UA" sz="2800" b="1" i="1" kern="0" dirty="0">
                <a:solidFill>
                  <a:srgbClr val="FFFF00"/>
                </a:solidFill>
              </a:rPr>
              <a:t>вертикальній</a:t>
            </a:r>
            <a:r>
              <a:rPr lang="uk-UA" sz="2800" b="1" i="1" kern="0" dirty="0">
                <a:solidFill>
                  <a:srgbClr val="FFFFFF"/>
                </a:solidFill>
              </a:rPr>
              <a:t> і </a:t>
            </a:r>
            <a:r>
              <a:rPr lang="uk-UA" sz="2800" b="1" i="1" kern="0" dirty="0">
                <a:solidFill>
                  <a:srgbClr val="FFFF00"/>
                </a:solidFill>
              </a:rPr>
              <a:t>горизонтальній</a:t>
            </a:r>
            <a:r>
              <a:rPr lang="uk-UA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00"/>
                </a:solidFill>
              </a:rPr>
              <a:t>лінійках</a:t>
            </a:r>
            <a:r>
              <a:rPr lang="uk-UA" sz="2800" b="1" i="1" kern="0" dirty="0">
                <a:solidFill>
                  <a:srgbClr val="FFFFFF"/>
                </a:solidFill>
              </a:rPr>
              <a:t>. На лінійках полям відповідають ділянки сіро-блакитного кольору. Щоб змінити їх розміри, необхідно перетягнути межу поля вздовж лінійки в потрібне місце.</a:t>
            </a:r>
          </a:p>
        </p:txBody>
      </p:sp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26" y="3609886"/>
            <a:ext cx="4711650" cy="2771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474529" y="4117064"/>
            <a:ext cx="679017" cy="523220"/>
          </a:xfrm>
          <a:prstGeom prst="wedgeRectCallout">
            <a:avLst>
              <a:gd name="adj1" fmla="val 40680"/>
              <a:gd name="adj2" fmla="val -90208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25884" y="3826863"/>
            <a:ext cx="6496265" cy="95410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Межа лівого поля на горизонтальній лінійці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2750" y="4995664"/>
            <a:ext cx="679017" cy="523220"/>
          </a:xfrm>
          <a:prstGeom prst="wedgeRectCallout">
            <a:avLst>
              <a:gd name="adj1" fmla="val -98551"/>
              <a:gd name="adj2" fmla="val 63821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25883" y="4887038"/>
            <a:ext cx="6496265" cy="95410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Межа верхнього поля на вертикальній лінійці</a:t>
            </a:r>
          </a:p>
        </p:txBody>
      </p:sp>
    </p:spTree>
    <p:extLst>
      <p:ext uri="{BB962C8B-B14F-4D97-AF65-F5344CB8AC3E}">
        <p14:creationId xmlns="" xmlns:p14="http://schemas.microsoft.com/office/powerpoint/2010/main" val="40227736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строювані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69541</TotalTime>
  <Words>589</Words>
  <Application>Microsoft Office PowerPoint</Application>
  <PresentationFormat>Произвольный</PresentationFormat>
  <Paragraphs>67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Підготовка документа до друкування. Друкування документа</vt:lpstr>
      <vt:lpstr>Сторінки документа та їх форматування</vt:lpstr>
      <vt:lpstr>Схема розміщення об'єктів сторінки</vt:lpstr>
      <vt:lpstr>Сторінки документа та їх форматування</vt:lpstr>
      <vt:lpstr>Сторінки документа та їх форматування</vt:lpstr>
      <vt:lpstr>Орієнтація сторінки </vt:lpstr>
      <vt:lpstr>Сторінки документа та їх форматування</vt:lpstr>
      <vt:lpstr>Вікно параметри сторінки</vt:lpstr>
      <vt:lpstr>Розміри полів</vt:lpstr>
      <vt:lpstr>Підготовка документа до друкування</vt:lpstr>
      <vt:lpstr>Колонтитули</vt:lpstr>
      <vt:lpstr>Колонтитули</vt:lpstr>
      <vt:lpstr>Друкування документа</vt:lpstr>
      <vt:lpstr>Попередній перегляд текстового документа</vt:lpstr>
      <vt:lpstr>Друкування документа</vt:lpstr>
      <vt:lpstr>Дайте відповіді на запитання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Мацаєнко Сергій</dc:creator>
  <cp:lastModifiedBy>User</cp:lastModifiedBy>
  <cp:revision>820</cp:revision>
  <dcterms:created xsi:type="dcterms:W3CDTF">2016-06-06T19:48:43Z</dcterms:created>
  <dcterms:modified xsi:type="dcterms:W3CDTF">2017-01-16T14:03:22Z</dcterms:modified>
</cp:coreProperties>
</file>