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8" r:id="rId3"/>
    <p:sldId id="262" r:id="rId4"/>
    <p:sldId id="275" r:id="rId5"/>
    <p:sldId id="277" r:id="rId6"/>
    <p:sldId id="279" r:id="rId7"/>
    <p:sldId id="278" r:id="rId8"/>
    <p:sldId id="264" r:id="rId9"/>
    <p:sldId id="276" r:id="rId10"/>
    <p:sldId id="268" r:id="rId11"/>
    <p:sldId id="269" r:id="rId12"/>
    <p:sldId id="272" r:id="rId13"/>
    <p:sldId id="284" r:id="rId14"/>
    <p:sldId id="286" r:id="rId15"/>
    <p:sldId id="283" r:id="rId16"/>
    <p:sldId id="285" r:id="rId17"/>
    <p:sldId id="281" r:id="rId18"/>
    <p:sldId id="288" r:id="rId19"/>
    <p:sldId id="289" r:id="rId20"/>
    <p:sldId id="28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6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812EF5-2990-4ACF-BA41-29F601C79B08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B9BBC9-9C4F-44F4-A619-878F3E012D8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E98A21-E91A-40C9-A26A-5640D93EF2BC}" type="slidenum">
              <a:rPr lang="ru-RU"/>
              <a:pPr/>
              <a:t>16</a:t>
            </a:fld>
            <a:endParaRPr lang="ru-RU"/>
          </a:p>
        </p:txBody>
      </p:sp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17411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7A50D6F0-029C-40D3-B1B9-DD42AEBEBD0B}" type="slidenum">
              <a:rPr lang="ru-RU" sz="1200">
                <a:latin typeface="+mn-lt"/>
              </a:rPr>
              <a:pPr algn="r">
                <a:defRPr/>
              </a:pPr>
              <a:t>16</a:t>
            </a:fld>
            <a:endParaRPr lang="ru-RU" sz="1200">
              <a:latin typeface="+mn-lt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28600"/>
            <a:ext cx="7391400" cy="838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72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72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2AC8A1-29CC-4F7E-9A7E-6D76E31BD5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4"/>
            <a:ext cx="7772400" cy="1470025"/>
          </a:xfrm>
        </p:spPr>
        <p:txBody>
          <a:bodyPr>
            <a:noAutofit/>
          </a:bodyPr>
          <a:lstStyle/>
          <a:p>
            <a:r>
              <a:rPr lang="uk-UA" sz="5400" b="1" dirty="0" smtClean="0">
                <a:solidFill>
                  <a:srgbClr val="FF0000"/>
                </a:solidFill>
              </a:rPr>
              <a:t>ОСНОВИ ФІНАНСОВОЇ ГРАМОТНОСТІ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99992" y="1916832"/>
            <a:ext cx="4392488" cy="4392488"/>
          </a:xfrm>
        </p:spPr>
        <p:txBody>
          <a:bodyPr>
            <a:normAutofit fontScale="77500" lnSpcReduction="20000"/>
          </a:bodyPr>
          <a:lstStyle/>
          <a:p>
            <a:endParaRPr lang="uk-UA" b="1" dirty="0" smtClean="0"/>
          </a:p>
          <a:p>
            <a:r>
              <a:rPr lang="uk-UA" b="1" dirty="0" smtClean="0">
                <a:solidFill>
                  <a:schemeClr val="tx2">
                    <a:lumMod val="75000"/>
                  </a:schemeClr>
                </a:solidFill>
              </a:rPr>
              <a:t>Обсяг курсу - 3 </a:t>
            </a:r>
            <a:r>
              <a:rPr lang="uk-UA" b="1" dirty="0" err="1" smtClean="0">
                <a:solidFill>
                  <a:schemeClr val="tx2">
                    <a:lumMod val="75000"/>
                  </a:schemeClr>
                </a:solidFill>
              </a:rPr>
              <a:t>кредита</a:t>
            </a:r>
            <a:endParaRPr lang="uk-UA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uk-UA" b="1" dirty="0" smtClean="0">
                <a:solidFill>
                  <a:schemeClr val="tx2">
                    <a:lumMod val="75000"/>
                  </a:schemeClr>
                </a:solidFill>
              </a:rPr>
              <a:t>(90 годин)</a:t>
            </a:r>
          </a:p>
          <a:p>
            <a:r>
              <a:rPr lang="uk-UA" b="1" dirty="0" smtClean="0">
                <a:solidFill>
                  <a:schemeClr val="tx2">
                    <a:lumMod val="75000"/>
                  </a:schemeClr>
                </a:solidFill>
              </a:rPr>
              <a:t>Лекції – 16 годин</a:t>
            </a:r>
          </a:p>
          <a:p>
            <a:r>
              <a:rPr lang="uk-UA" b="1" dirty="0" smtClean="0">
                <a:solidFill>
                  <a:schemeClr val="tx2">
                    <a:lumMod val="75000"/>
                  </a:schemeClr>
                </a:solidFill>
              </a:rPr>
              <a:t>Практичні – 14 годин</a:t>
            </a:r>
          </a:p>
          <a:p>
            <a:r>
              <a:rPr lang="uk-UA" b="1" dirty="0" smtClean="0">
                <a:solidFill>
                  <a:schemeClr val="tx2">
                    <a:lumMod val="75000"/>
                  </a:schemeClr>
                </a:solidFill>
              </a:rPr>
              <a:t>Самостійна робота – 60 годин</a:t>
            </a:r>
          </a:p>
          <a:p>
            <a:endParaRPr lang="uk-UA" b="1" dirty="0" smtClean="0"/>
          </a:p>
          <a:p>
            <a:endParaRPr lang="uk-UA" b="1" dirty="0" smtClean="0"/>
          </a:p>
          <a:p>
            <a:endParaRPr lang="uk-UA" b="1" dirty="0" smtClean="0"/>
          </a:p>
          <a:p>
            <a:r>
              <a:rPr lang="uk-UA" b="1" dirty="0" smtClean="0">
                <a:solidFill>
                  <a:srgbClr val="FF0000"/>
                </a:solidFill>
              </a:rPr>
              <a:t>ЯКЩО ХОЧЕШ БУТИ БАГАТИМ, БУДЬ  НИМ!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Picture 6" descr="dengi-v-semie1"/>
          <p:cNvPicPr>
            <a:picLocks noChangeAspect="1" noChangeArrowheads="1"/>
          </p:cNvPicPr>
          <p:nvPr/>
        </p:nvPicPr>
        <p:blipFill>
          <a:blip r:embed="rId2" cstate="print"/>
          <a:srcRect l="6680" r="11624"/>
          <a:stretch>
            <a:fillRect/>
          </a:stretch>
        </p:blipFill>
        <p:spPr bwMode="auto">
          <a:xfrm>
            <a:off x="323528" y="1916832"/>
            <a:ext cx="3960812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Содержимое 4"/>
          <p:cNvSpPr>
            <a:spLocks noGrp="1"/>
          </p:cNvSpPr>
          <p:nvPr>
            <p:ph sz="quarter" idx="2"/>
          </p:nvPr>
        </p:nvSpPr>
        <p:spPr>
          <a:xfrm>
            <a:off x="683568" y="2000250"/>
            <a:ext cx="3888432" cy="4643438"/>
          </a:xfrm>
        </p:spPr>
        <p:txBody>
          <a:bodyPr>
            <a:normAutofit/>
          </a:bodyPr>
          <a:lstStyle/>
          <a:p>
            <a:pPr>
              <a:buFont typeface="Wingdings 2" pitchFamily="18" charset="2"/>
              <a:buNone/>
            </a:pPr>
            <a:r>
              <a:rPr lang="uk-UA" b="1" dirty="0" smtClean="0">
                <a:solidFill>
                  <a:srgbClr val="002060"/>
                </a:solidFill>
              </a:rPr>
              <a:t>На прибуток підприємств</a:t>
            </a:r>
          </a:p>
          <a:p>
            <a:pPr>
              <a:buFont typeface="Wingdings 2" pitchFamily="18" charset="2"/>
              <a:buNone/>
            </a:pPr>
            <a:r>
              <a:rPr lang="uk-UA" b="1" dirty="0" smtClean="0">
                <a:solidFill>
                  <a:srgbClr val="C00000"/>
                </a:solidFill>
              </a:rPr>
              <a:t>На доходи</a:t>
            </a:r>
          </a:p>
          <a:p>
            <a:pPr>
              <a:buFont typeface="Wingdings 2" pitchFamily="18" charset="2"/>
              <a:buNone/>
            </a:pPr>
            <a:r>
              <a:rPr lang="uk-UA" b="1" dirty="0" smtClean="0">
                <a:solidFill>
                  <a:srgbClr val="002060"/>
                </a:solidFill>
              </a:rPr>
              <a:t>Податок на додану вартість</a:t>
            </a:r>
          </a:p>
          <a:p>
            <a:pPr>
              <a:buFont typeface="Wingdings 2" pitchFamily="18" charset="2"/>
              <a:buNone/>
            </a:pPr>
            <a:r>
              <a:rPr lang="uk-UA" b="1" dirty="0" smtClean="0">
                <a:solidFill>
                  <a:srgbClr val="C00000"/>
                </a:solidFill>
              </a:rPr>
              <a:t>Акцизний податок</a:t>
            </a:r>
          </a:p>
          <a:p>
            <a:pPr>
              <a:buFont typeface="Wingdings 2" pitchFamily="18" charset="2"/>
              <a:buNone/>
            </a:pPr>
            <a:r>
              <a:rPr lang="uk-UA" b="1" dirty="0" smtClean="0">
                <a:solidFill>
                  <a:srgbClr val="002060"/>
                </a:solidFill>
              </a:rPr>
              <a:t>Екологічний податок</a:t>
            </a:r>
          </a:p>
          <a:p>
            <a:pPr>
              <a:buFont typeface="Wingdings 2" pitchFamily="18" charset="2"/>
              <a:buNone/>
            </a:pPr>
            <a:r>
              <a:rPr lang="uk-UA" b="1" dirty="0" smtClean="0">
                <a:solidFill>
                  <a:srgbClr val="C00000"/>
                </a:solidFill>
              </a:rPr>
              <a:t>Фіксований с/г податок</a:t>
            </a:r>
          </a:p>
          <a:p>
            <a:pPr>
              <a:buFont typeface="Wingdings 2" pitchFamily="18" charset="2"/>
              <a:buNone/>
            </a:pPr>
            <a:r>
              <a:rPr lang="uk-UA" b="1" dirty="0" smtClean="0">
                <a:solidFill>
                  <a:srgbClr val="002060"/>
                </a:solidFill>
              </a:rPr>
              <a:t>Мито</a:t>
            </a:r>
          </a:p>
          <a:p>
            <a:pPr>
              <a:buFont typeface="Wingdings 2" pitchFamily="18" charset="2"/>
              <a:buNone/>
            </a:pPr>
            <a:r>
              <a:rPr lang="uk-UA" b="1" dirty="0" smtClean="0">
                <a:solidFill>
                  <a:srgbClr val="C00000"/>
                </a:solidFill>
              </a:rPr>
              <a:t>Плата за землю</a:t>
            </a:r>
          </a:p>
          <a:p>
            <a:pPr>
              <a:buFont typeface="Wingdings 2" pitchFamily="18" charset="2"/>
              <a:buNone/>
            </a:pPr>
            <a:r>
              <a:rPr lang="uk-UA" b="1" dirty="0" smtClean="0">
                <a:solidFill>
                  <a:srgbClr val="002060"/>
                </a:solidFill>
              </a:rPr>
              <a:t> користування надрами та транспортування</a:t>
            </a:r>
            <a:endParaRPr lang="ru-RU" b="1" dirty="0" smtClean="0">
              <a:solidFill>
                <a:srgbClr val="002060"/>
              </a:solidFill>
            </a:endParaRPr>
          </a:p>
        </p:txBody>
      </p:sp>
      <p:sp>
        <p:nvSpPr>
          <p:cNvPr id="9219" name="Содержимое 5"/>
          <p:cNvSpPr>
            <a:spLocks noGrp="1"/>
          </p:cNvSpPr>
          <p:nvPr>
            <p:ph sz="quarter" idx="4"/>
          </p:nvPr>
        </p:nvSpPr>
        <p:spPr>
          <a:xfrm>
            <a:off x="4572000" y="1928813"/>
            <a:ext cx="4032448" cy="4929187"/>
          </a:xfrm>
        </p:spPr>
        <p:txBody>
          <a:bodyPr>
            <a:normAutofit fontScale="92500"/>
          </a:bodyPr>
          <a:lstStyle/>
          <a:p>
            <a:pPr>
              <a:buFont typeface="Wingdings 2" pitchFamily="18" charset="2"/>
              <a:buNone/>
            </a:pPr>
            <a:r>
              <a:rPr lang="uk-UA" b="1" dirty="0" smtClean="0">
                <a:solidFill>
                  <a:srgbClr val="002060"/>
                </a:solidFill>
              </a:rPr>
              <a:t>     за першу реєстрацію транспортного засобу</a:t>
            </a:r>
          </a:p>
          <a:p>
            <a:pPr>
              <a:buFont typeface="Wingdings 2" pitchFamily="18" charset="2"/>
              <a:buNone/>
            </a:pPr>
            <a:r>
              <a:rPr lang="uk-UA" b="1" dirty="0" smtClean="0">
                <a:solidFill>
                  <a:srgbClr val="002060"/>
                </a:solidFill>
              </a:rPr>
              <a:t>      </a:t>
            </a:r>
            <a:r>
              <a:rPr lang="uk-UA" b="1" dirty="0" smtClean="0">
                <a:solidFill>
                  <a:srgbClr val="C00000"/>
                </a:solidFill>
              </a:rPr>
              <a:t>за спеціальне використання води, лісових ресурсів</a:t>
            </a:r>
          </a:p>
          <a:p>
            <a:pPr>
              <a:buFont typeface="Wingdings 2" pitchFamily="18" charset="2"/>
              <a:buNone/>
            </a:pPr>
            <a:r>
              <a:rPr lang="uk-UA" b="1" dirty="0" smtClean="0">
                <a:solidFill>
                  <a:srgbClr val="002060"/>
                </a:solidFill>
              </a:rPr>
              <a:t>      за користування радіочастотним ресурсом</a:t>
            </a:r>
          </a:p>
          <a:p>
            <a:pPr>
              <a:buFont typeface="Wingdings 2" pitchFamily="18" charset="2"/>
              <a:buNone/>
            </a:pPr>
            <a:r>
              <a:rPr lang="uk-UA" b="1" dirty="0" smtClean="0">
                <a:solidFill>
                  <a:srgbClr val="C00000"/>
                </a:solidFill>
              </a:rPr>
              <a:t>      на розвиток виноградарства, садівництва і хмелярства</a:t>
            </a:r>
          </a:p>
          <a:p>
            <a:pPr>
              <a:buFont typeface="Wingdings 2" pitchFamily="18" charset="2"/>
              <a:buNone/>
            </a:pPr>
            <a:r>
              <a:rPr lang="uk-UA" b="1" dirty="0" smtClean="0">
                <a:solidFill>
                  <a:srgbClr val="002060"/>
                </a:solidFill>
              </a:rPr>
              <a:t>      у вигляді цільової надбавки до діючого тарифу на електричну і теплову енергію та природний газ</a:t>
            </a:r>
          </a:p>
          <a:p>
            <a:pPr algn="r">
              <a:buFont typeface="Wingdings 2" pitchFamily="18" charset="2"/>
              <a:buNone/>
            </a:pPr>
            <a:endParaRPr lang="ru-RU" dirty="0" smtClean="0"/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642938" y="0"/>
            <a:ext cx="8001000" cy="150018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4000" b="1" dirty="0"/>
              <a:t>Загальнодержавні податки і збори </a:t>
            </a:r>
            <a:r>
              <a:rPr lang="uk-UA" sz="4000" b="1" dirty="0" smtClean="0"/>
              <a:t>в Україні</a:t>
            </a:r>
            <a:endParaRPr lang="ru-RU" sz="4000" b="1" dirty="0"/>
          </a:p>
        </p:txBody>
      </p:sp>
      <p:sp>
        <p:nvSpPr>
          <p:cNvPr id="10" name="Овал 9"/>
          <p:cNvSpPr/>
          <p:nvPr/>
        </p:nvSpPr>
        <p:spPr>
          <a:xfrm>
            <a:off x="714375" y="1275606"/>
            <a:ext cx="3714750" cy="713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4000" b="1" dirty="0">
                <a:solidFill>
                  <a:schemeClr val="bg2"/>
                </a:solidFill>
              </a:rPr>
              <a:t>податки</a:t>
            </a:r>
            <a:endParaRPr lang="ru-RU" sz="4000" b="1" dirty="0">
              <a:solidFill>
                <a:schemeClr val="bg2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4786313" y="1276176"/>
            <a:ext cx="3714750" cy="7846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4000" b="1" dirty="0">
                <a:solidFill>
                  <a:schemeClr val="bg2"/>
                </a:solidFill>
              </a:rPr>
              <a:t>збори</a:t>
            </a:r>
            <a:endParaRPr lang="ru-RU" sz="4000" b="1" dirty="0">
              <a:solidFill>
                <a:schemeClr val="bg2"/>
              </a:solidFill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2286000" y="1928813"/>
            <a:ext cx="627063" cy="2143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6429375" y="1928813"/>
            <a:ext cx="642938" cy="2143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Содержимое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uk-UA" dirty="0" smtClean="0"/>
          </a:p>
          <a:p>
            <a:endParaRPr lang="uk-UA" b="1" dirty="0" smtClean="0"/>
          </a:p>
          <a:p>
            <a:r>
              <a:rPr lang="uk-UA" b="1" dirty="0" smtClean="0"/>
              <a:t>Податок на нерухоме майно</a:t>
            </a:r>
          </a:p>
          <a:p>
            <a:r>
              <a:rPr lang="uk-UA" b="1" dirty="0" smtClean="0"/>
              <a:t>Єдиний податок за провадження деяких видів підприємницької діяльності</a:t>
            </a:r>
            <a:endParaRPr lang="ru-RU" b="1" dirty="0" smtClean="0"/>
          </a:p>
        </p:txBody>
      </p:sp>
      <p:sp>
        <p:nvSpPr>
          <p:cNvPr id="10243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uk-UA" dirty="0" smtClean="0"/>
          </a:p>
          <a:p>
            <a:r>
              <a:rPr lang="uk-UA" b="1" dirty="0" smtClean="0"/>
              <a:t>Збір за провадження деяких видів підприємницької діяльності</a:t>
            </a:r>
          </a:p>
          <a:p>
            <a:r>
              <a:rPr lang="uk-UA" b="1" dirty="0" smtClean="0"/>
              <a:t>Збір за місця для транспортування транспортних засобів</a:t>
            </a:r>
          </a:p>
          <a:p>
            <a:r>
              <a:rPr lang="uk-UA" b="1" dirty="0" smtClean="0"/>
              <a:t>Туристичний збір</a:t>
            </a:r>
            <a:endParaRPr lang="ru-RU" b="1" dirty="0" smtClean="0"/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714375" y="357188"/>
            <a:ext cx="7715250" cy="11430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4000" b="1" dirty="0">
                <a:solidFill>
                  <a:schemeClr val="bg1"/>
                </a:solidFill>
              </a:rPr>
              <a:t>Місцеві податки і збори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8" name="Выноска со стрелкой вниз 7"/>
          <p:cNvSpPr/>
          <p:nvPr/>
        </p:nvSpPr>
        <p:spPr>
          <a:xfrm>
            <a:off x="928688" y="1500188"/>
            <a:ext cx="3286125" cy="1357312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4000" b="1" dirty="0">
                <a:solidFill>
                  <a:srgbClr val="002060"/>
                </a:solidFill>
              </a:rPr>
              <a:t>податки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9" name="Выноска со стрелкой вниз 8"/>
          <p:cNvSpPr/>
          <p:nvPr/>
        </p:nvSpPr>
        <p:spPr>
          <a:xfrm>
            <a:off x="4786313" y="1500188"/>
            <a:ext cx="3643312" cy="1357312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4000" b="1" dirty="0">
                <a:solidFill>
                  <a:srgbClr val="002060"/>
                </a:solidFill>
              </a:rPr>
              <a:t>збори</a:t>
            </a:r>
            <a:endParaRPr lang="ru-RU" sz="4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88" y="0"/>
            <a:ext cx="7772400" cy="14700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Як стати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власником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«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електронного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гаманця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»?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253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57625" y="1571625"/>
            <a:ext cx="5143500" cy="5286375"/>
          </a:xfrm>
        </p:spPr>
        <p:txBody>
          <a:bodyPr/>
          <a:lstStyle/>
          <a:p>
            <a:pPr eaLnBrk="1" hangingPunct="1"/>
            <a:r>
              <a:rPr lang="ru-RU" sz="2400" b="1" smtClean="0">
                <a:solidFill>
                  <a:srgbClr val="C00000"/>
                </a:solidFill>
              </a:rPr>
              <a:t>Крок 1</a:t>
            </a:r>
          </a:p>
          <a:p>
            <a:pPr eaLnBrk="1" hangingPunct="1"/>
            <a:r>
              <a:rPr lang="ru-RU" sz="2400" b="1" smtClean="0">
                <a:solidFill>
                  <a:srgbClr val="002060"/>
                </a:solidFill>
              </a:rPr>
              <a:t>Зареєструватися на Інтернет – сайті обраної Вами платіжної системи.</a:t>
            </a:r>
          </a:p>
          <a:p>
            <a:pPr eaLnBrk="1" hangingPunct="1"/>
            <a:r>
              <a:rPr lang="ru-RU" sz="2400" b="1" smtClean="0">
                <a:solidFill>
                  <a:srgbClr val="C00000"/>
                </a:solidFill>
              </a:rPr>
              <a:t>Крок 2</a:t>
            </a:r>
          </a:p>
          <a:p>
            <a:pPr eaLnBrk="1" hangingPunct="1"/>
            <a:r>
              <a:rPr lang="ru-RU" sz="2400" b="1" smtClean="0">
                <a:solidFill>
                  <a:srgbClr val="002060"/>
                </a:solidFill>
              </a:rPr>
              <a:t>Завантажити програмне забезпечення ,  яке безкоштовно можна скачати з  Інтернет – сайта платіжної системи.</a:t>
            </a:r>
          </a:p>
          <a:p>
            <a:pPr eaLnBrk="1" hangingPunct="1"/>
            <a:r>
              <a:rPr lang="uk-UA" sz="2400" b="1" smtClean="0">
                <a:solidFill>
                  <a:srgbClr val="C00000"/>
                </a:solidFill>
              </a:rPr>
              <a:t>Крок 3</a:t>
            </a:r>
          </a:p>
          <a:p>
            <a:pPr eaLnBrk="1" hangingPunct="1"/>
            <a:r>
              <a:rPr lang="ru-RU" sz="2400" b="1" smtClean="0">
                <a:solidFill>
                  <a:srgbClr val="002060"/>
                </a:solidFill>
              </a:rPr>
              <a:t>Вносити, будь –яким із можливих у системі способів,  грошові кошти на рахунок. </a:t>
            </a:r>
          </a:p>
          <a:p>
            <a:pPr eaLnBrk="1" hangingPunct="1"/>
            <a:r>
              <a:rPr lang="ru-RU" sz="2400" b="1" smtClean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22532" name="Рисунок 3" descr="771-185609589kkk (70)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750"/>
            <a:ext cx="3810000" cy="395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002588" cy="1066800"/>
          </a:xfrm>
        </p:spPr>
        <p:txBody>
          <a:bodyPr>
            <a:noAutofit/>
          </a:bodyPr>
          <a:lstStyle/>
          <a:p>
            <a:pPr eaLnBrk="1" hangingPunct="1"/>
            <a:r>
              <a:rPr lang="ru-RU" sz="4800" b="1" dirty="0" smtClean="0">
                <a:solidFill>
                  <a:srgbClr val="FF0000"/>
                </a:solidFill>
                <a:latin typeface="Calibri" pitchFamily="34" charset="0"/>
              </a:rPr>
              <a:t>Суть кредиту</a:t>
            </a:r>
            <a:r>
              <a:rPr lang="ru-RU" sz="4800" dirty="0" smtClean="0">
                <a:solidFill>
                  <a:srgbClr val="FF0000"/>
                </a:solidFill>
                <a:latin typeface="Calibri" pitchFamily="34" charset="0"/>
              </a:rPr>
              <a:t/>
            </a:r>
            <a:br>
              <a:rPr lang="ru-RU" sz="4800" dirty="0" smtClean="0">
                <a:solidFill>
                  <a:srgbClr val="FF0000"/>
                </a:solidFill>
                <a:latin typeface="Calibri" pitchFamily="34" charset="0"/>
              </a:rPr>
            </a:br>
            <a:endParaRPr lang="ru-RU" sz="4800" dirty="0" smtClean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125538"/>
            <a:ext cx="8642350" cy="50736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Calibri" pitchFamily="34" charset="0"/>
              </a:rPr>
              <a:t>Кредит</a:t>
            </a:r>
            <a:r>
              <a:rPr lang="ru-RU" sz="2800" b="1" dirty="0" smtClean="0">
                <a:latin typeface="Calibri" pitchFamily="34" charset="0"/>
              </a:rPr>
              <a:t> </a:t>
            </a:r>
            <a:r>
              <a:rPr lang="ru-RU" sz="2800" dirty="0" smtClean="0">
                <a:latin typeface="Calibri" pitchFamily="34" charset="0"/>
              </a:rPr>
              <a:t>— </a:t>
            </a:r>
            <a:r>
              <a:rPr lang="ru-RU" sz="2800" b="1" dirty="0" err="1" smtClean="0">
                <a:latin typeface="Calibri" pitchFamily="34" charset="0"/>
              </a:rPr>
              <a:t>це</a:t>
            </a:r>
            <a:r>
              <a:rPr lang="ru-RU" sz="2800" b="1" dirty="0" smtClean="0">
                <a:latin typeface="Calibri" pitchFamily="34" charset="0"/>
              </a:rPr>
              <a:t> </a:t>
            </a:r>
            <a:r>
              <a:rPr lang="ru-RU" sz="2800" b="1" dirty="0" err="1" smtClean="0">
                <a:latin typeface="Calibri" pitchFamily="34" charset="0"/>
              </a:rPr>
              <a:t>економічні</a:t>
            </a:r>
            <a:r>
              <a:rPr lang="ru-RU" sz="2800" b="1" dirty="0" smtClean="0">
                <a:latin typeface="Calibri" pitchFamily="34" charset="0"/>
              </a:rPr>
              <a:t> </a:t>
            </a:r>
            <a:r>
              <a:rPr lang="ru-RU" sz="2800" b="1" dirty="0" err="1" smtClean="0">
                <a:latin typeface="Calibri" pitchFamily="34" charset="0"/>
              </a:rPr>
              <a:t>відносини</a:t>
            </a:r>
            <a:r>
              <a:rPr lang="ru-RU" sz="2800" b="1" dirty="0" smtClean="0">
                <a:latin typeface="Calibri" pitchFamily="34" charset="0"/>
              </a:rPr>
              <a:t> </a:t>
            </a:r>
            <a:r>
              <a:rPr lang="ru-RU" sz="2800" b="1" dirty="0" err="1" smtClean="0">
                <a:latin typeface="Calibri" pitchFamily="34" charset="0"/>
              </a:rPr>
              <a:t>між</a:t>
            </a:r>
            <a:r>
              <a:rPr lang="ru-RU" sz="2800" b="1" dirty="0" smtClean="0">
                <a:latin typeface="Calibri" pitchFamily="34" charset="0"/>
              </a:rPr>
              <a:t> </a:t>
            </a:r>
            <a:r>
              <a:rPr lang="ru-RU" sz="2800" b="1" dirty="0" err="1" smtClean="0">
                <a:latin typeface="Calibri" pitchFamily="34" charset="0"/>
              </a:rPr>
              <a:t>суб'єктами</a:t>
            </a:r>
            <a:r>
              <a:rPr lang="ru-RU" sz="2800" b="1" dirty="0" smtClean="0">
                <a:latin typeface="Calibri" pitchFamily="34" charset="0"/>
              </a:rPr>
              <a:t> ринку </a:t>
            </a:r>
            <a:r>
              <a:rPr lang="ru-RU" sz="2800" b="1" dirty="0" err="1" smtClean="0">
                <a:latin typeface="Calibri" pitchFamily="34" charset="0"/>
              </a:rPr>
              <a:t>з</a:t>
            </a:r>
            <a:r>
              <a:rPr lang="ru-RU" sz="2800" b="1" dirty="0" smtClean="0">
                <a:latin typeface="Calibri" pitchFamily="34" charset="0"/>
              </a:rPr>
              <a:t> приводу </a:t>
            </a:r>
            <a:r>
              <a:rPr lang="ru-RU" sz="2800" b="1" dirty="0" err="1" smtClean="0">
                <a:latin typeface="Calibri" pitchFamily="34" charset="0"/>
              </a:rPr>
              <a:t>перерозподілу</a:t>
            </a:r>
            <a:r>
              <a:rPr lang="ru-RU" sz="2800" b="1" dirty="0" smtClean="0">
                <a:latin typeface="Calibri" pitchFamily="34" charset="0"/>
              </a:rPr>
              <a:t> </a:t>
            </a:r>
            <a:r>
              <a:rPr lang="ru-RU" sz="2800" b="1" dirty="0" err="1" smtClean="0">
                <a:latin typeface="Calibri" pitchFamily="34" charset="0"/>
              </a:rPr>
              <a:t>вартості</a:t>
            </a:r>
            <a:r>
              <a:rPr lang="ru-RU" sz="2800" b="1" dirty="0" smtClean="0">
                <a:latin typeface="Calibri" pitchFamily="34" charset="0"/>
              </a:rPr>
              <a:t> на засадах </a:t>
            </a:r>
            <a:r>
              <a:rPr lang="ru-RU" sz="2800" b="1" dirty="0" err="1" smtClean="0">
                <a:latin typeface="Calibri" pitchFamily="34" charset="0"/>
              </a:rPr>
              <a:t>поверненості</a:t>
            </a:r>
            <a:r>
              <a:rPr lang="ru-RU" sz="2800" b="1" dirty="0" smtClean="0">
                <a:latin typeface="Calibri" pitchFamily="34" charset="0"/>
              </a:rPr>
              <a:t>, </a:t>
            </a:r>
            <a:r>
              <a:rPr lang="ru-RU" sz="2800" b="1" dirty="0" err="1" smtClean="0">
                <a:latin typeface="Calibri" pitchFamily="34" charset="0"/>
              </a:rPr>
              <a:t>строковості</a:t>
            </a:r>
            <a:r>
              <a:rPr lang="ru-RU" sz="2800" b="1" dirty="0" smtClean="0">
                <a:latin typeface="Calibri" pitchFamily="34" charset="0"/>
              </a:rPr>
              <a:t> та </a:t>
            </a:r>
            <a:r>
              <a:rPr lang="ru-RU" sz="2800" b="1" dirty="0" err="1" smtClean="0">
                <a:latin typeface="Calibri" pitchFamily="34" charset="0"/>
              </a:rPr>
              <a:t>платності</a:t>
            </a:r>
            <a:r>
              <a:rPr lang="ru-RU" sz="2800" b="1" dirty="0" smtClean="0">
                <a:latin typeface="Calibri" pitchFamily="34" charset="0"/>
              </a:rPr>
              <a:t>.</a:t>
            </a:r>
          </a:p>
          <a:p>
            <a:pPr>
              <a:lnSpc>
                <a:spcPct val="80000"/>
              </a:lnSpc>
              <a:buNone/>
            </a:pPr>
            <a:r>
              <a:rPr lang="uk-UA" sz="2800" b="1" dirty="0" smtClean="0">
                <a:solidFill>
                  <a:srgbClr val="FF0000"/>
                </a:solidFill>
                <a:latin typeface="Calibri" pitchFamily="34" charset="0"/>
              </a:rPr>
              <a:t>Види кредитів</a:t>
            </a:r>
            <a:r>
              <a:rPr lang="uk-UA" sz="2800" b="1" dirty="0" smtClean="0">
                <a:latin typeface="Calibri" pitchFamily="34" charset="0"/>
              </a:rPr>
              <a:t>: с</a:t>
            </a:r>
            <a:r>
              <a:rPr lang="uk-UA" sz="2800" b="1" dirty="0" smtClean="0">
                <a:latin typeface="Calibri" pitchFamily="34" charset="0"/>
                <a:cs typeface="Arial" charset="0"/>
              </a:rPr>
              <a:t>поживчий, </a:t>
            </a:r>
            <a:r>
              <a:rPr lang="uk-UA" sz="2800" b="1" dirty="0" err="1" smtClean="0">
                <a:latin typeface="Calibri" pitchFamily="34" charset="0"/>
                <a:cs typeface="Arial" charset="0"/>
              </a:rPr>
              <a:t>автокредит</a:t>
            </a:r>
            <a:r>
              <a:rPr lang="uk-UA" sz="2800" b="1" dirty="0" smtClean="0">
                <a:latin typeface="Calibri" pitchFamily="34" charset="0"/>
                <a:cs typeface="Arial" charset="0"/>
              </a:rPr>
              <a:t>, кредит на житло</a:t>
            </a:r>
            <a:endParaRPr lang="ru-RU" sz="2800" b="1" dirty="0" smtClean="0"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2800" dirty="0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ru-RU" sz="2800" dirty="0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dirty="0" smtClean="0">
                <a:latin typeface="Times New Roman" pitchFamily="18" charset="0"/>
              </a:rPr>
              <a:t>	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dirty="0" smtClean="0">
                <a:latin typeface="Times New Roman" pitchFamily="18" charset="0"/>
              </a:rPr>
              <a:t>	</a:t>
            </a:r>
          </a:p>
        </p:txBody>
      </p:sp>
      <p:pic>
        <p:nvPicPr>
          <p:cNvPr id="307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212976"/>
            <a:ext cx="8640960" cy="3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FF0000"/>
                </a:solidFill>
                <a:latin typeface="Calibri" pitchFamily="34" charset="0"/>
              </a:rPr>
              <a:t>Що можна змінити в кредитному договорі?</a:t>
            </a:r>
            <a:endParaRPr lang="ru-RU" b="1" dirty="0" smtClean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4339" name="Содержимое 2"/>
          <p:cNvSpPr>
            <a:spLocks noGrp="1"/>
          </p:cNvSpPr>
          <p:nvPr>
            <p:ph idx="1"/>
          </p:nvPr>
        </p:nvSpPr>
        <p:spPr>
          <a:xfrm>
            <a:off x="251520" y="1828800"/>
            <a:ext cx="5294361" cy="50292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uk-UA" dirty="0" smtClean="0"/>
              <a:t> </a:t>
            </a:r>
            <a:r>
              <a:rPr lang="uk-UA" b="1" dirty="0" smtClean="0">
                <a:latin typeface="Calibri" pitchFamily="34" charset="0"/>
              </a:rPr>
              <a:t>процентну ставку за кредит;</a:t>
            </a:r>
            <a:endParaRPr lang="ru-RU" b="1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uk-UA" b="1" dirty="0" smtClean="0">
                <a:latin typeface="Calibri" pitchFamily="34" charset="0"/>
              </a:rPr>
              <a:t>строк кредиту;</a:t>
            </a:r>
            <a:endParaRPr lang="ru-RU" b="1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uk-UA" b="1" dirty="0" smtClean="0">
                <a:latin typeface="Calibri" pitchFamily="34" charset="0"/>
              </a:rPr>
              <a:t>валюту кредиту;</a:t>
            </a:r>
            <a:endParaRPr lang="ru-RU" b="1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uk-UA" b="1" dirty="0" smtClean="0">
                <a:latin typeface="Calibri" pitchFamily="34" charset="0"/>
              </a:rPr>
              <a:t>метод нарахування </a:t>
            </a:r>
          </a:p>
          <a:p>
            <a:pPr>
              <a:buFont typeface="Wingdings" pitchFamily="2" charset="2"/>
              <a:buChar char="ü"/>
            </a:pPr>
            <a:r>
              <a:rPr lang="uk-UA" b="1" dirty="0" smtClean="0">
                <a:latin typeface="Calibri" pitchFamily="34" charset="0"/>
              </a:rPr>
              <a:t>процентів за кредит;</a:t>
            </a:r>
            <a:endParaRPr lang="ru-RU" b="1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uk-UA" b="1" dirty="0" smtClean="0">
                <a:latin typeface="Calibri" pitchFamily="34" charset="0"/>
              </a:rPr>
              <a:t>штрафи та пені;</a:t>
            </a:r>
            <a:endParaRPr lang="ru-RU" b="1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uk-UA" b="1" dirty="0" smtClean="0">
                <a:latin typeface="Calibri" pitchFamily="34" charset="0"/>
              </a:rPr>
              <a:t>заміна позичальника.</a:t>
            </a:r>
            <a:endParaRPr lang="ru-RU" b="1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ü"/>
            </a:pPr>
            <a:endParaRPr lang="ru-RU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844824"/>
            <a:ext cx="3810198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eaLnBrk="1" hangingPunct="1"/>
            <a:r>
              <a:rPr lang="uk-UA" sz="3200" b="1" dirty="0" smtClean="0">
                <a:solidFill>
                  <a:srgbClr val="FF0000"/>
                </a:solidFill>
              </a:rPr>
              <a:t>НАЦІОНАЛЬНИЙ  РИНОК  ЦІННИХ  ПАПЕРІВ  В     УКРАЇНІ </a:t>
            </a:r>
            <a:r>
              <a:rPr lang="uk-UA" sz="3200" i="1" dirty="0" smtClean="0">
                <a:solidFill>
                  <a:schemeClr val="bg1"/>
                </a:solidFill>
              </a:rPr>
              <a:t>ринок цінних паперів</a:t>
            </a:r>
            <a:endParaRPr lang="en-US" sz="3200" dirty="0" smtClean="0">
              <a:solidFill>
                <a:schemeClr val="bg1"/>
              </a:solidFill>
            </a:endParaRPr>
          </a:p>
        </p:txBody>
      </p:sp>
      <p:sp>
        <p:nvSpPr>
          <p:cNvPr id="14339" name="Freeform 3"/>
          <p:cNvSpPr>
            <a:spLocks/>
          </p:cNvSpPr>
          <p:nvPr/>
        </p:nvSpPr>
        <p:spPr bwMode="gray">
          <a:xfrm>
            <a:off x="5867400" y="2565400"/>
            <a:ext cx="1900238" cy="1367655"/>
          </a:xfrm>
          <a:custGeom>
            <a:avLst/>
            <a:gdLst>
              <a:gd name="T0" fmla="*/ 0 w 735"/>
              <a:gd name="T1" fmla="*/ 0 h 532"/>
              <a:gd name="T2" fmla="*/ 2147483647 w 735"/>
              <a:gd name="T3" fmla="*/ 2147483647 h 532"/>
              <a:gd name="T4" fmla="*/ 2147483647 w 735"/>
              <a:gd name="T5" fmla="*/ 2147483647 h 532"/>
              <a:gd name="T6" fmla="*/ 2147483647 w 735"/>
              <a:gd name="T7" fmla="*/ 2147483647 h 532"/>
              <a:gd name="T8" fmla="*/ 2147483647 w 735"/>
              <a:gd name="T9" fmla="*/ 2147483647 h 532"/>
              <a:gd name="T10" fmla="*/ 2147483647 w 735"/>
              <a:gd name="T11" fmla="*/ 2147483647 h 532"/>
              <a:gd name="T12" fmla="*/ 2147483647 w 735"/>
              <a:gd name="T13" fmla="*/ 2147483647 h 532"/>
              <a:gd name="T14" fmla="*/ 2147483647 w 735"/>
              <a:gd name="T15" fmla="*/ 2147483647 h 532"/>
              <a:gd name="T16" fmla="*/ 2147483647 w 735"/>
              <a:gd name="T17" fmla="*/ 2147483647 h 532"/>
              <a:gd name="T18" fmla="*/ 2147483647 w 735"/>
              <a:gd name="T19" fmla="*/ 2147483647 h 532"/>
              <a:gd name="T20" fmla="*/ 2147483647 w 735"/>
              <a:gd name="T21" fmla="*/ 2147483647 h 532"/>
              <a:gd name="T22" fmla="*/ 2147483647 w 735"/>
              <a:gd name="T23" fmla="*/ 2147483647 h 532"/>
              <a:gd name="T24" fmla="*/ 2147483647 w 735"/>
              <a:gd name="T25" fmla="*/ 0 h 532"/>
              <a:gd name="T26" fmla="*/ 0 w 735"/>
              <a:gd name="T27" fmla="*/ 0 h 53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735"/>
              <a:gd name="T43" fmla="*/ 0 h 532"/>
              <a:gd name="T44" fmla="*/ 735 w 735"/>
              <a:gd name="T45" fmla="*/ 532 h 532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735" h="532">
                <a:moveTo>
                  <a:pt x="0" y="0"/>
                </a:moveTo>
                <a:cubicBezTo>
                  <a:pt x="0" y="0"/>
                  <a:pt x="85" y="216"/>
                  <a:pt x="382" y="202"/>
                </a:cubicBezTo>
                <a:cubicBezTo>
                  <a:pt x="479" y="202"/>
                  <a:pt x="577" y="202"/>
                  <a:pt x="577" y="202"/>
                </a:cubicBezTo>
                <a:cubicBezTo>
                  <a:pt x="577" y="202"/>
                  <a:pt x="639" y="201"/>
                  <a:pt x="637" y="249"/>
                </a:cubicBezTo>
                <a:cubicBezTo>
                  <a:pt x="638" y="325"/>
                  <a:pt x="639" y="402"/>
                  <a:pt x="639" y="402"/>
                </a:cubicBezTo>
                <a:lnTo>
                  <a:pt x="598" y="400"/>
                </a:lnTo>
                <a:lnTo>
                  <a:pt x="669" y="532"/>
                </a:lnTo>
                <a:lnTo>
                  <a:pt x="735" y="402"/>
                </a:lnTo>
                <a:lnTo>
                  <a:pt x="696" y="402"/>
                </a:lnTo>
                <a:cubicBezTo>
                  <a:pt x="696" y="402"/>
                  <a:pt x="695" y="314"/>
                  <a:pt x="694" y="226"/>
                </a:cubicBezTo>
                <a:cubicBezTo>
                  <a:pt x="687" y="160"/>
                  <a:pt x="616" y="150"/>
                  <a:pt x="616" y="150"/>
                </a:cubicBezTo>
                <a:cubicBezTo>
                  <a:pt x="556" y="137"/>
                  <a:pt x="473" y="153"/>
                  <a:pt x="335" y="149"/>
                </a:cubicBezTo>
                <a:cubicBezTo>
                  <a:pt x="110" y="126"/>
                  <a:pt x="69" y="0"/>
                  <a:pt x="69" y="0"/>
                </a:cubicBez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rgbClr val="808080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0" name="Freeform 4"/>
          <p:cNvSpPr>
            <a:spLocks/>
          </p:cNvSpPr>
          <p:nvPr/>
        </p:nvSpPr>
        <p:spPr bwMode="gray">
          <a:xfrm>
            <a:off x="4859338" y="2636838"/>
            <a:ext cx="366712" cy="1440234"/>
          </a:xfrm>
          <a:custGeom>
            <a:avLst/>
            <a:gdLst>
              <a:gd name="T0" fmla="*/ 2147483647 w 142"/>
              <a:gd name="T1" fmla="*/ 2147483647 h 604"/>
              <a:gd name="T2" fmla="*/ 2147483647 w 142"/>
              <a:gd name="T3" fmla="*/ 2147483647 h 604"/>
              <a:gd name="T4" fmla="*/ 0 w 142"/>
              <a:gd name="T5" fmla="*/ 2147483647 h 604"/>
              <a:gd name="T6" fmla="*/ 2147483647 w 142"/>
              <a:gd name="T7" fmla="*/ 2147483647 h 604"/>
              <a:gd name="T8" fmla="*/ 2147483647 w 142"/>
              <a:gd name="T9" fmla="*/ 2147483647 h 604"/>
              <a:gd name="T10" fmla="*/ 2147483647 w 142"/>
              <a:gd name="T11" fmla="*/ 2147483647 h 604"/>
              <a:gd name="T12" fmla="*/ 2147483647 w 142"/>
              <a:gd name="T13" fmla="*/ 0 h 604"/>
              <a:gd name="T14" fmla="*/ 2147483647 w 142"/>
              <a:gd name="T15" fmla="*/ 2147483647 h 60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42"/>
              <a:gd name="T25" fmla="*/ 0 h 604"/>
              <a:gd name="T26" fmla="*/ 142 w 142"/>
              <a:gd name="T27" fmla="*/ 604 h 60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42" h="604">
                <a:moveTo>
                  <a:pt x="37" y="1"/>
                </a:moveTo>
                <a:lnTo>
                  <a:pt x="45" y="472"/>
                </a:lnTo>
                <a:lnTo>
                  <a:pt x="0" y="474"/>
                </a:lnTo>
                <a:lnTo>
                  <a:pt x="72" y="604"/>
                </a:lnTo>
                <a:lnTo>
                  <a:pt x="142" y="474"/>
                </a:lnTo>
                <a:lnTo>
                  <a:pt x="100" y="474"/>
                </a:lnTo>
                <a:lnTo>
                  <a:pt x="99" y="0"/>
                </a:lnTo>
                <a:lnTo>
                  <a:pt x="37" y="1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rgbClr val="808080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1" name="Freeform 5"/>
          <p:cNvSpPr>
            <a:spLocks/>
          </p:cNvSpPr>
          <p:nvPr/>
        </p:nvSpPr>
        <p:spPr bwMode="gray">
          <a:xfrm flipH="1">
            <a:off x="2555875" y="2708275"/>
            <a:ext cx="1900238" cy="1224781"/>
          </a:xfrm>
          <a:custGeom>
            <a:avLst/>
            <a:gdLst>
              <a:gd name="T0" fmla="*/ 0 w 735"/>
              <a:gd name="T1" fmla="*/ 0 h 532"/>
              <a:gd name="T2" fmla="*/ 2147483647 w 735"/>
              <a:gd name="T3" fmla="*/ 2147483647 h 532"/>
              <a:gd name="T4" fmla="*/ 2147483647 w 735"/>
              <a:gd name="T5" fmla="*/ 2147483647 h 532"/>
              <a:gd name="T6" fmla="*/ 2147483647 w 735"/>
              <a:gd name="T7" fmla="*/ 2147483647 h 532"/>
              <a:gd name="T8" fmla="*/ 2147483647 w 735"/>
              <a:gd name="T9" fmla="*/ 2147483647 h 532"/>
              <a:gd name="T10" fmla="*/ 2147483647 w 735"/>
              <a:gd name="T11" fmla="*/ 2147483647 h 532"/>
              <a:gd name="T12" fmla="*/ 2147483647 w 735"/>
              <a:gd name="T13" fmla="*/ 2147483647 h 532"/>
              <a:gd name="T14" fmla="*/ 2147483647 w 735"/>
              <a:gd name="T15" fmla="*/ 2147483647 h 532"/>
              <a:gd name="T16" fmla="*/ 2147483647 w 735"/>
              <a:gd name="T17" fmla="*/ 2147483647 h 532"/>
              <a:gd name="T18" fmla="*/ 2147483647 w 735"/>
              <a:gd name="T19" fmla="*/ 2147483647 h 532"/>
              <a:gd name="T20" fmla="*/ 2147483647 w 735"/>
              <a:gd name="T21" fmla="*/ 2147483647 h 532"/>
              <a:gd name="T22" fmla="*/ 2147483647 w 735"/>
              <a:gd name="T23" fmla="*/ 2147483647 h 532"/>
              <a:gd name="T24" fmla="*/ 2147483647 w 735"/>
              <a:gd name="T25" fmla="*/ 0 h 532"/>
              <a:gd name="T26" fmla="*/ 0 w 735"/>
              <a:gd name="T27" fmla="*/ 0 h 53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735"/>
              <a:gd name="T43" fmla="*/ 0 h 532"/>
              <a:gd name="T44" fmla="*/ 735 w 735"/>
              <a:gd name="T45" fmla="*/ 532 h 532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735" h="532">
                <a:moveTo>
                  <a:pt x="0" y="0"/>
                </a:moveTo>
                <a:cubicBezTo>
                  <a:pt x="0" y="0"/>
                  <a:pt x="85" y="216"/>
                  <a:pt x="382" y="202"/>
                </a:cubicBezTo>
                <a:cubicBezTo>
                  <a:pt x="479" y="202"/>
                  <a:pt x="577" y="202"/>
                  <a:pt x="577" y="202"/>
                </a:cubicBezTo>
                <a:cubicBezTo>
                  <a:pt x="577" y="202"/>
                  <a:pt x="639" y="201"/>
                  <a:pt x="637" y="249"/>
                </a:cubicBezTo>
                <a:cubicBezTo>
                  <a:pt x="638" y="325"/>
                  <a:pt x="639" y="402"/>
                  <a:pt x="639" y="402"/>
                </a:cubicBezTo>
                <a:lnTo>
                  <a:pt x="598" y="400"/>
                </a:lnTo>
                <a:lnTo>
                  <a:pt x="669" y="532"/>
                </a:lnTo>
                <a:lnTo>
                  <a:pt x="735" y="402"/>
                </a:lnTo>
                <a:lnTo>
                  <a:pt x="696" y="402"/>
                </a:lnTo>
                <a:cubicBezTo>
                  <a:pt x="696" y="402"/>
                  <a:pt x="695" y="314"/>
                  <a:pt x="694" y="226"/>
                </a:cubicBezTo>
                <a:cubicBezTo>
                  <a:pt x="687" y="160"/>
                  <a:pt x="616" y="150"/>
                  <a:pt x="616" y="150"/>
                </a:cubicBezTo>
                <a:cubicBezTo>
                  <a:pt x="556" y="137"/>
                  <a:pt x="473" y="153"/>
                  <a:pt x="335" y="149"/>
                </a:cubicBezTo>
                <a:cubicBezTo>
                  <a:pt x="110" y="126"/>
                  <a:pt x="69" y="0"/>
                  <a:pt x="69" y="0"/>
                </a:cubicBez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rgbClr val="808080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79513" y="4076700"/>
            <a:ext cx="3090738" cy="2520652"/>
            <a:chOff x="4320" y="1152"/>
            <a:chExt cx="414" cy="402"/>
          </a:xfrm>
        </p:grpSpPr>
        <p:sp>
          <p:nvSpPr>
            <p:cNvPr id="110599" name="AutoShape 7"/>
            <p:cNvSpPr>
              <a:spLocks noChangeArrowheads="1"/>
            </p:cNvSpPr>
            <p:nvPr/>
          </p:nvSpPr>
          <p:spPr bwMode="gray">
            <a:xfrm>
              <a:off x="4320" y="1152"/>
              <a:ext cx="414" cy="40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25400">
              <a:solidFill>
                <a:srgbClr val="FFFFFF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0600" name="Freeform 8"/>
            <p:cNvSpPr>
              <a:spLocks/>
            </p:cNvSpPr>
            <p:nvPr/>
          </p:nvSpPr>
          <p:spPr bwMode="gray">
            <a:xfrm>
              <a:off x="4346" y="1178"/>
              <a:ext cx="206" cy="201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48627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48627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4343" name="Rectangle 9"/>
          <p:cNvSpPr>
            <a:spLocks noChangeArrowheads="1"/>
          </p:cNvSpPr>
          <p:nvPr/>
        </p:nvSpPr>
        <p:spPr bwMode="gray">
          <a:xfrm>
            <a:off x="2401888" y="1981200"/>
            <a:ext cx="98425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FFFFF"/>
                </a:solidFill>
                <a:cs typeface="Arial" charset="0"/>
              </a:rPr>
              <a:t>Text in </a:t>
            </a:r>
          </a:p>
          <a:p>
            <a:pPr algn="ctr"/>
            <a:r>
              <a:rPr lang="en-US">
                <a:solidFill>
                  <a:srgbClr val="FFFFFF"/>
                </a:solidFill>
                <a:cs typeface="Arial" charset="0"/>
              </a:rPr>
              <a:t>here</a:t>
            </a:r>
          </a:p>
        </p:txBody>
      </p: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3779838" y="4221163"/>
            <a:ext cx="2087562" cy="2016125"/>
            <a:chOff x="4320" y="1152"/>
            <a:chExt cx="414" cy="402"/>
          </a:xfrm>
        </p:grpSpPr>
        <p:sp>
          <p:nvSpPr>
            <p:cNvPr id="110603" name="AutoShape 11"/>
            <p:cNvSpPr>
              <a:spLocks noChangeArrowheads="1"/>
            </p:cNvSpPr>
            <p:nvPr/>
          </p:nvSpPr>
          <p:spPr bwMode="gray">
            <a:xfrm>
              <a:off x="4320" y="1152"/>
              <a:ext cx="414" cy="40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25400">
              <a:solidFill>
                <a:srgbClr val="FFFFFF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0604" name="Freeform 12"/>
            <p:cNvSpPr>
              <a:spLocks/>
            </p:cNvSpPr>
            <p:nvPr/>
          </p:nvSpPr>
          <p:spPr bwMode="gray">
            <a:xfrm>
              <a:off x="4346" y="1178"/>
              <a:ext cx="206" cy="201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>
                    <a:gamma/>
                    <a:tint val="48627"/>
                    <a:invGamma/>
                  </a:schemeClr>
                </a:gs>
                <a:gs pos="50000">
                  <a:schemeClr val="accent2">
                    <a:alpha val="0"/>
                  </a:schemeClr>
                </a:gs>
                <a:gs pos="100000">
                  <a:schemeClr val="accent2">
                    <a:gamma/>
                    <a:tint val="48627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6227763" y="4005263"/>
            <a:ext cx="2736850" cy="1393825"/>
            <a:chOff x="4320" y="1152"/>
            <a:chExt cx="414" cy="402"/>
          </a:xfrm>
        </p:grpSpPr>
        <p:sp>
          <p:nvSpPr>
            <p:cNvPr id="110606" name="AutoShape 14"/>
            <p:cNvSpPr>
              <a:spLocks noChangeArrowheads="1"/>
            </p:cNvSpPr>
            <p:nvPr/>
          </p:nvSpPr>
          <p:spPr bwMode="gray">
            <a:xfrm>
              <a:off x="4320" y="1152"/>
              <a:ext cx="414" cy="40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25400">
              <a:solidFill>
                <a:srgbClr val="FFFFFF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0607" name="Freeform 15"/>
            <p:cNvSpPr>
              <a:spLocks/>
            </p:cNvSpPr>
            <p:nvPr/>
          </p:nvSpPr>
          <p:spPr bwMode="gray">
            <a:xfrm>
              <a:off x="4346" y="1178"/>
              <a:ext cx="206" cy="201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tint val="48627"/>
                    <a:invGamma/>
                  </a:schemeClr>
                </a:gs>
                <a:gs pos="50000">
                  <a:schemeClr val="hlink">
                    <a:alpha val="0"/>
                  </a:schemeClr>
                </a:gs>
                <a:gs pos="100000">
                  <a:schemeClr val="hlink">
                    <a:gamma/>
                    <a:tint val="48627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4346" name="Rectangle 16"/>
          <p:cNvSpPr>
            <a:spLocks noChangeArrowheads="1"/>
          </p:cNvSpPr>
          <p:nvPr/>
        </p:nvSpPr>
        <p:spPr bwMode="gray">
          <a:xfrm>
            <a:off x="4137025" y="1981200"/>
            <a:ext cx="98425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FFFFF"/>
                </a:solidFill>
                <a:cs typeface="Arial" charset="0"/>
              </a:rPr>
              <a:t>Text in </a:t>
            </a:r>
          </a:p>
          <a:p>
            <a:pPr algn="ctr"/>
            <a:r>
              <a:rPr lang="en-US">
                <a:solidFill>
                  <a:srgbClr val="FFFFFF"/>
                </a:solidFill>
                <a:cs typeface="Arial" charset="0"/>
              </a:rPr>
              <a:t>here</a:t>
            </a:r>
          </a:p>
        </p:txBody>
      </p:sp>
      <p:sp>
        <p:nvSpPr>
          <p:cNvPr id="14347" name="Rectangle 17"/>
          <p:cNvSpPr>
            <a:spLocks noChangeArrowheads="1"/>
          </p:cNvSpPr>
          <p:nvPr/>
        </p:nvSpPr>
        <p:spPr bwMode="gray">
          <a:xfrm>
            <a:off x="5954713" y="1990725"/>
            <a:ext cx="98425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FFFFF"/>
                </a:solidFill>
                <a:cs typeface="Arial" charset="0"/>
              </a:rPr>
              <a:t>Text in </a:t>
            </a:r>
          </a:p>
          <a:p>
            <a:pPr algn="ctr"/>
            <a:r>
              <a:rPr lang="en-US">
                <a:solidFill>
                  <a:srgbClr val="FFFFFF"/>
                </a:solidFill>
                <a:cs typeface="Arial" charset="0"/>
              </a:rPr>
              <a:t>here</a:t>
            </a:r>
          </a:p>
        </p:txBody>
      </p:sp>
      <p:sp>
        <p:nvSpPr>
          <p:cNvPr id="14348" name="AutoShape 19"/>
          <p:cNvSpPr>
            <a:spLocks noChangeArrowheads="1"/>
          </p:cNvSpPr>
          <p:nvPr/>
        </p:nvSpPr>
        <p:spPr bwMode="ltGray">
          <a:xfrm>
            <a:off x="2771774" y="1484313"/>
            <a:ext cx="5976689" cy="12414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57150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uk-UA" sz="3200" b="1" dirty="0"/>
              <a:t>Національний ринок цінних </a:t>
            </a:r>
            <a:endParaRPr lang="uk-UA" sz="3200" b="1" dirty="0" smtClean="0"/>
          </a:p>
          <a:p>
            <a:r>
              <a:rPr lang="uk-UA" sz="3200" b="1" dirty="0" smtClean="0"/>
              <a:t>паперів охоплює </a:t>
            </a:r>
            <a:r>
              <a:rPr lang="uk-UA" sz="3200" b="1" dirty="0"/>
              <a:t>випуск та обіг :</a:t>
            </a:r>
            <a:endParaRPr lang="ru-RU" sz="3200" b="1" dirty="0"/>
          </a:p>
        </p:txBody>
      </p:sp>
      <p:pic>
        <p:nvPicPr>
          <p:cNvPr id="14349" name="Picture 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341438"/>
            <a:ext cx="2590800" cy="177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50" name="Прямоугольник 23"/>
          <p:cNvSpPr>
            <a:spLocks noChangeArrowheads="1"/>
          </p:cNvSpPr>
          <p:nvPr/>
        </p:nvSpPr>
        <p:spPr bwMode="auto">
          <a:xfrm>
            <a:off x="428625" y="4214812"/>
            <a:ext cx="2808288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uk-UA" b="1" dirty="0">
                <a:solidFill>
                  <a:schemeClr val="bg2"/>
                </a:solidFill>
              </a:rPr>
              <a:t>акцій, </a:t>
            </a:r>
          </a:p>
          <a:p>
            <a:pPr>
              <a:buFont typeface="Arial" charset="0"/>
              <a:buChar char="•"/>
            </a:pPr>
            <a:r>
              <a:rPr lang="uk-UA" b="1" dirty="0">
                <a:solidFill>
                  <a:schemeClr val="bg2"/>
                </a:solidFill>
              </a:rPr>
              <a:t>облігацій </a:t>
            </a:r>
          </a:p>
          <a:p>
            <a:pPr>
              <a:buFont typeface="Arial" charset="0"/>
              <a:buChar char="•"/>
            </a:pPr>
            <a:r>
              <a:rPr lang="uk-UA" b="1" dirty="0">
                <a:solidFill>
                  <a:schemeClr val="bg2"/>
                </a:solidFill>
              </a:rPr>
              <a:t>державних позик (республіканських і місцевих</a:t>
            </a:r>
            <a:r>
              <a:rPr lang="uk-UA" b="1" dirty="0" smtClean="0">
                <a:solidFill>
                  <a:schemeClr val="bg2"/>
                </a:solidFill>
              </a:rPr>
              <a:t>)</a:t>
            </a:r>
          </a:p>
          <a:p>
            <a:pPr>
              <a:buFont typeface="Arial" charset="0"/>
              <a:buChar char="•"/>
            </a:pPr>
            <a:r>
              <a:rPr lang="uk-UA" b="1" dirty="0" smtClean="0">
                <a:solidFill>
                  <a:schemeClr val="bg2"/>
                </a:solidFill>
              </a:rPr>
              <a:t>депозитних свідоцтв і </a:t>
            </a:r>
            <a:r>
              <a:rPr lang="uk-UA" b="1" dirty="0" err="1" smtClean="0">
                <a:solidFill>
                  <a:schemeClr val="bg2"/>
                </a:solidFill>
              </a:rPr>
              <a:t>варантів</a:t>
            </a:r>
            <a:endParaRPr lang="ru-RU" b="1" dirty="0">
              <a:solidFill>
                <a:schemeClr val="bg2"/>
              </a:solidFill>
            </a:endParaRPr>
          </a:p>
        </p:txBody>
      </p:sp>
      <p:sp>
        <p:nvSpPr>
          <p:cNvPr id="14351" name="Прямоугольник 24"/>
          <p:cNvSpPr>
            <a:spLocks noChangeArrowheads="1"/>
          </p:cNvSpPr>
          <p:nvPr/>
        </p:nvSpPr>
        <p:spPr bwMode="auto">
          <a:xfrm>
            <a:off x="3923928" y="4437112"/>
            <a:ext cx="1944216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uk-UA" dirty="0">
                <a:solidFill>
                  <a:schemeClr val="bg2"/>
                </a:solidFill>
              </a:rPr>
              <a:t>державних казначейських </a:t>
            </a:r>
            <a:r>
              <a:rPr lang="uk-UA" dirty="0" smtClean="0">
                <a:solidFill>
                  <a:schemeClr val="bg2"/>
                </a:solidFill>
              </a:rPr>
              <a:t>зобов'язань,</a:t>
            </a:r>
          </a:p>
          <a:p>
            <a:pPr>
              <a:buFont typeface="Arial" charset="0"/>
              <a:buChar char="•"/>
            </a:pPr>
            <a:r>
              <a:rPr lang="uk-UA" dirty="0" smtClean="0">
                <a:solidFill>
                  <a:schemeClr val="bg2"/>
                </a:solidFill>
              </a:rPr>
              <a:t>опціонів і ф'ючерсів</a:t>
            </a:r>
            <a:endParaRPr lang="ru-RU" dirty="0" smtClean="0">
              <a:solidFill>
                <a:schemeClr val="bg2"/>
              </a:solidFill>
            </a:endParaRPr>
          </a:p>
          <a:p>
            <a:pPr>
              <a:buFont typeface="Arial" charset="0"/>
              <a:buChar char="•"/>
            </a:pPr>
            <a:endParaRPr lang="ru-RU" dirty="0"/>
          </a:p>
        </p:txBody>
      </p:sp>
      <p:sp>
        <p:nvSpPr>
          <p:cNvPr id="14352" name="Прямоугольник 25"/>
          <p:cNvSpPr>
            <a:spLocks noChangeArrowheads="1"/>
          </p:cNvSpPr>
          <p:nvPr/>
        </p:nvSpPr>
        <p:spPr bwMode="auto">
          <a:xfrm>
            <a:off x="6300193" y="4005064"/>
            <a:ext cx="2519958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uk-UA" dirty="0">
                <a:solidFill>
                  <a:schemeClr val="bg2"/>
                </a:solidFill>
              </a:rPr>
              <a:t>приватизаційних цінних паперів </a:t>
            </a:r>
            <a:endParaRPr lang="uk-UA" dirty="0" smtClean="0">
              <a:solidFill>
                <a:schemeClr val="bg2"/>
              </a:solidFill>
            </a:endParaRPr>
          </a:p>
          <a:p>
            <a:pPr algn="ctr"/>
            <a:r>
              <a:rPr lang="uk-UA" dirty="0" smtClean="0">
                <a:solidFill>
                  <a:schemeClr val="bg2"/>
                </a:solidFill>
              </a:rPr>
              <a:t>сертифікатів інвестиційних фондів та компаній</a:t>
            </a:r>
            <a:endParaRPr lang="ru-RU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Прямая со стрелкой 11"/>
          <p:cNvCxnSpPr/>
          <p:nvPr/>
        </p:nvCxnSpPr>
        <p:spPr>
          <a:xfrm rot="5400000">
            <a:off x="2233165" y="2239443"/>
            <a:ext cx="928694" cy="5715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Овал 4"/>
          <p:cNvSpPr/>
          <p:nvPr/>
        </p:nvSpPr>
        <p:spPr>
          <a:xfrm>
            <a:off x="1475656" y="188913"/>
            <a:ext cx="5472607" cy="1655762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uk-UA" sz="2800" b="1" dirty="0">
                <a:solidFill>
                  <a:srgbClr val="FF0000"/>
                </a:solidFill>
                <a:latin typeface="Arial" charset="0"/>
              </a:rPr>
              <a:t>Витрати</a:t>
            </a:r>
          </a:p>
          <a:p>
            <a:pPr algn="ctr"/>
            <a:r>
              <a:rPr lang="uk-UA" sz="2800" b="1" dirty="0">
                <a:solidFill>
                  <a:srgbClr val="FF0000"/>
                </a:solidFill>
                <a:latin typeface="Arial" charset="0"/>
              </a:rPr>
              <a:t>на </a:t>
            </a:r>
            <a:r>
              <a:rPr lang="uk-UA" sz="2800" b="1" dirty="0" smtClean="0">
                <a:solidFill>
                  <a:srgbClr val="FF0000"/>
                </a:solidFill>
                <a:latin typeface="Arial" charset="0"/>
              </a:rPr>
              <a:t>запозичення</a:t>
            </a:r>
            <a:endParaRPr lang="ru-RU" sz="28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6178996" y="1556792"/>
            <a:ext cx="2857500" cy="1800225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uk-UA" sz="3200" b="1" dirty="0">
                <a:solidFill>
                  <a:srgbClr val="FF0000"/>
                </a:solidFill>
                <a:latin typeface="Arial" charset="0"/>
              </a:rPr>
              <a:t>Непрямі</a:t>
            </a:r>
            <a:endParaRPr lang="ru-RU" sz="32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107504" y="1700213"/>
            <a:ext cx="3071812" cy="1944687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uk-UA" sz="3600" b="1" dirty="0">
                <a:solidFill>
                  <a:srgbClr val="FF0000"/>
                </a:solidFill>
                <a:latin typeface="Arial" charset="0"/>
              </a:rPr>
              <a:t>Прямі</a:t>
            </a:r>
            <a:endParaRPr lang="ru-RU" sz="36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07504" y="4076700"/>
            <a:ext cx="3384550" cy="249555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uk-UA" sz="2400" b="1" dirty="0">
                <a:solidFill>
                  <a:srgbClr val="1C1911"/>
                </a:solidFill>
                <a:latin typeface="Arial" charset="0"/>
              </a:rPr>
              <a:t>Сплата процентів за користування кредитом, банківські комісії, штрафи, пеня</a:t>
            </a:r>
            <a:endParaRPr lang="ru-RU" sz="2400" b="1" dirty="0">
              <a:solidFill>
                <a:srgbClr val="1C1911"/>
              </a:solidFill>
              <a:latin typeface="Arial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508104" y="4005263"/>
            <a:ext cx="3503612" cy="258286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uk-UA" sz="2400" b="1" dirty="0">
                <a:solidFill>
                  <a:srgbClr val="1C1911"/>
                </a:solidFill>
                <a:latin typeface="Arial" charset="0"/>
              </a:rPr>
              <a:t>Страхування, реєстрація майна, експертна оцінка, послуги нотаріуса</a:t>
            </a:r>
            <a:endParaRPr lang="ru-RU" sz="2400" b="1" dirty="0">
              <a:solidFill>
                <a:srgbClr val="1C1911"/>
              </a:solidFill>
              <a:latin typeface="Arial" charset="0"/>
            </a:endParaRPr>
          </a:p>
        </p:txBody>
      </p:sp>
      <p:sp>
        <p:nvSpPr>
          <p:cNvPr id="7181" name="Line 13"/>
          <p:cNvSpPr>
            <a:spLocks noChangeShapeType="1"/>
          </p:cNvSpPr>
          <p:nvPr/>
        </p:nvSpPr>
        <p:spPr bwMode="auto">
          <a:xfrm>
            <a:off x="2987675" y="148431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182" name="Line 14"/>
          <p:cNvSpPr>
            <a:spLocks noChangeShapeType="1"/>
          </p:cNvSpPr>
          <p:nvPr/>
        </p:nvSpPr>
        <p:spPr bwMode="auto">
          <a:xfrm>
            <a:off x="6299869" y="1484313"/>
            <a:ext cx="360363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185" name="Line 17"/>
          <p:cNvSpPr>
            <a:spLocks noChangeShapeType="1"/>
          </p:cNvSpPr>
          <p:nvPr/>
        </p:nvSpPr>
        <p:spPr bwMode="auto">
          <a:xfrm flipH="1">
            <a:off x="2555875" y="1557338"/>
            <a:ext cx="360363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186" name="Line 18"/>
          <p:cNvSpPr>
            <a:spLocks noChangeShapeType="1"/>
          </p:cNvSpPr>
          <p:nvPr/>
        </p:nvSpPr>
        <p:spPr bwMode="auto">
          <a:xfrm>
            <a:off x="6588125" y="3500438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187" name="Line 19"/>
          <p:cNvSpPr>
            <a:spLocks noChangeShapeType="1"/>
          </p:cNvSpPr>
          <p:nvPr/>
        </p:nvSpPr>
        <p:spPr bwMode="auto">
          <a:xfrm>
            <a:off x="2051050" y="3644900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15" name="Picture 3" descr="C:\Users\мой\Desktop\школа\ринок цінних паперів\Новая папка\b7199a813ae28d15dfe4c5b9f4aa09f7513347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1772816"/>
            <a:ext cx="3240360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10800000" flipV="1">
            <a:off x="323528" y="127663"/>
            <a:ext cx="5184574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u="sng" dirty="0" err="1" smtClean="0">
                <a:solidFill>
                  <a:srgbClr val="FF0000"/>
                </a:solidFill>
              </a:rPr>
              <a:t>Небанківські</a:t>
            </a:r>
            <a:r>
              <a:rPr lang="ru-RU" sz="3600" b="1" u="sng" dirty="0" smtClean="0">
                <a:solidFill>
                  <a:srgbClr val="FF0000"/>
                </a:solidFill>
              </a:rPr>
              <a:t> </a:t>
            </a:r>
            <a:r>
              <a:rPr lang="ru-RU" sz="3600" b="1" u="sng" dirty="0" err="1" smtClean="0">
                <a:solidFill>
                  <a:srgbClr val="FF0000"/>
                </a:solidFill>
              </a:rPr>
              <a:t>фінансово</a:t>
            </a:r>
            <a:r>
              <a:rPr lang="ru-RU" sz="3600" b="1" u="sng" dirty="0" smtClean="0">
                <a:solidFill>
                  <a:srgbClr val="FF0000"/>
                </a:solidFill>
              </a:rPr>
              <a:t> - </a:t>
            </a:r>
            <a:r>
              <a:rPr lang="ru-RU" sz="3600" b="1" u="sng" dirty="0" err="1" smtClean="0">
                <a:solidFill>
                  <a:srgbClr val="FF0000"/>
                </a:solidFill>
              </a:rPr>
              <a:t>кредитні</a:t>
            </a:r>
            <a:r>
              <a:rPr lang="ru-RU" sz="3600" b="1" u="sng" dirty="0" smtClean="0">
                <a:solidFill>
                  <a:srgbClr val="FF0000"/>
                </a:solidFill>
              </a:rPr>
              <a:t> установи:</a:t>
            </a:r>
          </a:p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1.Страхові </a:t>
            </a:r>
            <a:r>
              <a:rPr lang="ru-RU" sz="3600" b="1" dirty="0" err="1" smtClean="0">
                <a:solidFill>
                  <a:schemeClr val="tx2">
                    <a:lumMod val="75000"/>
                  </a:schemeClr>
                </a:solidFill>
              </a:rPr>
              <a:t>компанії</a:t>
            </a:r>
            <a:endParaRPr lang="ru-RU" sz="3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uk-UA" sz="3600" b="1" dirty="0" smtClean="0">
                <a:solidFill>
                  <a:schemeClr val="tx2">
                    <a:lumMod val="75000"/>
                  </a:schemeClr>
                </a:solidFill>
              </a:rPr>
              <a:t>2.Пенсійні фонди</a:t>
            </a:r>
            <a:endParaRPr lang="ru-RU" sz="3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3600" b="1" dirty="0" smtClean="0"/>
              <a:t>3.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Ломбарди</a:t>
            </a:r>
          </a:p>
          <a:p>
            <a:r>
              <a:rPr lang="uk-UA" sz="3600" b="1" dirty="0" smtClean="0">
                <a:solidFill>
                  <a:schemeClr val="tx2">
                    <a:lumMod val="75000"/>
                  </a:schemeClr>
                </a:solidFill>
              </a:rPr>
              <a:t>4.Лізингові компанії</a:t>
            </a:r>
          </a:p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5.Факторингові </a:t>
            </a:r>
            <a:r>
              <a:rPr lang="ru-RU" sz="3600" b="1" dirty="0" err="1" smtClean="0">
                <a:solidFill>
                  <a:schemeClr val="tx2">
                    <a:lumMod val="75000"/>
                  </a:schemeClr>
                </a:solidFill>
              </a:rPr>
              <a:t>компанії</a:t>
            </a:r>
            <a:endParaRPr lang="ru-RU" sz="3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uk-UA" sz="3600" b="1" dirty="0" smtClean="0">
                <a:solidFill>
                  <a:schemeClr val="tx2">
                    <a:lumMod val="75000"/>
                  </a:schemeClr>
                </a:solidFill>
              </a:rPr>
              <a:t>6.Інвестиційні фонди</a:t>
            </a:r>
          </a:p>
          <a:p>
            <a:r>
              <a:rPr lang="uk-UA" sz="3600" b="1" dirty="0" smtClean="0">
                <a:solidFill>
                  <a:schemeClr val="tx2">
                    <a:lumMod val="75000"/>
                  </a:schemeClr>
                </a:solidFill>
              </a:rPr>
              <a:t>7.Фінансові компанії</a:t>
            </a:r>
          </a:p>
          <a:p>
            <a:r>
              <a:rPr lang="uk-UA" sz="3600" b="1" dirty="0" smtClean="0">
                <a:solidFill>
                  <a:schemeClr val="tx2">
                    <a:lumMod val="75000"/>
                  </a:schemeClr>
                </a:solidFill>
              </a:rPr>
              <a:t>8.Кредитні товариства</a:t>
            </a:r>
          </a:p>
          <a:p>
            <a:r>
              <a:rPr lang="uk-UA" sz="3600" b="1" dirty="0" smtClean="0">
                <a:solidFill>
                  <a:schemeClr val="tx2">
                    <a:lumMod val="75000"/>
                  </a:schemeClr>
                </a:solidFill>
              </a:rPr>
              <a:t>9.Фінансові піраміди</a:t>
            </a:r>
          </a:p>
          <a:p>
            <a:endParaRPr lang="uk-UA" sz="3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uk-UA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212976"/>
            <a:ext cx="2997696" cy="3248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76672"/>
            <a:ext cx="2857500" cy="2487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406564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6" descr="http://3222.ua/design/images/images/dom%281%2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875" y="0"/>
            <a:ext cx="9267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88640"/>
            <a:ext cx="8640960" cy="5976664"/>
          </a:xfrm>
        </p:spPr>
        <p:txBody>
          <a:bodyPr/>
          <a:lstStyle/>
          <a:p>
            <a:pPr>
              <a:defRPr/>
            </a:pPr>
            <a:r>
              <a:rPr lang="uk-UA" b="1" dirty="0" smtClean="0"/>
              <a:t> </a:t>
            </a:r>
            <a:r>
              <a:rPr lang="uk-UA" b="1" dirty="0" smtClean="0"/>
              <a:t>Особисте та майнове </a:t>
            </a:r>
            <a:r>
              <a:rPr lang="uk-UA" b="1" dirty="0" smtClean="0"/>
              <a:t>страхування</a:t>
            </a:r>
            <a:br>
              <a:rPr lang="uk-UA" b="1" dirty="0" smtClean="0"/>
            </a:br>
            <a:r>
              <a:rPr lang="ru-RU" b="1" dirty="0" err="1" smtClean="0"/>
              <a:t>Чому</a:t>
            </a:r>
            <a:r>
              <a:rPr lang="ru-RU" b="1" dirty="0" smtClean="0"/>
              <a:t> </a:t>
            </a:r>
            <a:r>
              <a:rPr lang="ru-RU" b="1" dirty="0" err="1" smtClean="0"/>
              <a:t>варто</a:t>
            </a:r>
            <a:r>
              <a:rPr lang="ru-RU" b="1" dirty="0" smtClean="0"/>
              <a:t> </a:t>
            </a:r>
            <a:r>
              <a:rPr lang="ru-RU" b="1" dirty="0" err="1" smtClean="0"/>
              <a:t>страхуватись</a:t>
            </a:r>
            <a:r>
              <a:rPr lang="ru-RU" b="1" dirty="0" smtClean="0"/>
              <a:t>?</a:t>
            </a:r>
            <a:br>
              <a:rPr lang="ru-RU" b="1" dirty="0" smtClean="0"/>
            </a:br>
            <a:r>
              <a:rPr lang="ru-RU" dirty="0" smtClean="0"/>
              <a:t> </a:t>
            </a:r>
            <a:r>
              <a:rPr lang="ru-RU" b="1" dirty="0" err="1" smtClean="0"/>
              <a:t>Скільки</a:t>
            </a:r>
            <a:r>
              <a:rPr lang="ru-RU" b="1" dirty="0" smtClean="0"/>
              <a:t> в </a:t>
            </a:r>
            <a:r>
              <a:rPr lang="ru-RU" b="1" dirty="0" err="1" smtClean="0"/>
              <a:t>середньому</a:t>
            </a:r>
            <a:r>
              <a:rPr lang="ru-RU" b="1" dirty="0" smtClean="0"/>
              <a:t> </a:t>
            </a:r>
            <a:r>
              <a:rPr lang="ru-RU" b="1" dirty="0" err="1" smtClean="0"/>
              <a:t>це</a:t>
            </a:r>
            <a:r>
              <a:rPr lang="ru-RU" b="1" dirty="0" smtClean="0"/>
              <a:t> </a:t>
            </a:r>
            <a:r>
              <a:rPr lang="ru-RU" b="1" dirty="0" err="1" smtClean="0"/>
              <a:t>коштує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від</a:t>
            </a:r>
            <a:r>
              <a:rPr lang="ru-RU" b="1" dirty="0" smtClean="0"/>
              <a:t> </a:t>
            </a:r>
            <a:r>
              <a:rPr lang="ru-RU" b="1" dirty="0" err="1" smtClean="0"/>
              <a:t>чого</a:t>
            </a:r>
            <a:r>
              <a:rPr lang="ru-RU" b="1" dirty="0" smtClean="0"/>
              <a:t> </a:t>
            </a:r>
            <a:r>
              <a:rPr lang="ru-RU" b="1" dirty="0" err="1" smtClean="0"/>
              <a:t>залежить</a:t>
            </a:r>
            <a:r>
              <a:rPr lang="ru-RU" b="1" dirty="0" smtClean="0"/>
              <a:t> </a:t>
            </a:r>
            <a:r>
              <a:rPr lang="ru-RU" b="1" dirty="0" err="1" smtClean="0"/>
              <a:t>вартість</a:t>
            </a:r>
            <a:r>
              <a:rPr lang="ru-RU" b="1" dirty="0" smtClean="0"/>
              <a:t>?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uk-UA" b="1" dirty="0" smtClean="0"/>
              <a:t> </a:t>
            </a:r>
            <a:endParaRPr lang="ru-RU" b="1" dirty="0"/>
          </a:p>
        </p:txBody>
      </p:sp>
      <p:sp>
        <p:nvSpPr>
          <p:cNvPr id="6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388938" y="6857999"/>
            <a:ext cx="8458200" cy="45719"/>
          </a:xfrm>
        </p:spPr>
        <p:txBody>
          <a:bodyPr rtlCol="0">
            <a:normAutofit fontScale="25000" lnSpcReduction="20000"/>
          </a:bodyPr>
          <a:lstStyle/>
          <a:p>
            <a:pPr algn="just" fontAlgn="auto">
              <a:spcAft>
                <a:spcPts val="0"/>
              </a:spcAft>
              <a:buFont typeface="Wingdings 2"/>
              <a:buNone/>
              <a:defRPr/>
            </a:pPr>
            <a:endParaRPr lang="ru-RU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6" descr="http://3222.ua/design/images/images/dom%281%2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3825" y="0"/>
            <a:ext cx="9267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260648"/>
            <a:ext cx="7075120" cy="79208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uk-UA" b="1" dirty="0" smtClean="0">
                <a:latin typeface="Calibri" pitchFamily="34" charset="0"/>
                <a:cs typeface="Times New Roman" pitchFamily="18" charset="0"/>
              </a:rPr>
              <a:t>Застереження </a:t>
            </a:r>
            <a:r>
              <a:rPr lang="uk-UA" b="1" dirty="0" smtClean="0">
                <a:latin typeface="Calibri" pitchFamily="34" charset="0"/>
                <a:cs typeface="Times New Roman" pitchFamily="18" charset="0"/>
              </a:rPr>
              <a:t>покупцям: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8938" y="764704"/>
            <a:ext cx="8458200" cy="3024335"/>
          </a:xfrm>
        </p:spPr>
        <p:txBody>
          <a:bodyPr rtlCol="0">
            <a:noAutofit/>
          </a:bodyPr>
          <a:lstStyle/>
          <a:p>
            <a:pPr algn="just"/>
            <a:r>
              <a:rPr lang="ru-RU" sz="2400" b="1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Для того, </a:t>
            </a:r>
            <a:r>
              <a:rPr lang="ru-RU" sz="2400" b="1" dirty="0" err="1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щоб</a:t>
            </a:r>
            <a:r>
              <a:rPr lang="ru-RU" sz="2400" b="1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заохотити</a:t>
            </a:r>
            <a:r>
              <a:rPr lang="ru-RU" sz="2400" b="1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покупця</a:t>
            </a:r>
            <a:r>
              <a:rPr lang="ru-RU" sz="2400" b="1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рекламісти</a:t>
            </a:r>
            <a:r>
              <a:rPr lang="ru-RU" sz="2400" b="1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використовують</a:t>
            </a:r>
            <a:r>
              <a:rPr lang="ru-RU" sz="2400" b="1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різні</a:t>
            </a:r>
            <a:r>
              <a:rPr lang="ru-RU" sz="2400" b="1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 «</a:t>
            </a:r>
            <a:r>
              <a:rPr lang="ru-RU" sz="2400" b="1" dirty="0" err="1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пастки</a:t>
            </a:r>
            <a:r>
              <a:rPr lang="ru-RU" sz="2400" b="1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». Одним </a:t>
            </a:r>
            <a:r>
              <a:rPr lang="ru-RU" sz="2400" b="1" dirty="0" err="1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із</a:t>
            </a:r>
            <a:r>
              <a:rPr lang="ru-RU" sz="2400" b="1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прикладів</a:t>
            </a:r>
            <a:r>
              <a:rPr lang="ru-RU" sz="2400" b="1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подібних</a:t>
            </a:r>
            <a:r>
              <a:rPr lang="ru-RU" sz="2400" b="1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 «</a:t>
            </a:r>
            <a:r>
              <a:rPr lang="ru-RU" sz="2400" b="1" dirty="0" err="1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пасток</a:t>
            </a:r>
            <a:r>
              <a:rPr lang="ru-RU" sz="2400" b="1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» </a:t>
            </a:r>
            <a:r>
              <a:rPr lang="ru-RU" sz="2400" b="1" dirty="0" err="1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є</a:t>
            </a:r>
            <a:r>
              <a:rPr lang="ru-RU" sz="2400" b="1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 так </a:t>
            </a:r>
            <a:r>
              <a:rPr lang="ru-RU" sz="2400" b="1" dirty="0" err="1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звані</a:t>
            </a:r>
            <a:r>
              <a:rPr lang="ru-RU" sz="2400" b="1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 «</a:t>
            </a:r>
            <a:r>
              <a:rPr lang="ru-RU" sz="2400" b="1" dirty="0" err="1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чарівні</a:t>
            </a:r>
            <a:r>
              <a:rPr lang="ru-RU" sz="2400" b="1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 слова</a:t>
            </a:r>
            <a:r>
              <a:rPr lang="ru-RU" sz="2400" b="1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»: </a:t>
            </a:r>
            <a:r>
              <a:rPr lang="uk-UA" sz="2400" b="1" dirty="0" err="1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“новий”</a:t>
            </a:r>
            <a:r>
              <a:rPr lang="uk-UA" sz="2400" b="1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, </a:t>
            </a:r>
            <a:r>
              <a:rPr lang="uk-UA" sz="2400" b="1" dirty="0" err="1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“отримай</a:t>
            </a:r>
            <a:r>
              <a:rPr lang="uk-UA" sz="2400" b="1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uk-UA" sz="2400" b="1" dirty="0" err="1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подарунок”</a:t>
            </a:r>
            <a:r>
              <a:rPr lang="uk-UA" sz="2400" b="1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, </a:t>
            </a:r>
            <a:r>
              <a:rPr lang="uk-UA" sz="2400" b="1" dirty="0" err="1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“розпродаж”</a:t>
            </a:r>
            <a:r>
              <a:rPr lang="uk-UA" sz="2400" b="1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, </a:t>
            </a:r>
            <a:r>
              <a:rPr lang="uk-UA" sz="2400" b="1" dirty="0" err="1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“безкоштовно”</a:t>
            </a:r>
            <a:r>
              <a:rPr lang="uk-UA" sz="2400" b="1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, </a:t>
            </a:r>
            <a:r>
              <a:rPr lang="uk-UA" sz="2400" b="1" dirty="0" err="1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“знижка”</a:t>
            </a:r>
            <a:r>
              <a:rPr lang="uk-UA" sz="2400" b="1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, </a:t>
            </a:r>
            <a:r>
              <a:rPr lang="uk-UA" sz="2400" b="1" dirty="0" err="1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“уперше”</a:t>
            </a:r>
            <a:r>
              <a:rPr lang="uk-UA" sz="2400" b="1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, </a:t>
            </a:r>
            <a:r>
              <a:rPr lang="uk-UA" sz="2400" b="1" dirty="0" err="1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“лише</a:t>
            </a:r>
            <a:r>
              <a:rPr lang="uk-UA" sz="2400" b="1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uk-UA" sz="2400" b="1" dirty="0" err="1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сьогодні”</a:t>
            </a:r>
            <a:r>
              <a:rPr lang="uk-UA" sz="2400" b="1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, </a:t>
            </a:r>
            <a:r>
              <a:rPr lang="uk-UA" sz="2400" b="1" dirty="0" err="1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“ексклюзивний”</a:t>
            </a:r>
            <a:r>
              <a:rPr lang="uk-UA" sz="2400" b="1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….. </a:t>
            </a:r>
            <a:endParaRPr lang="ru-RU" sz="2400" b="1" dirty="0" smtClean="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  <a:p>
            <a:pPr algn="just"/>
            <a:r>
              <a:rPr lang="ru-RU" sz="2400" b="1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На </a:t>
            </a:r>
            <a:r>
              <a:rPr lang="ru-RU" sz="2400" b="1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рекламу, яка </a:t>
            </a:r>
            <a:r>
              <a:rPr lang="ru-RU" sz="2400" b="1" dirty="0" err="1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містить</a:t>
            </a:r>
            <a:r>
              <a:rPr lang="ru-RU" sz="2400" b="1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такі</a:t>
            </a:r>
            <a:r>
              <a:rPr lang="ru-RU" sz="2400" b="1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 слова, </a:t>
            </a:r>
            <a:r>
              <a:rPr lang="ru-RU" sz="2400" b="1" dirty="0" err="1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слід</a:t>
            </a:r>
            <a:r>
              <a:rPr lang="ru-RU" sz="2400" b="1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звертати</a:t>
            </a:r>
            <a:r>
              <a:rPr lang="ru-RU" sz="2400" b="1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прискіпливу</a:t>
            </a:r>
            <a:r>
              <a:rPr lang="ru-RU" sz="2400" b="1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увагу</a:t>
            </a:r>
            <a:r>
              <a:rPr lang="ru-RU" sz="2400" b="1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 та </a:t>
            </a:r>
            <a:r>
              <a:rPr lang="ru-RU" sz="2400" b="1" dirty="0" err="1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ретельно</a:t>
            </a:r>
            <a:r>
              <a:rPr lang="ru-RU" sz="2400" b="1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аналізувати</a:t>
            </a:r>
            <a:r>
              <a:rPr lang="ru-RU" sz="2400" b="1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можливі</a:t>
            </a:r>
            <a:r>
              <a:rPr lang="ru-RU" sz="2400" b="1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наслідки</a:t>
            </a:r>
            <a:r>
              <a:rPr lang="ru-RU" sz="2400" b="1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прийнятих</a:t>
            </a:r>
            <a:r>
              <a:rPr lang="ru-RU" sz="2400" b="1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рішень</a:t>
            </a:r>
            <a:r>
              <a:rPr lang="ru-RU" sz="2400" b="1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.</a:t>
            </a:r>
          </a:p>
          <a:p>
            <a:pPr algn="just"/>
            <a:endParaRPr lang="ru-RU" sz="2400" b="1" dirty="0" smtClean="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  <a:p>
            <a:pPr algn="just"/>
            <a:endParaRPr lang="uk-UA" sz="2400" b="1" dirty="0" smtClean="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  <a:p>
            <a:pPr algn="just"/>
            <a:endParaRPr lang="uk-UA" sz="2400" b="1" dirty="0" smtClean="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  <a:p>
            <a:pPr algn="just"/>
            <a:endParaRPr lang="ru-RU" sz="2400" b="1" dirty="0" smtClean="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  <a:p>
            <a:pPr algn="just"/>
            <a:endParaRPr lang="ru-RU" sz="2400" b="1" dirty="0" smtClean="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  <a:p>
            <a:pPr algn="just"/>
            <a:endParaRPr lang="ru-RU" sz="2400" b="1" dirty="0" smtClean="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  <a:p>
            <a:pPr algn="just"/>
            <a:endParaRPr lang="ru-RU" sz="2400" b="1" dirty="0" smtClean="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  <a:p>
            <a:pPr algn="just"/>
            <a:endParaRPr lang="ru-RU" sz="2400" b="1" dirty="0" smtClean="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  <a:p>
            <a:pPr algn="just"/>
            <a:endParaRPr lang="ru-RU" sz="2400" b="1" dirty="0" smtClean="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  <a:p>
            <a:pPr algn="just"/>
            <a:endParaRPr lang="ru-RU" sz="2400" b="1" dirty="0" smtClean="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  <a:p>
            <a:pPr algn="just"/>
            <a:endParaRPr lang="ru-RU" sz="2400" b="1" dirty="0" smtClean="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  <a:p>
            <a:pPr algn="just"/>
            <a:endParaRPr lang="ru-RU" sz="2400" b="1" dirty="0" smtClean="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 descr="Джон Рокфеллер в 1885 год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8034" y="406400"/>
            <a:ext cx="5070122" cy="611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smtClean="0"/>
              <a:t> </a:t>
            </a:r>
            <a:endParaRPr lang="ru-RU" smtClean="0"/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1301" y="406400"/>
            <a:ext cx="3538611" cy="6046936"/>
          </a:xfrm>
          <a:noFill/>
        </p:spPr>
        <p:txBody>
          <a:bodyPr>
            <a:normAutofit lnSpcReduction="10000"/>
          </a:bodyPr>
          <a:lstStyle/>
          <a:p>
            <a:pPr eaLnBrk="1" hangingPunct="1">
              <a:buFontTx/>
              <a:buNone/>
            </a:pPr>
            <a:r>
              <a:rPr lang="uk-UA" sz="4000" b="1" i="1" dirty="0" smtClean="0"/>
              <a:t>  Не треба боятися великих витрат,</a:t>
            </a:r>
          </a:p>
          <a:p>
            <a:pPr eaLnBrk="1" hangingPunct="1">
              <a:buFontTx/>
              <a:buNone/>
            </a:pPr>
            <a:r>
              <a:rPr lang="uk-UA" sz="4000" b="1" i="1" dirty="0" smtClean="0"/>
              <a:t>  треба боятися маленьких доходів.</a:t>
            </a:r>
          </a:p>
          <a:p>
            <a:pPr eaLnBrk="1" hangingPunct="1">
              <a:buFontTx/>
              <a:buNone/>
            </a:pPr>
            <a:r>
              <a:rPr lang="uk-UA" i="1" dirty="0" smtClean="0"/>
              <a:t>                     Д.Рокфеллер</a:t>
            </a:r>
            <a:endParaRPr lang="ru-RU" i="1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539552" y="228600"/>
            <a:ext cx="8071048" cy="1184176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4000" b="1" dirty="0" smtClean="0">
                <a:solidFill>
                  <a:srgbClr val="FF0000"/>
                </a:solidFill>
              </a:rPr>
              <a:t/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5300" b="1" dirty="0" smtClean="0">
                <a:solidFill>
                  <a:srgbClr val="FF0000"/>
                </a:solidFill>
              </a:rPr>
              <a:t>ЗАПРОШУЄМО НА НАВЧАННЯ </a:t>
            </a:r>
          </a:p>
        </p:txBody>
      </p:sp>
      <p:pic>
        <p:nvPicPr>
          <p:cNvPr id="7171" name="Picture 2" descr="C:\Users\мой\Desktop\школа\ринок цінних паперів\Новая папка\5641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1785938"/>
            <a:ext cx="4286820" cy="429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3" descr="C:\Users\мой\Desktop\школа\ринок цінних паперів\Новая папка\b7199a813ae28d15dfe4c5b9f4aa09f7513347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785938"/>
            <a:ext cx="4032448" cy="4307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2" descr="4195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3276600" y="1773238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>
                <a:latin typeface="Arial Black" pitchFamily="34" charset="0"/>
              </a:rPr>
              <a:t/>
            </a:r>
            <a:br>
              <a:rPr lang="uk-UA">
                <a:latin typeface="Arial Black" pitchFamily="34" charset="0"/>
              </a:rPr>
            </a:br>
            <a:endParaRPr lang="ru-RU">
              <a:latin typeface="Arial Black" pitchFamily="34" charset="0"/>
            </a:endParaRPr>
          </a:p>
        </p:txBody>
      </p:sp>
      <p:sp>
        <p:nvSpPr>
          <p:cNvPr id="4100" name="Text Box 6"/>
          <p:cNvSpPr txBox="1">
            <a:spLocks noChangeArrowheads="1"/>
          </p:cNvSpPr>
          <p:nvPr/>
        </p:nvSpPr>
        <p:spPr bwMode="auto">
          <a:xfrm>
            <a:off x="2699791" y="428625"/>
            <a:ext cx="6192689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uk-UA" sz="2800" b="1" dirty="0">
                <a:solidFill>
                  <a:schemeClr val="bg2"/>
                </a:solidFill>
                <a:latin typeface="Arial Unicode MS" pitchFamily="34" charset="-128"/>
              </a:rPr>
              <a:t>Заробити великі гроші – сміливість,</a:t>
            </a:r>
            <a:br>
              <a:rPr lang="uk-UA" sz="2800" b="1" dirty="0">
                <a:solidFill>
                  <a:schemeClr val="bg2"/>
                </a:solidFill>
                <a:latin typeface="Arial Unicode MS" pitchFamily="34" charset="-128"/>
              </a:rPr>
            </a:br>
            <a:r>
              <a:rPr lang="uk-UA" sz="2800" b="1" dirty="0">
                <a:solidFill>
                  <a:schemeClr val="bg2"/>
                </a:solidFill>
                <a:latin typeface="Arial Unicode MS" pitchFamily="34" charset="-128"/>
              </a:rPr>
              <a:t>утримати їх – розумність,</a:t>
            </a:r>
          </a:p>
          <a:p>
            <a:r>
              <a:rPr lang="uk-UA" sz="2800" b="1" dirty="0">
                <a:solidFill>
                  <a:schemeClr val="bg2"/>
                </a:solidFill>
                <a:latin typeface="Arial Unicode MS" pitchFamily="34" charset="-128"/>
              </a:rPr>
              <a:t>а з гідністю витратити – мистецтво</a:t>
            </a:r>
            <a:r>
              <a:rPr lang="uk-UA" sz="2800" b="0" dirty="0">
                <a:solidFill>
                  <a:schemeClr val="tx1"/>
                </a:solidFill>
                <a:latin typeface="Arial Unicode MS" pitchFamily="34" charset="-128"/>
              </a:rPr>
              <a:t>.</a:t>
            </a:r>
            <a:br>
              <a:rPr lang="uk-UA" sz="2800" b="0" dirty="0">
                <a:solidFill>
                  <a:schemeClr val="tx1"/>
                </a:solidFill>
                <a:latin typeface="Arial Unicode MS" pitchFamily="34" charset="-128"/>
              </a:rPr>
            </a:br>
            <a:r>
              <a:rPr lang="uk-UA" sz="2800" b="0" dirty="0">
                <a:solidFill>
                  <a:schemeClr val="tx1"/>
                </a:solidFill>
                <a:latin typeface="Arial Unicode MS" pitchFamily="34" charset="-128"/>
              </a:rPr>
              <a:t>                             </a:t>
            </a:r>
            <a:endParaRPr lang="uk-UA" sz="2800" dirty="0">
              <a:solidFill>
                <a:schemeClr val="tx1"/>
              </a:solidFill>
              <a:latin typeface="Arial Unicode MS" pitchFamily="34" charset="-128"/>
            </a:endParaRPr>
          </a:p>
          <a:p>
            <a:endParaRPr lang="ru-RU" dirty="0">
              <a:solidFill>
                <a:schemeClr val="tx1"/>
              </a:solidFill>
              <a:latin typeface="Arial Unicode MS" pitchFamily="34" charset="-128"/>
            </a:endParaRPr>
          </a:p>
        </p:txBody>
      </p:sp>
      <p:sp>
        <p:nvSpPr>
          <p:cNvPr id="4101" name="TextBox 9"/>
          <p:cNvSpPr txBox="1">
            <a:spLocks noChangeArrowheads="1"/>
          </p:cNvSpPr>
          <p:nvPr/>
        </p:nvSpPr>
        <p:spPr bwMode="auto">
          <a:xfrm>
            <a:off x="2357438" y="5715000"/>
            <a:ext cx="2016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400">
                <a:solidFill>
                  <a:schemeClr val="tx1"/>
                </a:solidFill>
              </a:rPr>
              <a:t>Б.Авербах</a:t>
            </a:r>
            <a:endParaRPr lang="ru-RU" sz="2400">
              <a:solidFill>
                <a:schemeClr val="tx1"/>
              </a:solidFill>
            </a:endParaRPr>
          </a:p>
        </p:txBody>
      </p:sp>
      <p:pic>
        <p:nvPicPr>
          <p:cNvPr id="4102" name="Picture 7" descr="berthold_auerbac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2133600"/>
            <a:ext cx="2513012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b="1" dirty="0" smtClean="0">
                <a:solidFill>
                  <a:srgbClr val="FF0000"/>
                </a:solidFill>
              </a:rPr>
              <a:t>Види сучасних грошей</a:t>
            </a:r>
            <a:endParaRPr lang="ru-RU" b="1" dirty="0" smtClean="0">
              <a:solidFill>
                <a:srgbClr val="FF0000"/>
              </a:solidFill>
            </a:endParaRPr>
          </a:p>
        </p:txBody>
      </p:sp>
      <p:pic>
        <p:nvPicPr>
          <p:cNvPr id="15363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/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282154"/>
          </a:xfrm>
        </p:spPr>
        <p:txBody>
          <a:bodyPr>
            <a:noAutofit/>
          </a:bodyPr>
          <a:lstStyle/>
          <a:p>
            <a:pPr eaLnBrk="1" hangingPunct="1"/>
            <a:r>
              <a:rPr lang="uk-UA" sz="4800" b="1" dirty="0" smtClean="0">
                <a:solidFill>
                  <a:srgbClr val="FF0000"/>
                </a:solidFill>
              </a:rPr>
              <a:t>Правила користування грошима</a:t>
            </a:r>
            <a:endParaRPr lang="ru-RU" sz="4800" b="1" dirty="0" smtClean="0">
              <a:solidFill>
                <a:srgbClr val="FF0000"/>
              </a:solidFill>
            </a:endParaRPr>
          </a:p>
        </p:txBody>
      </p:sp>
      <p:sp>
        <p:nvSpPr>
          <p:cNvPr id="23555" name="Содержимое 2"/>
          <p:cNvSpPr>
            <a:spLocks noGrp="1"/>
          </p:cNvSpPr>
          <p:nvPr>
            <p:ph idx="1"/>
          </p:nvPr>
        </p:nvSpPr>
        <p:spPr>
          <a:xfrm>
            <a:off x="3707904" y="1988840"/>
            <a:ext cx="5184576" cy="4680248"/>
          </a:xfrm>
        </p:spPr>
        <p:txBody>
          <a:bodyPr>
            <a:normAutofit fontScale="85000" lnSpcReduction="10000"/>
          </a:bodyPr>
          <a:lstStyle/>
          <a:p>
            <a:pPr eaLnBrk="1" hangingPunct="1"/>
            <a:endParaRPr lang="uk-UA" sz="2400" dirty="0" smtClean="0"/>
          </a:p>
          <a:p>
            <a:pPr eaLnBrk="1" hangingPunct="1"/>
            <a:r>
              <a:rPr lang="en-US" sz="2400" dirty="0" smtClean="0"/>
              <a:t> </a:t>
            </a:r>
            <a:r>
              <a:rPr lang="uk-UA" sz="2400" b="1" dirty="0" smtClean="0"/>
              <a:t>Не розраховуйтесь  за товари та послуги іноземними грошовими знаками;</a:t>
            </a:r>
          </a:p>
          <a:p>
            <a:pPr eaLnBrk="1" hangingPunct="1"/>
            <a:r>
              <a:rPr lang="uk-UA" sz="2400" b="1" dirty="0" smtClean="0"/>
              <a:t> Гроші - не мета, а засіб досягнення мети;</a:t>
            </a:r>
          </a:p>
          <a:p>
            <a:pPr eaLnBrk="1" hangingPunct="1"/>
            <a:r>
              <a:rPr lang="en-US" sz="2400" b="1" dirty="0" smtClean="0"/>
              <a:t> </a:t>
            </a:r>
            <a:r>
              <a:rPr lang="uk-UA" sz="2400" b="1" dirty="0" smtClean="0"/>
              <a:t>Перераховуйте гроші, не відходячи від каси</a:t>
            </a:r>
            <a:r>
              <a:rPr lang="en-US" sz="2400" b="1" dirty="0" smtClean="0"/>
              <a:t>.</a:t>
            </a:r>
            <a:r>
              <a:rPr lang="uk-UA" sz="2400" b="1" dirty="0" smtClean="0"/>
              <a:t>                                                                   </a:t>
            </a:r>
            <a:endParaRPr lang="uk-UA" sz="1800" b="1" dirty="0" smtClean="0"/>
          </a:p>
          <a:p>
            <a:pPr eaLnBrk="1" hangingPunct="1"/>
            <a:r>
              <a:rPr lang="uk-UA" sz="2400" b="1" dirty="0" smtClean="0"/>
              <a:t>Не виконуйте ніяких операцій з грішми без отримання підтверджувального документа</a:t>
            </a:r>
            <a:r>
              <a:rPr lang="en-US" sz="2400" b="1" dirty="0" smtClean="0"/>
              <a:t> </a:t>
            </a:r>
            <a:r>
              <a:rPr lang="uk-UA" sz="2400" b="1" dirty="0" smtClean="0"/>
              <a:t>(чек, квитанція…);</a:t>
            </a:r>
          </a:p>
          <a:p>
            <a:pPr eaLnBrk="1" hangingPunct="1"/>
            <a:r>
              <a:rPr lang="uk-UA" sz="2400" b="1" dirty="0" smtClean="0"/>
              <a:t>Не зберігайте гроші вдома;</a:t>
            </a:r>
          </a:p>
          <a:p>
            <a:pPr eaLnBrk="1" hangingPunct="1"/>
            <a:r>
              <a:rPr lang="uk-UA" sz="2400" b="1" dirty="0" smtClean="0"/>
              <a:t>Ведіть облік своїх грошей;</a:t>
            </a:r>
          </a:p>
          <a:p>
            <a:pPr eaLnBrk="1" hangingPunct="1"/>
            <a:r>
              <a:rPr lang="uk-UA" sz="2400" b="1" dirty="0" smtClean="0"/>
              <a:t>Не витрачайте грошей більше, ніж заробляєте;</a:t>
            </a:r>
          </a:p>
          <a:p>
            <a:pPr eaLnBrk="1" hangingPunct="1"/>
            <a:r>
              <a:rPr lang="uk-UA" sz="2400" b="1" dirty="0" smtClean="0"/>
              <a:t>Частину зароблених  грошей відкладайте.</a:t>
            </a:r>
            <a:endParaRPr lang="ru-RU" sz="2400" b="1" dirty="0" smtClean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11560" y="2071389"/>
            <a:ext cx="3168352" cy="452596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23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uk-U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ourier New" panose="02070309020205020404" pitchFamily="49" charset="0"/>
              </a:rPr>
              <a:t>Обачлива фінансова поведінка</a:t>
            </a:r>
            <a:endParaRPr lang="uk-UA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ourier New" panose="02070309020205020404" pitchFamily="49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95536" y="1600200"/>
            <a:ext cx="8748464" cy="5257800"/>
          </a:xfrm>
        </p:spPr>
        <p:txBody>
          <a:bodyPr>
            <a:normAutofit/>
          </a:bodyPr>
          <a:lstStyle/>
          <a:p>
            <a:pPr marL="0" indent="0">
              <a:buFontTx/>
              <a:buNone/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urier New" panose="02070309020205020404" pitchFamily="49" charset="0"/>
              </a:rPr>
              <a:t>1.Фінансова 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urier New" panose="02070309020205020404" pitchFamily="49" charset="0"/>
              </a:rPr>
              <a:t>безпека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urier New" panose="02070309020205020404" pitchFamily="49" charset="0"/>
              </a:rPr>
              <a:t> 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urier New" panose="02070309020205020404" pitchFamily="49" charset="0"/>
              </a:rPr>
              <a:t>людини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urier New" panose="02070309020205020404" pitchFamily="49" charset="0"/>
              </a:rPr>
              <a:t>    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urier New" panose="02070309020205020404" pitchFamily="49" charset="0"/>
              </a:rPr>
              <a:t>досягається за умови раціонального, обачливого використання власних заощаджень. </a:t>
            </a:r>
          </a:p>
          <a:p>
            <a:pPr marL="0" indent="0">
              <a:buFontTx/>
              <a:buNone/>
              <a:defRPr/>
            </a:pP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urier New" panose="02070309020205020404" pitchFamily="49" charset="0"/>
              </a:rPr>
              <a:t>2.Обачлива фінансова поведінка людини формується на основі визначення цінності </a:t>
            </a:r>
          </a:p>
          <a:p>
            <a:pPr marL="0" indent="0">
              <a:buFontTx/>
              <a:buNone/>
              <a:defRPr/>
            </a:pP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urier New" panose="02070309020205020404" pitchFamily="49" charset="0"/>
              </a:rPr>
              <a:t>грошей, уміння </a:t>
            </a:r>
          </a:p>
          <a:p>
            <a:pPr marL="0" indent="0">
              <a:buFontTx/>
              <a:buNone/>
              <a:defRPr/>
            </a:pP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urier New" panose="02070309020205020404" pitchFamily="49" charset="0"/>
              </a:rPr>
              <a:t>ефективно  їх</a:t>
            </a:r>
          </a:p>
          <a:p>
            <a:pPr marL="0" indent="0">
              <a:buFontTx/>
              <a:buNone/>
              <a:defRPr/>
            </a:pP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urier New" panose="02070309020205020404" pitchFamily="49" charset="0"/>
              </a:rPr>
              <a:t>використовувати.</a:t>
            </a:r>
            <a:r>
              <a:rPr lang="uk-UA" b="1" dirty="0" smtClean="0"/>
              <a:t> </a:t>
            </a:r>
            <a:endParaRPr lang="uk-UA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4293096"/>
            <a:ext cx="3456384" cy="2520280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endParaRPr lang="en-US" smtClean="0">
              <a:effectLst/>
            </a:endParaRPr>
          </a:p>
        </p:txBody>
      </p:sp>
      <p:sp>
        <p:nvSpPr>
          <p:cNvPr id="18435" name="Rectangle 3"/>
          <p:cNvSpPr>
            <a:spLocks noGrp="1" noRot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effectLst/>
            </a:endParaRPr>
          </a:p>
        </p:txBody>
      </p:sp>
      <p:pic>
        <p:nvPicPr>
          <p:cNvPr id="18436" name="Picture 4" descr="4195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2895600" y="471488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000"/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4500563" y="285750"/>
            <a:ext cx="351410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3200" dirty="0" smtClean="0">
                <a:solidFill>
                  <a:schemeClr val="tx1"/>
                </a:solidFill>
              </a:rPr>
              <a:t> </a:t>
            </a:r>
            <a:r>
              <a:rPr lang="uk-UA" sz="3200" b="1" dirty="0">
                <a:solidFill>
                  <a:schemeClr val="bg1"/>
                </a:solidFill>
              </a:rPr>
              <a:t>Ведення бюджету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4286250" y="1214438"/>
            <a:ext cx="485775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Скільки я коштую?</a:t>
            </a:r>
          </a:p>
          <a:p>
            <a:r>
              <a:rPr lang="uk-UA" sz="2400" b="1" dirty="0">
                <a:solidFill>
                  <a:schemeClr val="bg1"/>
                </a:solidFill>
              </a:rPr>
              <a:t>Скільки коштує життя моєї родини</a:t>
            </a:r>
            <a:r>
              <a:rPr lang="uk-UA" sz="2400" dirty="0">
                <a:solidFill>
                  <a:schemeClr val="bg1"/>
                </a:solidFill>
              </a:rPr>
              <a:t>?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285750" y="3286125"/>
            <a:ext cx="5870426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uk-UA" sz="2400" dirty="0">
                <a:solidFill>
                  <a:schemeClr val="tx1"/>
                </a:solidFill>
              </a:rPr>
              <a:t>    </a:t>
            </a:r>
            <a:r>
              <a:rPr lang="uk-UA" sz="3200" b="1" dirty="0" smtClean="0">
                <a:solidFill>
                  <a:schemeClr val="bg1"/>
                </a:solidFill>
              </a:rPr>
              <a:t> </a:t>
            </a:r>
            <a:r>
              <a:rPr lang="uk-UA" sz="3200" b="1" dirty="0">
                <a:solidFill>
                  <a:schemeClr val="bg1"/>
                </a:solidFill>
              </a:rPr>
              <a:t>Аналіз бюджету</a:t>
            </a:r>
          </a:p>
          <a:p>
            <a:r>
              <a:rPr lang="uk-UA" sz="3200" b="1" dirty="0">
                <a:solidFill>
                  <a:schemeClr val="bg1"/>
                </a:solidFill>
              </a:rPr>
              <a:t> </a:t>
            </a:r>
            <a:r>
              <a:rPr lang="uk-UA" sz="2400" b="1" dirty="0">
                <a:solidFill>
                  <a:schemeClr val="bg1"/>
                </a:solidFill>
              </a:rPr>
              <a:t>Щомісячний фінансовий аналіз </a:t>
            </a:r>
            <a:r>
              <a:rPr lang="uk-UA" sz="2400" b="1" dirty="0" smtClean="0">
                <a:solidFill>
                  <a:schemeClr val="bg1"/>
                </a:solidFill>
              </a:rPr>
              <a:t> витрат</a:t>
            </a:r>
            <a:r>
              <a:rPr lang="uk-UA" sz="2400" b="1" dirty="0">
                <a:solidFill>
                  <a:schemeClr val="bg1"/>
                </a:solidFill>
              </a:rPr>
              <a:t>:</a:t>
            </a:r>
            <a:endParaRPr lang="ru-RU" sz="2400" b="1" dirty="0">
              <a:solidFill>
                <a:schemeClr val="bg1"/>
              </a:solidFill>
            </a:endParaRPr>
          </a:p>
          <a:p>
            <a:r>
              <a:rPr lang="uk-UA" sz="2400" b="1" dirty="0" err="1">
                <a:solidFill>
                  <a:schemeClr val="bg1"/>
                </a:solidFill>
              </a:rPr>
              <a:t>-На</a:t>
            </a:r>
            <a:r>
              <a:rPr lang="uk-UA" sz="2400" b="1" dirty="0">
                <a:solidFill>
                  <a:schemeClr val="bg1"/>
                </a:solidFill>
              </a:rPr>
              <a:t> що я (ми) витрачаємо гроші?</a:t>
            </a:r>
          </a:p>
          <a:p>
            <a:r>
              <a:rPr lang="uk-UA" sz="2400" b="1" dirty="0" err="1">
                <a:solidFill>
                  <a:schemeClr val="bg1"/>
                </a:solidFill>
              </a:rPr>
              <a:t>-Скільки</a:t>
            </a:r>
            <a:r>
              <a:rPr lang="uk-UA" sz="2400" b="1" dirty="0">
                <a:solidFill>
                  <a:schemeClr val="bg1"/>
                </a:solidFill>
              </a:rPr>
              <a:t> нам </a:t>
            </a:r>
            <a:r>
              <a:rPr lang="uk-UA" sz="2400" b="1" dirty="0" smtClean="0">
                <a:solidFill>
                  <a:schemeClr val="bg1"/>
                </a:solidFill>
              </a:rPr>
              <a:t>необхідно для витрат? </a:t>
            </a:r>
            <a:r>
              <a:rPr lang="uk-UA" sz="2400" dirty="0" smtClean="0">
                <a:solidFill>
                  <a:schemeClr val="tx1"/>
                </a:solidFill>
              </a:rPr>
              <a:t>І</a:t>
            </a:r>
            <a:r>
              <a:rPr lang="uk-UA" sz="2400" dirty="0" smtClean="0">
                <a:solidFill>
                  <a:schemeClr val="bg1"/>
                </a:solidFill>
              </a:rPr>
              <a:t>--- С</a:t>
            </a:r>
            <a:r>
              <a:rPr lang="uk-UA" sz="2400" b="1" dirty="0" smtClean="0">
                <a:solidFill>
                  <a:schemeClr val="bg1"/>
                </a:solidFill>
              </a:rPr>
              <a:t>кільки </a:t>
            </a:r>
            <a:r>
              <a:rPr lang="uk-UA" sz="2400" b="1" dirty="0">
                <a:solidFill>
                  <a:schemeClr val="bg1"/>
                </a:solidFill>
              </a:rPr>
              <a:t>ми </a:t>
            </a:r>
            <a:r>
              <a:rPr lang="uk-UA" sz="2400" b="1" dirty="0" smtClean="0">
                <a:solidFill>
                  <a:schemeClr val="bg1"/>
                </a:solidFill>
              </a:rPr>
              <a:t>хочемо заощадити?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18441" name="Picture 9" descr="1345465840_853385_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285750"/>
            <a:ext cx="3527425" cy="28225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endParaRPr lang="en-US" smtClean="0">
              <a:effectLst/>
            </a:endParaRPr>
          </a:p>
        </p:txBody>
      </p:sp>
      <p:sp>
        <p:nvSpPr>
          <p:cNvPr id="19459" name="Rectangle 3"/>
          <p:cNvSpPr>
            <a:spLocks noGrp="1" noRot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effectLst/>
            </a:endParaRPr>
          </a:p>
        </p:txBody>
      </p:sp>
      <p:pic>
        <p:nvPicPr>
          <p:cNvPr id="19460" name="Picture 4" descr="4195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6012" y="-1"/>
            <a:ext cx="9240012" cy="6930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1763688" y="285750"/>
            <a:ext cx="583264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uk-UA" sz="4400" dirty="0" smtClean="0">
                <a:solidFill>
                  <a:schemeClr val="tx1"/>
                </a:solidFill>
              </a:rPr>
              <a:t> </a:t>
            </a:r>
            <a:r>
              <a:rPr lang="uk-UA" sz="4400" b="1" dirty="0">
                <a:solidFill>
                  <a:srgbClr val="FF0000"/>
                </a:solidFill>
              </a:rPr>
              <a:t>Замкнути коло витрат</a:t>
            </a:r>
            <a:endParaRPr lang="ru-RU" sz="4400" b="1" dirty="0">
              <a:solidFill>
                <a:srgbClr val="FF0000"/>
              </a:solidFill>
            </a:endParaRPr>
          </a:p>
        </p:txBody>
      </p:sp>
      <p:pic>
        <p:nvPicPr>
          <p:cNvPr id="19462" name="Picture 6" descr="182863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5275" y="1071563"/>
            <a:ext cx="3571875" cy="35433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4788023" y="1357313"/>
            <a:ext cx="435597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Знайти середнє </a:t>
            </a:r>
            <a:r>
              <a:rPr lang="uk-UA" sz="2400" b="1" dirty="0" err="1">
                <a:solidFill>
                  <a:schemeClr val="bg1"/>
                </a:solidFill>
              </a:rPr>
              <a:t>арифматичне</a:t>
            </a:r>
            <a:r>
              <a:rPr lang="uk-UA" sz="2400" b="1" dirty="0">
                <a:solidFill>
                  <a:schemeClr val="bg1"/>
                </a:solidFill>
              </a:rPr>
              <a:t/>
            </a:r>
            <a:br>
              <a:rPr lang="uk-UA" sz="2400" b="1" dirty="0">
                <a:solidFill>
                  <a:schemeClr val="bg1"/>
                </a:solidFill>
              </a:rPr>
            </a:br>
            <a:r>
              <a:rPr lang="uk-UA" sz="2400" b="1" dirty="0" err="1">
                <a:solidFill>
                  <a:schemeClr val="bg1"/>
                </a:solidFill>
              </a:rPr>
              <a:t>“необхідно”</a:t>
            </a:r>
            <a:r>
              <a:rPr lang="uk-UA" sz="2400" b="1" dirty="0">
                <a:solidFill>
                  <a:schemeClr val="bg1"/>
                </a:solidFill>
              </a:rPr>
              <a:t>, </a:t>
            </a:r>
            <a:r>
              <a:rPr lang="uk-UA" sz="2400" b="1" dirty="0" err="1">
                <a:solidFill>
                  <a:schemeClr val="bg1"/>
                </a:solidFill>
              </a:rPr>
              <a:t>“потрібно”</a:t>
            </a:r>
            <a:r>
              <a:rPr lang="uk-UA" sz="2400" b="1" dirty="0">
                <a:solidFill>
                  <a:schemeClr val="bg1"/>
                </a:solidFill>
              </a:rPr>
              <a:t>, </a:t>
            </a:r>
          </a:p>
          <a:p>
            <a:r>
              <a:rPr lang="uk-UA" sz="2400" b="1" dirty="0" err="1">
                <a:solidFill>
                  <a:schemeClr val="bg1"/>
                </a:solidFill>
              </a:rPr>
              <a:t>“хочу”</a:t>
            </a:r>
            <a:r>
              <a:rPr lang="uk-UA" sz="2400" b="1" dirty="0">
                <a:solidFill>
                  <a:schemeClr val="bg1"/>
                </a:solidFill>
              </a:rPr>
              <a:t>.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 descr="На Черкащині надходження з податку на доходи фізичних осіб зібрали з півторамісячним випередженням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3956" y="-9699"/>
            <a:ext cx="8256412" cy="682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537634" y="185738"/>
            <a:ext cx="8216900" cy="48895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uk-U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Практичні поради</a:t>
            </a:r>
            <a:endParaRPr lang="ru-RU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9901" y="766763"/>
            <a:ext cx="8204200" cy="59055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uk-UA" sz="2500" b="1" dirty="0" smtClean="0"/>
              <a:t>Необхідно прогнозувати доходи, враховувати обсяги та співвідношення:</a:t>
            </a:r>
            <a:endParaRPr lang="ru-RU" sz="2500" b="1" dirty="0" smtClean="0"/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3675945" y="1844676"/>
            <a:ext cx="2243667" cy="297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4887" tIns="42439" rIns="84887" bIns="42439">
            <a:spAutoFit/>
          </a:bodyPr>
          <a:lstStyle/>
          <a:p>
            <a:pPr defTabSz="857250">
              <a:spcBef>
                <a:spcPct val="50000"/>
              </a:spcBef>
              <a:defRPr/>
            </a:pPr>
            <a:r>
              <a:rPr lang="uk-UA" sz="25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“коротких”</a:t>
            </a:r>
            <a:r>
              <a:rPr lang="uk-UA" sz="25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грошей</a:t>
            </a:r>
          </a:p>
          <a:p>
            <a:pPr defTabSz="857250">
              <a:spcBef>
                <a:spcPct val="50000"/>
              </a:spcBef>
              <a:defRPr/>
            </a:pPr>
            <a:r>
              <a:rPr lang="uk-UA" sz="25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uk-UA" sz="25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заробітня</a:t>
            </a:r>
            <a:r>
              <a:rPr lang="uk-UA" sz="25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плата, премія, кошти на поточне споживання)</a:t>
            </a:r>
            <a:endParaRPr lang="ru-RU" sz="25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395" name="Text Box 11"/>
          <p:cNvSpPr txBox="1">
            <a:spLocks noChangeArrowheads="1"/>
          </p:cNvSpPr>
          <p:nvPr/>
        </p:nvSpPr>
        <p:spPr bwMode="auto">
          <a:xfrm>
            <a:off x="6043790" y="1916114"/>
            <a:ext cx="2784122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4887" tIns="42439" rIns="84887" bIns="42439">
            <a:spAutoFit/>
          </a:bodyPr>
          <a:lstStyle/>
          <a:p>
            <a:pPr defTabSz="857250">
              <a:spcBef>
                <a:spcPct val="50000"/>
              </a:spcBef>
              <a:defRPr/>
            </a:pPr>
            <a:r>
              <a:rPr lang="uk-UA" sz="25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“довгих”</a:t>
            </a:r>
            <a:r>
              <a:rPr lang="uk-UA" sz="25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грошей</a:t>
            </a:r>
          </a:p>
          <a:p>
            <a:pPr defTabSz="857250">
              <a:spcBef>
                <a:spcPct val="50000"/>
              </a:spcBef>
              <a:defRPr/>
            </a:pPr>
            <a:r>
              <a:rPr lang="uk-UA" sz="25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(довгострокові інвестиції, створення багатства)</a:t>
            </a:r>
            <a:endParaRPr lang="ru-RU" sz="25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671</Words>
  <Application>Microsoft Office PowerPoint</Application>
  <PresentationFormat>Экран (4:3)</PresentationFormat>
  <Paragraphs>153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ОСНОВИ ФІНАНСОВОЇ ГРАМОТНОСТІ</vt:lpstr>
      <vt:lpstr> </vt:lpstr>
      <vt:lpstr>Слайд 3</vt:lpstr>
      <vt:lpstr>Види сучасних грошей</vt:lpstr>
      <vt:lpstr>Правила користування грошима</vt:lpstr>
      <vt:lpstr>Обачлива фінансова поведінка</vt:lpstr>
      <vt:lpstr>Слайд 7</vt:lpstr>
      <vt:lpstr>Слайд 8</vt:lpstr>
      <vt:lpstr>Практичні поради</vt:lpstr>
      <vt:lpstr>Слайд 10</vt:lpstr>
      <vt:lpstr>Слайд 11</vt:lpstr>
      <vt:lpstr>Як стати власником «електронного гаманця»?</vt:lpstr>
      <vt:lpstr>Суть кредиту </vt:lpstr>
      <vt:lpstr>Що можна змінити в кредитному договорі?</vt:lpstr>
      <vt:lpstr>НАЦІОНАЛЬНИЙ  РИНОК  ЦІННИХ  ПАПЕРІВ  В     УКРАЇНІ ринок цінних паперів</vt:lpstr>
      <vt:lpstr>Слайд 16</vt:lpstr>
      <vt:lpstr>Слайд 17</vt:lpstr>
      <vt:lpstr> Особисте та майнове страхування Чому варто страхуватись?  Скільки в середньому це коштує і від чого залежить вартість?      </vt:lpstr>
      <vt:lpstr>Застереження покупцям: </vt:lpstr>
      <vt:lpstr> ЗАПРОШУЄМО НА НАВЧАННЯ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ОСНОВИ ФІНАНСОВОЇ ГРАМОТНОСТІ</dc:title>
  <cp:lastModifiedBy>Admin</cp:lastModifiedBy>
  <cp:revision>18</cp:revision>
  <dcterms:modified xsi:type="dcterms:W3CDTF">2016-03-09T22:26:15Z</dcterms:modified>
</cp:coreProperties>
</file>