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71" r:id="rId3"/>
    <p:sldId id="272" r:id="rId4"/>
    <p:sldId id="274" r:id="rId5"/>
    <p:sldId id="275" r:id="rId6"/>
    <p:sldId id="273" r:id="rId7"/>
    <p:sldId id="281" r:id="rId8"/>
    <p:sldId id="276" r:id="rId9"/>
    <p:sldId id="282" r:id="rId10"/>
    <p:sldId id="27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24" autoAdjust="0"/>
  </p:normalViewPr>
  <p:slideViewPr>
    <p:cSldViewPr>
      <p:cViewPr varScale="1">
        <p:scale>
          <a:sx n="68" d="100"/>
          <a:sy n="68" d="100"/>
        </p:scale>
        <p:origin x="14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735EB-D2EF-4C05-80F8-F9AC6D5EAA99}" type="datetimeFigureOut">
              <a:rPr lang="uk-UA" smtClean="0"/>
              <a:pPr/>
              <a:t>05.03.2019</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B9BAA-F3EB-4DB7-9E5A-0BEAACB31295}"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xfrm>
            <a:off x="1341438" y="914400"/>
            <a:ext cx="4175125" cy="3132138"/>
          </a:xfrm>
          <a:solidFill>
            <a:srgbClr val="FFFFFF"/>
          </a:solidFill>
          <a:ln>
            <a:solidFill>
              <a:srgbClr val="000000"/>
            </a:solidFill>
            <a:miter lim="800000"/>
          </a:ln>
        </p:spPr>
      </p:sp>
      <p:sp>
        <p:nvSpPr>
          <p:cNvPr id="22531" name="Rectangle 2"/>
          <p:cNvSpPr>
            <a:spLocks noGrp="1" noChangeArrowheads="1"/>
          </p:cNvSpPr>
          <p:nvPr>
            <p:ph type="body" idx="1"/>
          </p:nvPr>
        </p:nvSpPr>
        <p:spPr>
          <a:xfrm>
            <a:off x="1045550" y="4352734"/>
            <a:ext cx="4771221" cy="3478386"/>
          </a:xfrm>
          <a:noFill/>
          <a:ln/>
        </p:spPr>
        <p:txBody>
          <a:bodyPr wrap="none" anchor="ctr"/>
          <a:lstStyle/>
          <a:p>
            <a:endParaRPr lang="ru-RU">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1" y="568861"/>
            <a:ext cx="7806240" cy="1143480"/>
          </a:xfrm>
        </p:spPr>
        <p:txBody>
          <a:bodyPr/>
          <a:lstStyle/>
          <a:p>
            <a:r>
              <a:rPr lang="ru-RU"/>
              <a:t>Образец заголовка</a:t>
            </a:r>
          </a:p>
        </p:txBody>
      </p:sp>
      <p:sp>
        <p:nvSpPr>
          <p:cNvPr id="3" name="Текст 2"/>
          <p:cNvSpPr>
            <a:spLocks noGrp="1"/>
          </p:cNvSpPr>
          <p:nvPr>
            <p:ph type="body" sz="half" idx="1"/>
          </p:nvPr>
        </p:nvSpPr>
        <p:spPr>
          <a:xfrm>
            <a:off x="672481" y="1906761"/>
            <a:ext cx="3833280" cy="478994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лип 3"/>
          <p:cNvSpPr>
            <a:spLocks noGrp="1"/>
          </p:cNvSpPr>
          <p:nvPr>
            <p:ph type="clipArt" sz="half" idx="2"/>
          </p:nvPr>
        </p:nvSpPr>
        <p:spPr>
          <a:xfrm>
            <a:off x="4644000" y="1906761"/>
            <a:ext cx="3834720" cy="4789943"/>
          </a:xfrm>
        </p:spPr>
        <p:txBody>
          <a:bodyPr/>
          <a:lstStyle/>
          <a:p>
            <a:pPr lvl="0"/>
            <a:endParaRPr lang="ru-RU" noProof="0"/>
          </a:p>
        </p:txBody>
      </p:sp>
    </p:spTree>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ransition>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642910" y="1285860"/>
            <a:ext cx="7807680" cy="920256"/>
          </a:xfrm>
        </p:spPr>
        <p:txBody>
          <a:bodyPr tIns="41146">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uk-UA" sz="4000" dirty="0">
                <a:latin typeface="Times New Roman" pitchFamily="18" charset="0"/>
                <a:cs typeface="Times New Roman" pitchFamily="18" charset="0"/>
              </a:rPr>
              <a:t>Фізіологічні критерії </a:t>
            </a:r>
            <a:br>
              <a:rPr lang="uk-UA" sz="4000" dirty="0">
                <a:latin typeface="Times New Roman" pitchFamily="18" charset="0"/>
                <a:cs typeface="Times New Roman" pitchFamily="18" charset="0"/>
              </a:rPr>
            </a:br>
            <a:r>
              <a:rPr lang="uk-UA" sz="4000" dirty="0">
                <a:latin typeface="Times New Roman" pitchFamily="18" charset="0"/>
                <a:cs typeface="Times New Roman" pitchFamily="18" charset="0"/>
              </a:rPr>
              <a:t>у фітнес-індустрії</a:t>
            </a:r>
            <a:endParaRPr lang="ru-RU" sz="4000" dirty="0">
              <a:effectLst>
                <a:outerShdw blurRad="38100" dist="38100" dir="2700000" algn="tl">
                  <a:srgbClr val="C0C0C0"/>
                </a:outerShdw>
              </a:effectLst>
              <a:latin typeface="Times New Roman" pitchFamily="18" charset="0"/>
              <a:cs typeface="Times New Roman" pitchFamily="18" charset="0"/>
            </a:endParaRPr>
          </a:p>
        </p:txBody>
      </p:sp>
      <p:sp>
        <p:nvSpPr>
          <p:cNvPr id="5" name="Rectangle 7"/>
          <p:cNvSpPr>
            <a:spLocks noChangeArrowheads="1"/>
          </p:cNvSpPr>
          <p:nvPr/>
        </p:nvSpPr>
        <p:spPr bwMode="auto">
          <a:xfrm>
            <a:off x="785786" y="0"/>
            <a:ext cx="7921625" cy="822325"/>
          </a:xfrm>
          <a:prstGeom prst="rect">
            <a:avLst/>
          </a:prstGeom>
          <a:noFill/>
          <a:ln w="9525">
            <a:noFill/>
            <a:miter lim="800000"/>
            <a:headEnd/>
            <a:tailEnd/>
          </a:ln>
        </p:spPr>
        <p:txBody>
          <a:bodyPr>
            <a:spAutoFit/>
          </a:bodyPr>
          <a:lstStyle/>
          <a:p>
            <a:pPr algn="ctr"/>
            <a:r>
              <a:rPr lang="uk-UA" sz="2400" b="1" dirty="0"/>
              <a:t>Херсонський державний університет</a:t>
            </a:r>
          </a:p>
          <a:p>
            <a:pPr algn="ctr"/>
            <a:r>
              <a:rPr lang="uk-UA" sz="2400" b="1" dirty="0"/>
              <a:t>Кафедра біології людини та імунології</a:t>
            </a:r>
            <a:endParaRPr lang="ru-RU" sz="2400" b="1" dirty="0"/>
          </a:p>
        </p:txBody>
      </p:sp>
      <p:sp>
        <p:nvSpPr>
          <p:cNvPr id="6" name="Прямоугольник 5"/>
          <p:cNvSpPr/>
          <p:nvPr/>
        </p:nvSpPr>
        <p:spPr>
          <a:xfrm>
            <a:off x="214282" y="5929330"/>
            <a:ext cx="8501122" cy="923330"/>
          </a:xfrm>
          <a:prstGeom prst="rect">
            <a:avLst/>
          </a:prstGeom>
        </p:spPr>
        <p:txBody>
          <a:bodyPr wrap="square">
            <a:spAutoFit/>
          </a:bodyPr>
          <a:lstStyle/>
          <a:p>
            <a:pPr algn="ctr">
              <a:defRPr/>
            </a:pPr>
            <a:r>
              <a:rPr lang="uk-UA" b="1" kern="0" dirty="0"/>
              <a:t>Кафедра біології людини та імунології</a:t>
            </a:r>
          </a:p>
          <a:p>
            <a:pPr algn="ctr">
              <a:defRPr/>
            </a:pPr>
            <a:br>
              <a:rPr lang="uk-UA" b="1" kern="0" dirty="0"/>
            </a:br>
            <a:endParaRPr lang="uk-UA" dirty="0"/>
          </a:p>
        </p:txBody>
      </p:sp>
      <p:pic>
        <p:nvPicPr>
          <p:cNvPr id="7" name="Picture 5" descr="C:\Users\Оля\Desktop\ргуфк\Без названия.jfif"/>
          <p:cNvPicPr>
            <a:picLocks noChangeAspect="1" noChangeArrowheads="1"/>
          </p:cNvPicPr>
          <p:nvPr/>
        </p:nvPicPr>
        <p:blipFill>
          <a:blip r:embed="rId3"/>
          <a:srcRect/>
          <a:stretch>
            <a:fillRect/>
          </a:stretch>
        </p:blipFill>
        <p:spPr bwMode="auto">
          <a:xfrm>
            <a:off x="428596" y="2643182"/>
            <a:ext cx="3786214" cy="2519553"/>
          </a:xfrm>
          <a:prstGeom prst="rect">
            <a:avLst/>
          </a:prstGeom>
          <a:noFill/>
        </p:spPr>
      </p:pic>
      <p:pic>
        <p:nvPicPr>
          <p:cNvPr id="8" name="Picture 4" descr="800B"/>
          <p:cNvPicPr>
            <a:picLocks noChangeAspect="1" noChangeArrowheads="1"/>
          </p:cNvPicPr>
          <p:nvPr/>
        </p:nvPicPr>
        <p:blipFill>
          <a:blip r:embed="rId4"/>
          <a:srcRect/>
          <a:stretch>
            <a:fillRect/>
          </a:stretch>
        </p:blipFill>
        <p:spPr bwMode="auto">
          <a:xfrm>
            <a:off x="4786314" y="2643182"/>
            <a:ext cx="3929090" cy="2565401"/>
          </a:xfrm>
          <a:prstGeom prst="rect">
            <a:avLst/>
          </a:prstGeom>
          <a:noFill/>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3" presetClass="entr" presetSubtype="16" fill="hold" nodeType="withEffect">
                                  <p:stCondLst>
                                    <p:cond delay="0"/>
                                  </p:stCondLst>
                                  <p:childTnLst>
                                    <p:set>
                                      <p:cBhvr additive="repl">
                                        <p:cTn id="6" dur="1" fill="hold">
                                          <p:stCondLst>
                                            <p:cond delay="0"/>
                                          </p:stCondLst>
                                        </p:cTn>
                                        <p:tgtEl>
                                          <p:spTgt spid="14337"/>
                                        </p:tgtEl>
                                        <p:attrNameLst>
                                          <p:attrName>style.visibility</p:attrName>
                                        </p:attrNameLst>
                                      </p:cBhvr>
                                      <p:to>
                                        <p:strVal val="visible"/>
                                      </p:to>
                                    </p:set>
                                    <p:animEffect transition="in" filter="plus(in)">
                                      <p:cBhvr additive="repl">
                                        <p:cTn id="7" dur="3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2000240"/>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a:ln>
                  <a:noFill/>
                </a:ln>
                <a:solidFill>
                  <a:schemeClr val="tx1"/>
                </a:solidFill>
                <a:latin typeface="Times New Roman" pitchFamily="18" charset="0"/>
                <a:ea typeface="Calibri" pitchFamily="34" charset="0"/>
                <a:cs typeface="Times New Roman" pitchFamily="18" charset="0"/>
              </a:rPr>
              <a:t>Знати, які основні фізіологічні,</a:t>
            </a:r>
            <a:r>
              <a:rPr kumimoji="0" lang="uk-UA" sz="2800" b="0" i="0" u="none" strike="noStrike" cap="none" normalizeH="0" dirty="0">
                <a:ln>
                  <a:noFill/>
                </a:ln>
                <a:solidFill>
                  <a:schemeClr val="tx1"/>
                </a:solidFill>
                <a:latin typeface="Times New Roman" pitchFamily="18" charset="0"/>
                <a:ea typeface="Calibri" pitchFamily="34" charset="0"/>
                <a:cs typeface="Times New Roman" pitchFamily="18" charset="0"/>
              </a:rPr>
              <a:t> біохімічні маркери </a:t>
            </a:r>
            <a:r>
              <a:rPr kumimoji="0" lang="uk-UA" sz="2800" b="0" i="0" u="none" strike="noStrike" cap="none" normalizeH="0" baseline="0" dirty="0">
                <a:ln>
                  <a:noFill/>
                </a:ln>
                <a:solidFill>
                  <a:schemeClr val="tx1"/>
                </a:solidFill>
                <a:latin typeface="Times New Roman" pitchFamily="18" charset="0"/>
                <a:ea typeface="Calibri" pitchFamily="34" charset="0"/>
                <a:cs typeface="Times New Roman" pitchFamily="18" charset="0"/>
              </a:rPr>
              <a:t>використовуються в оздоровчому спорті.</a:t>
            </a:r>
          </a:p>
          <a:p>
            <a:pPr marL="0" marR="0" lvl="0" indent="180975"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a:ln>
                  <a:noFill/>
                </a:ln>
                <a:solidFill>
                  <a:schemeClr val="tx1"/>
                </a:solidFill>
                <a:latin typeface="Times New Roman" pitchFamily="18" charset="0"/>
                <a:ea typeface="Calibri" pitchFamily="34" charset="0"/>
                <a:cs typeface="Times New Roman" pitchFamily="18" charset="0"/>
              </a:rPr>
              <a:t> Досягти успіхів в спортивній діяльності.</a:t>
            </a:r>
          </a:p>
          <a:p>
            <a:pPr lvl="0" indent="180975" algn="just" eaLnBrk="0" fontAlgn="base" hangingPunct="0">
              <a:spcBef>
                <a:spcPct val="0"/>
              </a:spcBef>
              <a:spcAft>
                <a:spcPct val="0"/>
              </a:spcAft>
              <a:buFontTx/>
              <a:buChar char="•"/>
            </a:pPr>
            <a:r>
              <a:rPr lang="uk-UA" sz="2800" dirty="0">
                <a:latin typeface="Times New Roman" pitchFamily="18" charset="0"/>
                <a:cs typeface="Times New Roman" pitchFamily="18" charset="0"/>
              </a:rPr>
              <a:t> Знати основні напрямками фізіологічних, біохімічних досліджень в спорті.</a:t>
            </a:r>
          </a:p>
          <a:p>
            <a:pPr lvl="0" indent="180975" algn="just" eaLnBrk="0" fontAlgn="base" hangingPunct="0">
              <a:spcBef>
                <a:spcPct val="0"/>
              </a:spcBef>
              <a:spcAft>
                <a:spcPct val="0"/>
              </a:spcAft>
              <a:buFontTx/>
              <a:buChar char="•"/>
            </a:pPr>
            <a:r>
              <a:rPr lang="uk-UA" sz="2800" dirty="0">
                <a:latin typeface="Times New Roman" pitchFamily="18" charset="0"/>
                <a:cs typeface="Times New Roman" pitchFamily="18" charset="0"/>
              </a:rPr>
              <a:t> Володіти практичними навичками використання точних критеріїв для управління тренувальним процесом</a:t>
            </a:r>
            <a:endParaRPr kumimoji="0" lang="uk-UA" sz="2800" b="0" i="0" u="none" strike="noStrike" cap="none" normalizeH="0" baseline="0" dirty="0">
              <a:ln>
                <a:noFill/>
              </a:ln>
              <a:solidFill>
                <a:schemeClr val="tx1"/>
              </a:solidFill>
              <a:latin typeface="Times New Roman" pitchFamily="18" charset="0"/>
              <a:ea typeface="Calibri" pitchFamily="34"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Char char="•"/>
              <a:tabLst/>
            </a:pPr>
            <a:endParaRPr kumimoji="0" lang="uk-UA" sz="32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0" y="0"/>
            <a:ext cx="9144000" cy="1938992"/>
          </a:xfrm>
          <a:prstGeom prst="rect">
            <a:avLst/>
          </a:prstGeom>
        </p:spPr>
        <p:txBody>
          <a:bodyPr wrap="square">
            <a:spAutoFit/>
          </a:bodyPr>
          <a:lstStyle/>
          <a:p>
            <a:pPr lvl="0" indent="180975" algn="just" eaLnBrk="0" fontAlgn="base" hangingPunct="0">
              <a:spcBef>
                <a:spcPct val="0"/>
              </a:spcBef>
              <a:spcAft>
                <a:spcPct val="0"/>
              </a:spcAft>
            </a:pPr>
            <a:r>
              <a:rPr lang="uk-UA" sz="2800" dirty="0">
                <a:latin typeface="Times New Roman" pitchFamily="18" charset="0"/>
                <a:ea typeface="Calibri" pitchFamily="34" charset="0"/>
                <a:cs typeface="Times New Roman" pitchFamily="18" charset="0"/>
              </a:rPr>
              <a:t>Даний курс розрахований не лише для студентів спортивних спеціальностей, а і для людей, які самостійно займаються спортом для оздоровлення.</a:t>
            </a:r>
          </a:p>
          <a:p>
            <a:pPr lvl="0" indent="180975" algn="ctr" eaLnBrk="0" fontAlgn="base" hangingPunct="0">
              <a:spcBef>
                <a:spcPct val="0"/>
              </a:spcBef>
              <a:spcAft>
                <a:spcPct val="0"/>
              </a:spcAft>
            </a:pPr>
            <a:r>
              <a:rPr lang="uk-UA" sz="3600" dirty="0">
                <a:latin typeface="Times New Roman" pitchFamily="18" charset="0"/>
                <a:ea typeface="Calibri" pitchFamily="34" charset="0"/>
                <a:cs typeface="Times New Roman" pitchFamily="18" charset="0"/>
              </a:rPr>
              <a:t>Ви хочете:</a:t>
            </a:r>
            <a:endParaRPr lang="uk-UA" sz="3600" dirty="0">
              <a:latin typeface="Times New Roman" pitchFamily="18" charset="0"/>
              <a:cs typeface="Times New Roman" pitchFamily="18" charset="0"/>
            </a:endParaRPr>
          </a:p>
        </p:txBody>
      </p:sp>
      <p:sp>
        <p:nvSpPr>
          <p:cNvPr id="5" name="Прямоугольник 4"/>
          <p:cNvSpPr/>
          <p:nvPr/>
        </p:nvSpPr>
        <p:spPr>
          <a:xfrm>
            <a:off x="2143108" y="5000636"/>
            <a:ext cx="4791696" cy="646331"/>
          </a:xfrm>
          <a:prstGeom prst="rect">
            <a:avLst/>
          </a:prstGeom>
        </p:spPr>
        <p:txBody>
          <a:bodyPr wrap="none">
            <a:spAutoFit/>
          </a:bodyPr>
          <a:lstStyle/>
          <a:p>
            <a:pPr lvl="0" indent="180975" algn="just" eaLnBrk="0" fontAlgn="base" hangingPunct="0">
              <a:spcBef>
                <a:spcPct val="0"/>
              </a:spcBef>
              <a:spcAft>
                <a:spcPct val="0"/>
              </a:spcAft>
            </a:pPr>
            <a:r>
              <a:rPr lang="uk-UA" sz="3600" dirty="0">
                <a:latin typeface="Times New Roman" pitchFamily="18" charset="0"/>
                <a:ea typeface="Calibri" pitchFamily="34" charset="0"/>
                <a:cs typeface="Times New Roman" pitchFamily="18" charset="0"/>
              </a:rPr>
              <a:t>Тоді цей курс для Вас!</a:t>
            </a:r>
            <a:endParaRPr lang="uk-UA" sz="3600" dirty="0">
              <a:latin typeface="Times New Roman" pitchFamily="18" charset="0"/>
              <a:cs typeface="Times New Roman" pitchFamily="18" charset="0"/>
            </a:endParaRPr>
          </a:p>
        </p:txBody>
      </p:sp>
      <p:sp>
        <p:nvSpPr>
          <p:cNvPr id="6" name="Прямоугольник 5"/>
          <p:cNvSpPr/>
          <p:nvPr/>
        </p:nvSpPr>
        <p:spPr>
          <a:xfrm>
            <a:off x="357158" y="5786454"/>
            <a:ext cx="8429684" cy="584775"/>
          </a:xfrm>
          <a:prstGeom prst="rect">
            <a:avLst/>
          </a:prstGeom>
        </p:spPr>
        <p:txBody>
          <a:bodyPr wrap="square">
            <a:spAutoFit/>
          </a:bodyPr>
          <a:lstStyle/>
          <a:p>
            <a:pPr algn="just">
              <a:lnSpc>
                <a:spcPct val="80000"/>
              </a:lnSpc>
              <a:defRPr/>
            </a:pPr>
            <a:r>
              <a:rPr lang="uk-UA" sz="2000" kern="0">
                <a:latin typeface="Times New Roman" pitchFamily="18" charset="0"/>
                <a:cs typeface="Times New Roman" pitchFamily="18" charset="0"/>
              </a:rPr>
              <a:t>Кафедра </a:t>
            </a:r>
            <a:r>
              <a:rPr lang="uk-UA" sz="2000" kern="0" dirty="0">
                <a:latin typeface="Times New Roman" pitchFamily="18" charset="0"/>
                <a:cs typeface="Times New Roman" pitchFamily="18" charset="0"/>
              </a:rPr>
              <a:t>біології людини та імунології</a:t>
            </a:r>
          </a:p>
          <a:p>
            <a:pPr algn="just">
              <a:lnSpc>
                <a:spcPct val="80000"/>
              </a:lnSpc>
              <a:defRPr/>
            </a:pPr>
            <a:r>
              <a:rPr lang="uk-UA" sz="2000" kern="0" dirty="0" err="1">
                <a:latin typeface="Times New Roman" pitchFamily="18" charset="0"/>
                <a:cs typeface="Times New Roman" pitchFamily="18" charset="0"/>
              </a:rPr>
              <a:t>Ауд</a:t>
            </a:r>
            <a:r>
              <a:rPr lang="uk-UA" sz="2000" kern="0" dirty="0">
                <a:latin typeface="Times New Roman" pitchFamily="18" charset="0"/>
                <a:cs typeface="Times New Roman" pitchFamily="18" charset="0"/>
              </a:rPr>
              <a:t>. 713</a:t>
            </a:r>
          </a:p>
        </p:txBody>
      </p:sp>
    </p:spTree>
    <p:extLst>
      <p:ext uri="{BB962C8B-B14F-4D97-AF65-F5344CB8AC3E}">
        <p14:creationId xmlns:p14="http://schemas.microsoft.com/office/powerpoint/2010/main" val="112521974"/>
      </p:ext>
    </p:extLst>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3539430"/>
          </a:xfrm>
          <a:prstGeom prst="rect">
            <a:avLst/>
          </a:prstGeom>
        </p:spPr>
        <p:txBody>
          <a:bodyPr wrap="square">
            <a:spAutoFit/>
          </a:bodyPr>
          <a:lstStyle/>
          <a:p>
            <a:pPr algn="just"/>
            <a:r>
              <a:rPr lang="uk-UA" sz="2800" dirty="0"/>
              <a:t>На сьогоднішній день, що не може не радувати, велика кількість людей починає займатися спортом і саме завдяки цьому в науковій літературі з’являються дослідження пов’язанні зі здоров’ям та здоровим способом життя. Особливо велику значущість в цьому напрямку мають питання ефективності фізкультурно-оздоровчих занять для поліпшення показників фізичного стану людей, що користується послугами фітнес-клубів.</a:t>
            </a:r>
          </a:p>
        </p:txBody>
      </p:sp>
      <p:pic>
        <p:nvPicPr>
          <p:cNvPr id="8" name="Picture 3" descr="Что такое петли TRX"/>
          <p:cNvPicPr>
            <a:picLocks noChangeAspect="1" noChangeArrowheads="1"/>
          </p:cNvPicPr>
          <p:nvPr/>
        </p:nvPicPr>
        <p:blipFill>
          <a:blip r:embed="rId2"/>
          <a:srcRect/>
          <a:stretch>
            <a:fillRect/>
          </a:stretch>
        </p:blipFill>
        <p:spPr bwMode="auto">
          <a:xfrm>
            <a:off x="179388" y="3786190"/>
            <a:ext cx="3749670" cy="2935285"/>
          </a:xfrm>
          <a:prstGeom prst="rect">
            <a:avLst/>
          </a:prstGeom>
          <a:noFill/>
        </p:spPr>
      </p:pic>
      <p:pic>
        <p:nvPicPr>
          <p:cNvPr id="9" name="Picture 8" descr="1288877904_117"/>
          <p:cNvPicPr>
            <a:picLocks noChangeAspect="1" noChangeArrowheads="1"/>
          </p:cNvPicPr>
          <p:nvPr/>
        </p:nvPicPr>
        <p:blipFill>
          <a:blip r:embed="rId3"/>
          <a:srcRect/>
          <a:stretch>
            <a:fillRect/>
          </a:stretch>
        </p:blipFill>
        <p:spPr bwMode="auto">
          <a:xfrm>
            <a:off x="4572000" y="3786190"/>
            <a:ext cx="4143404" cy="2857496"/>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3785652"/>
          </a:xfrm>
          <a:prstGeom prst="rect">
            <a:avLst/>
          </a:prstGeom>
        </p:spPr>
        <p:txBody>
          <a:bodyPr wrap="square">
            <a:spAutoFit/>
          </a:bodyPr>
          <a:lstStyle/>
          <a:p>
            <a:pPr algn="just"/>
            <a:r>
              <a:rPr lang="uk-UA" sz="2400" dirty="0"/>
              <a:t>Кожний тренер-інструктор, своїми програмами, навантаженнями може привести до задоволення людини, яка прийшла займатися – це і зменшення ваги тіла і збільшення м’язової маси. Але в той же час і сама людина і тренер не до кінця розуміють, за рахунок чого відбулася дана адаптація до фізичних навантажень, чи це компенсаторні реакції, які можуть призвести до перенавантаження організму, чи саме пристосувальна реакція, яка призведе до позитивних змін в подальшому, тобто до адаптування. Одними із основних критеріїв адаптації до фізичних навантажень є – фізіологічні та біохімічні критерії.</a:t>
            </a:r>
          </a:p>
        </p:txBody>
      </p:sp>
      <p:pic>
        <p:nvPicPr>
          <p:cNvPr id="8" name="Picture 4" descr="Bosu : Новый вид фитнеса bosu (босу)"/>
          <p:cNvPicPr>
            <a:picLocks noChangeAspect="1" noChangeArrowheads="1"/>
          </p:cNvPicPr>
          <p:nvPr/>
        </p:nvPicPr>
        <p:blipFill>
          <a:blip r:embed="rId2"/>
          <a:srcRect/>
          <a:stretch>
            <a:fillRect/>
          </a:stretch>
        </p:blipFill>
        <p:spPr bwMode="auto">
          <a:xfrm>
            <a:off x="357158" y="4000504"/>
            <a:ext cx="3429024" cy="2500330"/>
          </a:xfrm>
          <a:prstGeom prst="rect">
            <a:avLst/>
          </a:prstGeom>
          <a:noFill/>
        </p:spPr>
      </p:pic>
      <p:pic>
        <p:nvPicPr>
          <p:cNvPr id="9" name="Picture 5" descr="1354866049"/>
          <p:cNvPicPr>
            <a:picLocks noChangeAspect="1" noChangeArrowheads="1"/>
          </p:cNvPicPr>
          <p:nvPr/>
        </p:nvPicPr>
        <p:blipFill>
          <a:blip r:embed="rId3"/>
          <a:srcRect/>
          <a:stretch>
            <a:fillRect/>
          </a:stretch>
        </p:blipFill>
        <p:spPr bwMode="auto">
          <a:xfrm>
            <a:off x="5214942" y="4000504"/>
            <a:ext cx="3357586" cy="2449513"/>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lgn="just" fontAlgn="base">
              <a:spcBef>
                <a:spcPct val="0"/>
              </a:spcBef>
              <a:spcAft>
                <a:spcPct val="0"/>
              </a:spcAft>
            </a:pPr>
            <a:r>
              <a:rPr kumimoji="0" lang="uk-UA"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Мета курсу </a:t>
            </a:r>
            <a:r>
              <a:rPr lang="uk-UA" sz="2800" dirty="0">
                <a:latin typeface="Times New Roman" pitchFamily="18" charset="0"/>
                <a:cs typeface="Times New Roman" pitchFamily="18" charset="0"/>
              </a:rPr>
              <a:t>ознайомити студентів з основними напрямками фізіологічних, біохімічних досліджень в спорті, прищепити практичні навички використання точних критеріїв для управління тренувальним процесом.</a:t>
            </a:r>
          </a:p>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Times New Roman" pitchFamily="18" charset="0"/>
                <a:cs typeface="Times New Roman" pitchFamily="18" charset="0"/>
              </a:rPr>
              <a:t> </a:t>
            </a:r>
          </a:p>
        </p:txBody>
      </p:sp>
      <p:pic>
        <p:nvPicPr>
          <p:cNvPr id="7" name="Picture 3" descr="C:\Users\Оля\Desktop\ргуфк\kollaj.jpg"/>
          <p:cNvPicPr>
            <a:picLocks noChangeAspect="1" noChangeArrowheads="1"/>
          </p:cNvPicPr>
          <p:nvPr/>
        </p:nvPicPr>
        <p:blipFill>
          <a:blip r:embed="rId2"/>
          <a:srcRect/>
          <a:stretch>
            <a:fillRect/>
          </a:stretch>
        </p:blipFill>
        <p:spPr bwMode="auto">
          <a:xfrm>
            <a:off x="642910" y="1785926"/>
            <a:ext cx="7858180" cy="5072074"/>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Завдання вивчення дисципліни:</a:t>
            </a: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a:p>
            <a:pPr algn="just"/>
            <a:r>
              <a:rPr lang="uk-UA" sz="2200" dirty="0">
                <a:latin typeface="Times New Roman" pitchFamily="18" charset="0"/>
                <a:cs typeface="Times New Roman" pitchFamily="18" charset="0"/>
              </a:rPr>
              <a:t>- формувати уявлення про теоретичні основи різних видів фітнесу, як фактора, що забезпечує здоров'я та міцну позитивну мотивацію на здоровий спосіб життя;</a:t>
            </a:r>
          </a:p>
          <a:p>
            <a:pPr algn="just"/>
            <a:r>
              <a:rPr lang="uk-UA" sz="2200" dirty="0">
                <a:latin typeface="Times New Roman" pitchFamily="18" charset="0"/>
                <a:cs typeface="Times New Roman" pitchFamily="18" charset="0"/>
              </a:rPr>
              <a:t>- розвивати вміння студентів застосовувати в різних сферах професійної діяльності отримані знання щодо збереження, зміцнення формування індивідуального здоров'я і здорового способу життя;</a:t>
            </a:r>
          </a:p>
          <a:p>
            <a:pPr algn="just"/>
            <a:r>
              <a:rPr lang="uk-UA" sz="2200" dirty="0">
                <a:latin typeface="Times New Roman" pitchFamily="18" charset="0"/>
                <a:cs typeface="Times New Roman" pitchFamily="18" charset="0"/>
              </a:rPr>
              <a:t>- формувати професійно-прикладні навички роботи в області фітнесу з різним контингентом населення.</a:t>
            </a:r>
          </a:p>
          <a:p>
            <a:pPr algn="just"/>
            <a:r>
              <a:rPr lang="uk-UA" sz="2200" dirty="0">
                <a:latin typeface="Times New Roman" pitchFamily="18" charset="0"/>
                <a:cs typeface="Times New Roman" pitchFamily="18" charset="0"/>
              </a:rPr>
              <a:t>- вивчення хімічного складу живого організму, будови і властивостей молекул, з яких він складається.</a:t>
            </a:r>
          </a:p>
          <a:p>
            <a:pPr algn="just"/>
            <a:r>
              <a:rPr lang="uk-UA" sz="2200" dirty="0">
                <a:latin typeface="Times New Roman" pitchFamily="18" charset="0"/>
                <a:cs typeface="Times New Roman" pitchFamily="18" charset="0"/>
              </a:rPr>
              <a:t>- вивчення перетворення речовин і енергії, що лежать в основі фізіологічних функцій, їх регуляція; біохімічні процеси при м'язової діяльності і в період відновлення; сутність і закономірності біохімічної адаптації при систематичних м'язових навантажень; вікові та статеві особливості протікання біохімічних процесів при заняттях фізичними вправами; біохімічні фактори, що визначають прояви м'язової сили, швидкості, витривалості; біохімічні основи харчування осіб, які займаються фізичною культурою і спортом.</a:t>
            </a:r>
            <a:endParaRPr kumimoji="0" lang="uk-UA" sz="22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2521974"/>
      </p:ext>
    </p:extLst>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5857884"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результаті вивчення курсу студент повинен:</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buFont typeface="Wingdings" pitchFamily="2" charset="2"/>
              <a:buChar char="§"/>
            </a:pPr>
            <a:r>
              <a:rPr lang="uk-UA" sz="2400" dirty="0"/>
              <a:t>коригувати тренувальні навантаження на основі контролю стану людини;</a:t>
            </a:r>
          </a:p>
          <a:p>
            <a:endParaRPr lang="uk-UA" sz="2400" dirty="0"/>
          </a:p>
          <a:p>
            <a:pPr>
              <a:buFont typeface="Wingdings" pitchFamily="2" charset="2"/>
              <a:buChar char="§"/>
            </a:pPr>
            <a:r>
              <a:rPr lang="uk-UA" sz="2400" dirty="0"/>
              <a:t>використовувати ефективні засоби відновлення і підвищення спортивної працездатності;</a:t>
            </a:r>
          </a:p>
          <a:p>
            <a:endParaRPr lang="uk-UA" sz="2400" dirty="0"/>
          </a:p>
          <a:p>
            <a:pPr>
              <a:buFont typeface="Wingdings" pitchFamily="2" charset="2"/>
              <a:buChar char="§"/>
            </a:pPr>
            <a:r>
              <a:rPr lang="uk-UA" sz="2400" dirty="0"/>
              <a:t>знати особливості протікання фізіологічних і біохімічних процесів під час виконання м'язової роботи і в період відпочинку після неї, а також фактори, що лімітують рівень фізичної працездатності та здоров'я людини;</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 name="Picture 3" descr="C:\Users\Оля\Desktop\ргуфк\81b0a8f40c919b314e629d9c1fb9ae68.jpg"/>
          <p:cNvPicPr>
            <a:picLocks noChangeAspect="1" noChangeArrowheads="1"/>
          </p:cNvPicPr>
          <p:nvPr/>
        </p:nvPicPr>
        <p:blipFill>
          <a:blip r:embed="rId2"/>
          <a:srcRect/>
          <a:stretch>
            <a:fillRect/>
          </a:stretch>
        </p:blipFill>
        <p:spPr bwMode="auto">
          <a:xfrm>
            <a:off x="5643570" y="357166"/>
            <a:ext cx="3500430" cy="6215082"/>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5857884"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результаті вивчення курсу студент повинен:</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buFont typeface="Wingdings" pitchFamily="2" charset="2"/>
              <a:buChar char="§"/>
            </a:pPr>
            <a:r>
              <a:rPr lang="uk-UA" sz="2400" dirty="0"/>
              <a:t>знати закономірності фізіологічної та біохімічної адаптації організму спортсмена до фізичних навантажень під впливом різних засобів і методів тренування;</a:t>
            </a:r>
          </a:p>
          <a:p>
            <a:pPr>
              <a:buFont typeface="Wingdings" pitchFamily="2" charset="2"/>
              <a:buChar char="§"/>
            </a:pPr>
            <a:r>
              <a:rPr lang="uk-UA" sz="2400" dirty="0"/>
              <a:t>вміти організовувати біохімічний контроль для оцінки змін в рівні тренованості спортсменів;</a:t>
            </a:r>
          </a:p>
          <a:p>
            <a:pPr>
              <a:buFont typeface="Wingdings" pitchFamily="2" charset="2"/>
              <a:buChar char="§"/>
            </a:pPr>
            <a:r>
              <a:rPr lang="uk-UA" sz="2400" dirty="0"/>
              <a:t>здійснювати навчання, виховання і розвиток з урахуванням соціальних, вікових, психофізичних та індивідуальних особливостей, в тому числі особливих освітніх потреб учнів;</a:t>
            </a:r>
          </a:p>
          <a:p>
            <a:pPr>
              <a:buFont typeface="Wingdings" pitchFamily="2" charset="2"/>
              <a:buChar char="§"/>
            </a:pPr>
            <a:r>
              <a:rPr lang="uk-UA" sz="2400" dirty="0"/>
              <a:t>формувати фізичну активність дітей і дорослих, здоровий стиль життя на основі потреби займатися фізичними вправами;</a:t>
            </a:r>
          </a:p>
          <a:p>
            <a:pPr>
              <a:buFont typeface="Wingdings" pitchFamily="2" charset="2"/>
              <a:buChar char="§"/>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 name="Picture 2" descr="C:\Users\Оля\Desktop\ргуфк\math-mod.gif"/>
          <p:cNvPicPr>
            <a:picLocks noChangeAspect="1" noChangeArrowheads="1"/>
          </p:cNvPicPr>
          <p:nvPr/>
        </p:nvPicPr>
        <p:blipFill>
          <a:blip r:embed="rId2"/>
          <a:srcRect/>
          <a:stretch>
            <a:fillRect/>
          </a:stretch>
        </p:blipFill>
        <p:spPr bwMode="auto">
          <a:xfrm>
            <a:off x="5750695" y="1071546"/>
            <a:ext cx="3393305" cy="5000660"/>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528638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результаті вивчення курсу студент повинен:</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buFont typeface="Wingdings" pitchFamily="2" charset="2"/>
              <a:buChar char="§"/>
            </a:pPr>
            <a:r>
              <a:rPr lang="uk-UA" sz="2400" dirty="0"/>
              <a:t>володіти засобами і методами формування здорового способу життя на основі потреби у фізичній активності і регулярному застосуванні фізичних вправ і природних чинників з метою оздоровлення і фізичного вдосконалення;</a:t>
            </a:r>
          </a:p>
          <a:p>
            <a:pPr>
              <a:buFont typeface="Wingdings" pitchFamily="2" charset="2"/>
              <a:buChar char="§"/>
            </a:pPr>
            <a:endParaRPr lang="uk-UA" sz="2400" dirty="0"/>
          </a:p>
          <a:p>
            <a:pPr>
              <a:buFont typeface="Wingdings" pitchFamily="2" charset="2"/>
              <a:buChar char="§"/>
            </a:pPr>
            <a:r>
              <a:rPr lang="uk-UA" sz="2400" dirty="0"/>
              <a:t>здатність визначати </a:t>
            </a:r>
            <a:r>
              <a:rPr lang="uk-UA" sz="2400" dirty="0" err="1"/>
              <a:t>анатомо-морфологічні</a:t>
            </a:r>
            <a:r>
              <a:rPr lang="uk-UA" sz="2400" dirty="0"/>
              <a:t>, фізіологічні, біохімічні, біомеханічні, психологічні особливості фізкультурно-спортивної діяльності та характер її впливу на організм людини з урахуванням статі та віку;</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 name="Picture 2" descr="C:\Users\Оля\Desktop\ргуфк\vns_course.jpg"/>
          <p:cNvPicPr>
            <a:picLocks noChangeAspect="1" noChangeArrowheads="1"/>
          </p:cNvPicPr>
          <p:nvPr/>
        </p:nvPicPr>
        <p:blipFill>
          <a:blip r:embed="rId2"/>
          <a:srcRect/>
          <a:stretch>
            <a:fillRect/>
          </a:stretch>
        </p:blipFill>
        <p:spPr bwMode="auto">
          <a:xfrm>
            <a:off x="5214942" y="714356"/>
            <a:ext cx="3929058" cy="5643578"/>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52863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результаті вивчення курсу студент повинен:</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buFont typeface="Wingdings" pitchFamily="2" charset="2"/>
              <a:buChar char="§"/>
            </a:pPr>
            <a:r>
              <a:rPr lang="uk-UA" sz="2400" dirty="0"/>
              <a:t>самостійно здобувати за допомогою інформаційних технологій і використовувати в практичній діяльності нові знання і вміння, в тому числі в нових галузях наукових знань, безпосередньо не пов'язаних зі сферою діяльності;</a:t>
            </a:r>
          </a:p>
          <a:p>
            <a:pPr>
              <a:buFont typeface="Wingdings" pitchFamily="2" charset="2"/>
              <a:buChar char="§"/>
            </a:pPr>
            <a:endParaRPr lang="uk-UA" sz="2400" dirty="0"/>
          </a:p>
          <a:p>
            <a:pPr>
              <a:buFont typeface="Wingdings" pitchFamily="2" charset="2"/>
              <a:buChar char="§"/>
            </a:pPr>
            <a:r>
              <a:rPr lang="uk-UA" sz="2400" dirty="0"/>
              <a:t>самостійно аналізувати стан і динаміку об'єктів діяльності, виявляти актуальні проблеми і ставити конкретні завдання їх вирішення.</a:t>
            </a: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5214942" y="714356"/>
            <a:ext cx="3714776" cy="5143536"/>
          </a:xfrm>
          <a:prstGeom prst="rect">
            <a:avLst/>
          </a:prstGeom>
          <a:noFill/>
          <a:ln w="9525">
            <a:noFill/>
            <a:miter lim="800000"/>
            <a:headEnd/>
            <a:tailEnd/>
          </a:ln>
          <a:effectLst/>
        </p:spPr>
      </p:pic>
    </p:spTree>
    <p:extLst>
      <p:ext uri="{BB962C8B-B14F-4D97-AF65-F5344CB8AC3E}">
        <p14:creationId xmlns:p14="http://schemas.microsoft.com/office/powerpoint/2010/main" val="112521974"/>
      </p:ext>
    </p:extLst>
  </p:cSld>
  <p:clrMapOvr>
    <a:masterClrMapping/>
  </p:clrMapOvr>
  <p:transition>
    <p:wheel spokes="1"/>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688</Words>
  <Application>Microsoft Office PowerPoint</Application>
  <PresentationFormat>Экран (4:3)</PresentationFormat>
  <Paragraphs>48</Paragraphs>
  <Slides>10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Wingdings</vt:lpstr>
      <vt:lpstr>Тема Office</vt:lpstr>
      <vt:lpstr>Фізіологічні критерії  у фітнес-індустрії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Черная Марина Николаевна</cp:lastModifiedBy>
  <cp:revision>26</cp:revision>
  <dcterms:modified xsi:type="dcterms:W3CDTF">2019-03-05T13:24:49Z</dcterms:modified>
</cp:coreProperties>
</file>