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80459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8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9288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1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1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1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4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728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184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A23DF11-0C5F-487D-8937-8A33EE286B9E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49F66BA-1257-462D-AB43-CBDCA8738F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255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0630" y="1431999"/>
            <a:ext cx="9822170" cy="1479402"/>
          </a:xfrm>
        </p:spPr>
        <p:txBody>
          <a:bodyPr/>
          <a:lstStyle/>
          <a:p>
            <a:pPr algn="just"/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Оперативно-розшукова діяльність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система гласних і негласних пошукових, розвідувальних та контррозвідувальних заходів, що здійснюються із застосуванням оперативних та оперативно-технічних засобів.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71" y="3611953"/>
            <a:ext cx="4422098" cy="2942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108890"/>
            <a:ext cx="1524000" cy="15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5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695"/>
            <a:ext cx="9601200" cy="2943219"/>
          </a:xfrm>
        </p:spPr>
        <p:txBody>
          <a:bodyPr>
            <a:normAutofit/>
          </a:bodyPr>
          <a:lstStyle/>
          <a:p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оперативно-розшукової діяльності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112" y="977646"/>
            <a:ext cx="6299167" cy="5633016"/>
          </a:xfrm>
        </p:spPr>
        <p:txBody>
          <a:bodyPr>
            <a:normAutofit/>
          </a:bodyPr>
          <a:lstStyle/>
          <a:p>
            <a:pPr algn="just"/>
            <a:r>
              <a:rPr lang="uk-UA" sz="2400" u="sng" dirty="0"/>
              <a:t>Пошук і фіксація </a:t>
            </a:r>
            <a:r>
              <a:rPr lang="uk-UA" sz="2400" dirty="0"/>
              <a:t>фактичних даних про протиправні діяння окремих осіб та груп, відповідальність за які передбачена Кримінальним кодексом України </a:t>
            </a:r>
            <a:r>
              <a:rPr lang="uk-UA" sz="2400" dirty="0" err="1"/>
              <a:t>розвідувально</a:t>
            </a:r>
            <a:r>
              <a:rPr lang="uk-UA" sz="2400" dirty="0"/>
              <a:t>-підривну діяльність спеціальних служб іноземних держав та організацій з метою припинення правопорушень та в інтересах кримінального судочинства, </a:t>
            </a:r>
            <a:endParaRPr lang="en-US" sz="2400" dirty="0"/>
          </a:p>
          <a:p>
            <a:pPr algn="just"/>
            <a:r>
              <a:rPr lang="uk-UA" sz="2400" u="sng" dirty="0"/>
              <a:t>Отримання інформації</a:t>
            </a:r>
            <a:r>
              <a:rPr lang="uk-UA" sz="2400" dirty="0"/>
              <a:t> в інтересах безпеки громадян, суспільства і держави. 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67" y="3946901"/>
            <a:ext cx="4002920" cy="266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9" y="1130393"/>
            <a:ext cx="4002921" cy="266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493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2939"/>
            <a:ext cx="9601200" cy="2117361"/>
          </a:xfrm>
        </p:spPr>
        <p:txBody>
          <a:bodyPr>
            <a:normAutofit/>
          </a:bodyPr>
          <a:lstStyle/>
          <a:p>
            <a:r>
              <a:rPr lang="uk-UA" sz="2800" b="1" u="sng" dirty="0"/>
              <a:t>Принципи оперативно-розшукової діяльності</a:t>
            </a:r>
            <a:br>
              <a:rPr lang="ru-RU" sz="2800" u="sng" dirty="0"/>
            </a:b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31757"/>
            <a:ext cx="9601200" cy="3581400"/>
          </a:xfrm>
        </p:spPr>
        <p:txBody>
          <a:bodyPr/>
          <a:lstStyle/>
          <a:p>
            <a:pPr algn="just"/>
            <a:r>
              <a:rPr lang="uk-UA" b="1" dirty="0"/>
              <a:t>Оперативно-розшукова діяльність ґрунтується на принципах </a:t>
            </a:r>
            <a:r>
              <a:rPr lang="uk-UA" dirty="0"/>
              <a:t>законності, дотримання прав і свобод людини, взаємодії з органами управління і населенням.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400300"/>
            <a:ext cx="4136164" cy="3765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58980"/>
            <a:ext cx="5199345" cy="302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3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915" y="116174"/>
            <a:ext cx="11085226" cy="1485900"/>
          </a:xfrm>
        </p:spPr>
        <p:txBody>
          <a:bodyPr>
            <a:normAutofit/>
          </a:bodyPr>
          <a:lstStyle/>
          <a:p>
            <a:r>
              <a:rPr lang="uk-UA" sz="2800" b="1" u="sng" dirty="0"/>
              <a:t>Підрозділи, які здійснюють оперативно-розшукову діяльність</a:t>
            </a:r>
            <a:endParaRPr lang="ru-RU" sz="28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055" y="878799"/>
            <a:ext cx="9101529" cy="6018552"/>
          </a:xfrm>
        </p:spPr>
        <p:txBody>
          <a:bodyPr numCol="2">
            <a:noAutofit/>
          </a:bodyPr>
          <a:lstStyle/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внутрішніх справ України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кримінальна, транспортна та спеціальна міліція, зі спеціальними підрозділами по боротьбі з організованою злочинністю, судовою міліцією;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безпеки України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контррозвідка, військова контррозвідка, забезпечення захисту національної державності, боротьбі з корупцією та організованою злочинністю, внутрішньої безпеки, боротьби з тероризмом.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зовнішньої розвідки України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агентурна розвідка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прикордонної служби України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розвідувальний орган спеціально уповноважений центральний орган виконавчої влади у справах охорони державного кордону 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державної охорони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підрозділ оперативного забезпечення охорони виключно з метою забезпечення безпеки осіб та об’єктів, щодо яких здійснюється державна охорона;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державної податкової служби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оперативні підрозділами податкової міліції; органів і установ Державного департаменту України з питань виконання покарань - оперативними підрозділами; розвідувального органу </a:t>
            </a:r>
          </a:p>
          <a:p>
            <a:pPr algn="just"/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оборони України</a:t>
            </a:r>
            <a:r>
              <a:rPr lang="uk-UA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оперативними, оперативно-технічними, власної безпеки.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584" y="964055"/>
            <a:ext cx="1956216" cy="19562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22" y="4175885"/>
            <a:ext cx="2023919" cy="243882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374776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774" y="176134"/>
            <a:ext cx="11310079" cy="1485900"/>
          </a:xfrm>
        </p:spPr>
        <p:txBody>
          <a:bodyPr>
            <a:normAutofit/>
          </a:bodyPr>
          <a:lstStyle/>
          <a:p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завдання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 дисципліни </a:t>
            </a:r>
            <a:r>
              <a:rPr lang="uk-U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«Оперативно-розшукова діяльність»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774" y="1872982"/>
            <a:ext cx="6073515" cy="3581400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формування у студентів професіональних знань про суть цієї діяльності, її сили, форми, методи та засоби;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уявлення про застосування оперативних та оперативно-технічних засобів, ведення оперативно-розшукових справ, використання інформаційних обліків органів внутрішніх справ.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89" y="1051171"/>
            <a:ext cx="3792511" cy="252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05" y="3746588"/>
            <a:ext cx="3792511" cy="252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48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8" y="296056"/>
            <a:ext cx="10820400" cy="1485900"/>
          </a:xfrm>
        </p:spPr>
        <p:txBody>
          <a:bodyPr/>
          <a:lstStyle/>
          <a:p>
            <a:r>
              <a:rPr lang="uk-UA" sz="2800" b="1" u="sng" dirty="0"/>
              <a:t>У результаті вивчення дисципліни студенти повинні: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6964" y="914400"/>
            <a:ext cx="5958590" cy="56962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історію і перспективи розвитку, об’єкт і предмет теорії оперативно-розшукової діяльності; поняття, завдання, правову основу та принципи цієї діяльності; особливості компетенції та структуру оперативних підрозділів правоохоронних органів, що ведуть боротьбу зі злочинністю; основні методи збору та аналізу оперативної інформації; підстави проведення оперативно-розшукової діяльності; гарантії забезпечення прав і свобод людини та громадянина при здійсненні оперативно-розшукових заходів.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-пошукові та криміналістичні обліки органів внутрішніх справ у ході розкриття злочинів; оцінювати стан та особливості криміногенної обстановки; висувати оперативно-розшукові версії в ході перевірки інформації про підготовку та вчинення правопорушень; планувати проведення оперативно-розшукових заходів у процесі організації роботи по оперативно-розшуковим справам; готувати постанови про проведення оперативно-розшукових заходів, що потребують санкціонування в суді; застосовувати сили, засоби, оперативно-розшукові та оперативно-технічні заходи для розкриття та розслідування злочинів.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8" y="1041580"/>
            <a:ext cx="3392774" cy="254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384" y="3889474"/>
            <a:ext cx="3392774" cy="254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229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926" y="449704"/>
            <a:ext cx="6678118" cy="565753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/>
              <a:t>7. </a:t>
            </a:r>
            <a:r>
              <a:rPr lang="uk-UA" b="1" u="sng" dirty="0"/>
              <a:t>Лекції </a:t>
            </a:r>
            <a:r>
              <a:rPr lang="uk-UA" dirty="0" err="1"/>
              <a:t>читаються</a:t>
            </a:r>
            <a:r>
              <a:rPr lang="uk-UA" dirty="0"/>
              <a:t> з ключових проблем оперативно-розшукової діяльності де визначаються: її завдання та форми, засоби і методи, теоретичне і наукове співвідношення з криміналістичними, процесуальними та адміністративно-правовими інститутами. </a:t>
            </a:r>
            <a:br>
              <a:rPr lang="uk-UA" dirty="0"/>
            </a:br>
            <a:r>
              <a:rPr lang="uk-UA" dirty="0"/>
              <a:t>У лекціях повинен знайти відображення аналіз сучасного стану протидії злочинності, позитивний досвід роботи оперативних підрозділів поліції та правоохоронних органів України, а також найбільш важливі питання теорії та практики оперативно-розшукової діяльності. Особлива увага приділяється висвітленню сучасних тенденцій злочинності, використанню оперативно-розшукових даних у кримінальному судочинстві.</a:t>
            </a:r>
            <a:endParaRPr lang="ru-RU" dirty="0"/>
          </a:p>
          <a:p>
            <a:pPr algn="just"/>
            <a:r>
              <a:rPr lang="uk-UA" b="1" dirty="0"/>
              <a:t>8. </a:t>
            </a:r>
            <a:r>
              <a:rPr lang="ru-RU" b="1" u="sng" dirty="0"/>
              <a:t>На </a:t>
            </a:r>
            <a:r>
              <a:rPr lang="ru-RU" b="1" u="sng" dirty="0" err="1"/>
              <a:t>семінарських</a:t>
            </a:r>
            <a:r>
              <a:rPr lang="ru-RU" b="1" u="sng" dirty="0"/>
              <a:t> </a:t>
            </a:r>
            <a:r>
              <a:rPr lang="ru-RU" b="1" u="sng" dirty="0" err="1"/>
              <a:t>заняттях</a:t>
            </a:r>
            <a:r>
              <a:rPr lang="ru-RU" u="sng" dirty="0"/>
              <a:t> </a:t>
            </a:r>
            <a:r>
              <a:rPr lang="ru-RU" dirty="0" err="1"/>
              <a:t>обговорюються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оперативно-</a:t>
            </a:r>
            <a:r>
              <a:rPr lang="ru-RU" dirty="0" err="1"/>
              <a:t>розшукової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вивчаються</a:t>
            </a:r>
            <a:r>
              <a:rPr lang="ru-RU" dirty="0"/>
              <a:t> </a:t>
            </a:r>
            <a:r>
              <a:rPr lang="ru-RU" dirty="0" err="1"/>
              <a:t>нормативні</a:t>
            </a:r>
            <a:r>
              <a:rPr lang="ru-RU" dirty="0"/>
              <a:t> та </a:t>
            </a:r>
            <a:r>
              <a:rPr lang="ru-RU" dirty="0" err="1"/>
              <a:t>літературні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93" y="1010587"/>
            <a:ext cx="4145092" cy="255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93" y="4179757"/>
            <a:ext cx="4145092" cy="255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430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777" y="249211"/>
            <a:ext cx="9601200" cy="873177"/>
          </a:xfrm>
        </p:spPr>
        <p:txBody>
          <a:bodyPr>
            <a:noAutofit/>
          </a:bodyPr>
          <a:lstStyle/>
          <a:p>
            <a:r>
              <a:rPr lang="uk-UA" sz="2800" b="1" u="sng" dirty="0"/>
              <a:t>Самостійна та індивідуальна робота студентів концентрується на: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509" y="1431561"/>
            <a:ext cx="5816184" cy="5284032"/>
          </a:xfrm>
        </p:spPr>
        <p:txBody>
          <a:bodyPr>
            <a:normAutofit/>
          </a:bodyPr>
          <a:lstStyle/>
          <a:p>
            <a:r>
              <a:rPr lang="uk-UA" dirty="0"/>
              <a:t>Вивченні рекомендованих законодавчих, нормативних та наукових джерел, їх конспектуванні, що поглиблює знання курсу оперативно-розшукової діяльності та суміжних спеціальних дисциплін. </a:t>
            </a:r>
          </a:p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самостійної</a:t>
            </a:r>
            <a:r>
              <a:rPr lang="ru-RU" dirty="0"/>
              <a:t> та </a:t>
            </a:r>
            <a:r>
              <a:rPr lang="ru-RU" dirty="0" err="1"/>
              <a:t>індивідуальної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готуються</a:t>
            </a:r>
            <a:r>
              <a:rPr lang="ru-RU" dirty="0"/>
              <a:t> </a:t>
            </a:r>
            <a:r>
              <a:rPr lang="ru-RU" dirty="0" err="1"/>
              <a:t>реферати</a:t>
            </a:r>
            <a:r>
              <a:rPr lang="uk-UA" dirty="0"/>
              <a:t> та доповіді.</a:t>
            </a:r>
            <a:r>
              <a:rPr lang="ru-RU" dirty="0"/>
              <a:t> </a:t>
            </a:r>
          </a:p>
          <a:p>
            <a:r>
              <a:rPr lang="ru-RU" dirty="0" err="1"/>
              <a:t>Самостійна</a:t>
            </a:r>
            <a:r>
              <a:rPr lang="ru-RU" dirty="0"/>
              <a:t> та </a:t>
            </a:r>
            <a:r>
              <a:rPr lang="ru-RU" dirty="0" err="1"/>
              <a:t>індивідуальна</a:t>
            </a:r>
            <a:r>
              <a:rPr lang="ru-RU" dirty="0"/>
              <a:t> робота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консультаціями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-методичного </a:t>
            </a:r>
            <a:r>
              <a:rPr lang="ru-RU" dirty="0" err="1"/>
              <a:t>кабінету</a:t>
            </a:r>
            <a:r>
              <a:rPr lang="ru-RU" dirty="0"/>
              <a:t> і </a:t>
            </a:r>
            <a:r>
              <a:rPr lang="ru-RU" dirty="0" err="1"/>
              <a:t>бібліотеки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209" y="1040087"/>
            <a:ext cx="3561987" cy="58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54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125</TotalTime>
  <Words>530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Franklin Gothic Book</vt:lpstr>
      <vt:lpstr>Times New Roman</vt:lpstr>
      <vt:lpstr>Crop</vt:lpstr>
      <vt:lpstr>Оперативно-розшукова діяльність - це система гласних і негласних пошукових, розвідувальних та контррозвідувальних заходів, що здійснюються із застосуванням оперативних та оперативно-технічних засобів. </vt:lpstr>
      <vt:lpstr>Завдання оперативно-розшукової діяльності</vt:lpstr>
      <vt:lpstr>Принципи оперативно-розшукової діяльності </vt:lpstr>
      <vt:lpstr>Підрозділи, які здійснюють оперативно-розшукову діяльність</vt:lpstr>
      <vt:lpstr>Мета та завдання навчальної дисципліни «Оперативно-розшукова діяльність»</vt:lpstr>
      <vt:lpstr>У результаті вивчення дисципліни студенти повинні:</vt:lpstr>
      <vt:lpstr>Презентация PowerPoint</vt:lpstr>
      <vt:lpstr>Самостійна та індивідуальна робота студентів концентрується на: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Оперативно-розшукова діяльність - це система гласних і негласних пошукових, розвідувальних та контррозвідувальних заходів, що здійснюються із застосуванням оперативних та оперативно-технічних засобів. </dc:title>
  <dc:creator>Владелец</dc:creator>
  <cp:lastModifiedBy>Черная Марина Николаевна</cp:lastModifiedBy>
  <cp:revision>13</cp:revision>
  <dcterms:created xsi:type="dcterms:W3CDTF">2019-04-11T15:39:16Z</dcterms:created>
  <dcterms:modified xsi:type="dcterms:W3CDTF">2019-04-12T11:03:54Z</dcterms:modified>
</cp:coreProperties>
</file>