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7" r:id="rId3"/>
    <p:sldId id="289" r:id="rId4"/>
    <p:sldId id="258" r:id="rId5"/>
    <p:sldId id="260" r:id="rId6"/>
    <p:sldId id="262" r:id="rId7"/>
    <p:sldId id="278" r:id="rId8"/>
    <p:sldId id="273" r:id="rId9"/>
    <p:sldId id="288" r:id="rId10"/>
    <p:sldId id="290" r:id="rId11"/>
    <p:sldId id="292" r:id="rId12"/>
    <p:sldId id="291" r:id="rId13"/>
    <p:sldId id="293" r:id="rId14"/>
    <p:sldId id="294"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99"/>
    <a:srgbClr val="FC2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0" autoAdjust="0"/>
    <p:restoredTop sz="96433" autoAdjust="0"/>
  </p:normalViewPr>
  <p:slideViewPr>
    <p:cSldViewPr snapToGrid="0">
      <p:cViewPr varScale="1">
        <p:scale>
          <a:sx n="68" d="100"/>
          <a:sy n="68" d="100"/>
        </p:scale>
        <p:origin x="134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A1E8D4C8-8C4E-4840-BEE2-6C0B9A9B9FF7}" type="datetimeFigureOut">
              <a:rPr lang="ru-RU"/>
              <a:pPr>
                <a:defRPr/>
              </a:pPr>
              <a:t>25.02.2019</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1A44E2C-E166-4E8B-8376-909A74061AA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930A80D8-D01F-44C1-B71B-878B966DCF55}" type="datetimeFigureOut">
              <a:rPr lang="ru-RU"/>
              <a:pPr>
                <a:defRPr/>
              </a:pPr>
              <a:t>25.02.2019</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9936CD3-4FD8-4530-9425-9028DABED2A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400A877A-BD79-4B82-A6D5-B5B84E25AD93}" type="datetimeFigureOut">
              <a:rPr lang="ru-RU"/>
              <a:pPr>
                <a:defRPr/>
              </a:pPr>
              <a:t>25.02.2019</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BCA9765-91DD-4B27-AC69-AEB13027E95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91A1927C-DBC0-4E48-B7A0-24BFC000A751}" type="datetimeFigureOut">
              <a:rPr lang="ru-RU"/>
              <a:pPr>
                <a:defRPr/>
              </a:pPr>
              <a:t>25.02.2019</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249F0C5-DDEC-4B4F-83FB-01B13179378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fld id="{428379B7-A71E-4C0A-8B4E-C015A07833BA}" type="datetimeFigureOut">
              <a:rPr lang="ru-RU"/>
              <a:pPr>
                <a:defRPr/>
              </a:pPr>
              <a:t>25.02.2019</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6E757C0-56A7-4DF7-85C6-2E3856B86A3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789A6F26-A23B-4F4C-8597-FE5B5F1FD0AE}" type="datetimeFigureOut">
              <a:rPr lang="ru-RU"/>
              <a:pPr>
                <a:defRPr/>
              </a:pPr>
              <a:t>25.02.2019</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26571C58-7E35-40FF-ABA0-A18EFC2E6D8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4C429536-AE74-44AB-AFC8-473E8B25D2D6}" type="datetimeFigureOut">
              <a:rPr lang="ru-RU"/>
              <a:pPr>
                <a:defRPr/>
              </a:pPr>
              <a:t>25.02.2019</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DD3B2BD5-335F-4F7E-B7B8-E6509FE40D4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05373D5B-D9B4-484E-BCB1-27FEE39E4587}" type="datetimeFigureOut">
              <a:rPr lang="ru-RU"/>
              <a:pPr>
                <a:defRPr/>
              </a:pPr>
              <a:t>25.02.2019</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D2ECF5EA-4861-4DB7-98EE-A86B1EE542A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E2F75A-A7F5-4A14-980A-BFB5416EE200}" type="datetimeFigureOut">
              <a:rPr lang="ru-RU"/>
              <a:pPr>
                <a:defRPr/>
              </a:pPr>
              <a:t>25.02.2019</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73F6EA0E-2A16-493C-A516-0623AA98B56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A6495193-86A0-4CD4-B687-C306E21E2458}" type="datetimeFigureOut">
              <a:rPr lang="ru-RU"/>
              <a:pPr>
                <a:defRPr/>
              </a:pPr>
              <a:t>25.02.2019</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2B7FEA31-D5A3-4FB2-A925-A3C00190813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F5882250-B1E9-4D55-BFF4-A5D312AD9345}" type="datetimeFigureOut">
              <a:rPr lang="ru-RU"/>
              <a:pPr>
                <a:defRPr/>
              </a:pPr>
              <a:t>25.02.2019</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01F9B14-64E8-4BB4-975F-99A50E52DBF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endParaRPr lang="en-US"/>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93C4613-2A5F-4F8D-AB25-060442401820}" type="datetimeFigureOut">
              <a:rPr lang="ru-RU"/>
              <a:pPr>
                <a:defRPr/>
              </a:pPr>
              <a:t>25.02.2019</a:t>
            </a:fld>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4F1973-864C-46E5-865E-F5D4E1E25CB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Рисунок 1"/>
          <p:cNvPicPr>
            <a:picLocks noChangeAspect="1"/>
          </p:cNvPicPr>
          <p:nvPr/>
        </p:nvPicPr>
        <p:blipFill>
          <a:blip r:embed="rId2"/>
          <a:srcRect/>
          <a:stretch>
            <a:fillRect/>
          </a:stretch>
        </p:blipFill>
        <p:spPr bwMode="auto">
          <a:xfrm>
            <a:off x="3175" y="0"/>
            <a:ext cx="9140825" cy="6858000"/>
          </a:xfrm>
          <a:prstGeom prst="rect">
            <a:avLst/>
          </a:prstGeom>
          <a:noFill/>
          <a:ln w="9525">
            <a:noFill/>
            <a:miter lim="800000"/>
            <a:headEnd/>
            <a:tailEnd/>
          </a:ln>
        </p:spPr>
      </p:pic>
      <p:sp>
        <p:nvSpPr>
          <p:cNvPr id="13316" name="Rectangle 4"/>
          <p:cNvSpPr>
            <a:spLocks noChangeArrowheads="1"/>
          </p:cNvSpPr>
          <p:nvPr/>
        </p:nvSpPr>
        <p:spPr bwMode="auto">
          <a:xfrm>
            <a:off x="1295400" y="1398588"/>
            <a:ext cx="7848600" cy="2686050"/>
          </a:xfrm>
          <a:prstGeom prst="rect">
            <a:avLst/>
          </a:prstGeom>
          <a:noFill/>
          <a:ln w="9525">
            <a:noFill/>
            <a:miter lim="800000"/>
            <a:headEnd/>
            <a:tailEnd/>
          </a:ln>
        </p:spPr>
        <p:txBody>
          <a:bodyPr anchor="b"/>
          <a:lstStyle/>
          <a:p>
            <a:pPr algn="ctr">
              <a:lnSpc>
                <a:spcPct val="90000"/>
              </a:lnSpc>
              <a:defRPr/>
            </a:pPr>
            <a:br>
              <a:rPr lang="uk-UA" sz="4000" dirty="0">
                <a:latin typeface="Calibri Light"/>
              </a:rPr>
            </a:br>
            <a:r>
              <a:rPr lang="ru-RU" sz="4000" b="1" dirty="0" err="1">
                <a:effectLst>
                  <a:outerShdw blurRad="38100" dist="38100" dir="2700000" algn="tl">
                    <a:srgbClr val="C0C0C0"/>
                  </a:outerShdw>
                </a:effectLst>
                <a:latin typeface="Times New Roman" pitchFamily="18" charset="0"/>
              </a:rPr>
              <a:t>Дисципліна</a:t>
            </a:r>
            <a:r>
              <a:rPr lang="ru-RU" sz="4000" b="1" dirty="0">
                <a:effectLst>
                  <a:outerShdw blurRad="38100" dist="38100" dir="2700000" algn="tl">
                    <a:srgbClr val="C0C0C0"/>
                  </a:outerShdw>
                </a:effectLst>
                <a:latin typeface="Times New Roman" pitchFamily="18" charset="0"/>
              </a:rPr>
              <a:t> </a:t>
            </a:r>
            <a:r>
              <a:rPr lang="ru-RU" sz="4000" b="1" dirty="0" err="1">
                <a:effectLst>
                  <a:outerShdw blurRad="38100" dist="38100" dir="2700000" algn="tl">
                    <a:srgbClr val="C0C0C0"/>
                  </a:outerShdw>
                </a:effectLst>
                <a:latin typeface="Times New Roman" pitchFamily="18" charset="0"/>
              </a:rPr>
              <a:t>вільного</a:t>
            </a:r>
            <a:r>
              <a:rPr lang="ru-RU" sz="4000" b="1" dirty="0">
                <a:effectLst>
                  <a:outerShdw blurRad="38100" dist="38100" dir="2700000" algn="tl">
                    <a:srgbClr val="C0C0C0"/>
                  </a:outerShdw>
                </a:effectLst>
                <a:latin typeface="Times New Roman" pitchFamily="18" charset="0"/>
              </a:rPr>
              <a:t> </a:t>
            </a:r>
            <a:r>
              <a:rPr lang="ru-RU" sz="4000" b="1" dirty="0" err="1">
                <a:effectLst>
                  <a:outerShdw blurRad="38100" dist="38100" dir="2700000" algn="tl">
                    <a:srgbClr val="C0C0C0"/>
                  </a:outerShdw>
                </a:effectLst>
                <a:latin typeface="Times New Roman" pitchFamily="18" charset="0"/>
              </a:rPr>
              <a:t>вибору</a:t>
            </a:r>
            <a:r>
              <a:rPr lang="ru-RU" sz="4000" b="1" dirty="0">
                <a:effectLst>
                  <a:outerShdw blurRad="38100" dist="38100" dir="2700000" algn="tl">
                    <a:srgbClr val="C0C0C0"/>
                  </a:outerShdw>
                </a:effectLst>
                <a:latin typeface="Times New Roman" pitchFamily="18" charset="0"/>
              </a:rPr>
              <a:t> </a:t>
            </a:r>
          </a:p>
          <a:p>
            <a:pPr algn="ctr">
              <a:lnSpc>
                <a:spcPct val="90000"/>
              </a:lnSpc>
              <a:defRPr/>
            </a:pPr>
            <a:r>
              <a:rPr lang="ru-RU" sz="4000" b="1" dirty="0">
                <a:effectLst>
                  <a:outerShdw blurRad="38100" dist="38100" dir="2700000" algn="tl">
                    <a:srgbClr val="C0C0C0"/>
                  </a:outerShdw>
                </a:effectLst>
                <a:latin typeface="Times New Roman" pitchFamily="18" charset="0"/>
              </a:rPr>
              <a:t>«</a:t>
            </a:r>
            <a:r>
              <a:rPr lang="ru-RU" sz="4000" b="1" dirty="0" err="1">
                <a:effectLst>
                  <a:outerShdw blurRad="38100" dist="38100" dir="2700000" algn="tl">
                    <a:srgbClr val="C0C0C0"/>
                  </a:outerShdw>
                </a:effectLst>
                <a:latin typeface="Times New Roman" pitchFamily="18" charset="0"/>
              </a:rPr>
              <a:t>Польська</a:t>
            </a:r>
            <a:r>
              <a:rPr lang="ru-RU" sz="4000" b="1" dirty="0">
                <a:effectLst>
                  <a:outerShdw blurRad="38100" dist="38100" dir="2700000" algn="tl">
                    <a:srgbClr val="C0C0C0"/>
                  </a:outerShdw>
                </a:effectLst>
                <a:latin typeface="Times New Roman" pitchFamily="18" charset="0"/>
              </a:rPr>
              <a:t> </a:t>
            </a:r>
            <a:r>
              <a:rPr lang="ru-RU" sz="4000" b="1" dirty="0" err="1">
                <a:effectLst>
                  <a:outerShdw blurRad="38100" dist="38100" dir="2700000" algn="tl">
                    <a:srgbClr val="C0C0C0"/>
                  </a:outerShdw>
                </a:effectLst>
                <a:latin typeface="Times New Roman" pitchFamily="18" charset="0"/>
              </a:rPr>
              <a:t>мова</a:t>
            </a:r>
            <a:r>
              <a:rPr lang="ru-RU" sz="4000" b="1" dirty="0">
                <a:effectLst>
                  <a:outerShdw blurRad="38100" dist="38100" dir="2700000" algn="tl">
                    <a:srgbClr val="C0C0C0"/>
                  </a:outerShdw>
                </a:effectLst>
                <a:latin typeface="Times New Roman" pitchFamily="18" charset="0"/>
              </a:rPr>
              <a:t> для </a:t>
            </a:r>
            <a:r>
              <a:rPr lang="ru-RU" sz="4000" b="1" dirty="0" err="1">
                <a:effectLst>
                  <a:outerShdw blurRad="38100" dist="38100" dir="2700000" algn="tl">
                    <a:srgbClr val="C0C0C0"/>
                  </a:outerShdw>
                </a:effectLst>
                <a:latin typeface="Times New Roman" pitchFamily="18" charset="0"/>
              </a:rPr>
              <a:t>початківців</a:t>
            </a:r>
            <a:r>
              <a:rPr lang="ru-RU" sz="4000" b="1" dirty="0">
                <a:effectLst>
                  <a:outerShdw blurRad="38100" dist="38100" dir="2700000" algn="tl">
                    <a:srgbClr val="C0C0C0"/>
                  </a:outerShdw>
                </a:effectLst>
                <a:latin typeface="Times New Roman" pitchFamily="18" charset="0"/>
              </a:rPr>
              <a:t>»</a:t>
            </a:r>
            <a:r>
              <a:rPr lang="ru-RU" sz="4000" dirty="0">
                <a:latin typeface="Times New Roman" pitchFamily="18" charset="0"/>
              </a:rPr>
              <a:t>  </a:t>
            </a:r>
          </a:p>
          <a:p>
            <a:pPr algn="ctr">
              <a:lnSpc>
                <a:spcPct val="90000"/>
              </a:lnSpc>
              <a:defRPr/>
            </a:pPr>
            <a:endParaRPr lang="ru-RU" sz="40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ppt_w</p:attrName>
                                        </p:attrNameLst>
                                      </p:cBhvr>
                                      <p:tavLst>
                                        <p:tav tm="0">
                                          <p:val>
                                            <p:fltVal val="0"/>
                                          </p:val>
                                        </p:tav>
                                        <p:tav tm="100000">
                                          <p:val>
                                            <p:strVal val="#ppt_w"/>
                                          </p:val>
                                        </p:tav>
                                      </p:tavLst>
                                    </p:anim>
                                    <p:anim calcmode="lin" valueType="num">
                                      <p:cBhvr>
                                        <p:cTn id="8" dur="500" fill="hold"/>
                                        <p:tgtEl>
                                          <p:spTgt spid="13316"/>
                                        </p:tgtEl>
                                        <p:attrNameLst>
                                          <p:attrName>ppt_h</p:attrName>
                                        </p:attrNameLst>
                                      </p:cBhvr>
                                      <p:tavLst>
                                        <p:tav tm="0">
                                          <p:val>
                                            <p:fltVal val="0"/>
                                          </p:val>
                                        </p:tav>
                                        <p:tav tm="100000">
                                          <p:val>
                                            <p:strVal val="#ppt_h"/>
                                          </p:val>
                                        </p:tav>
                                      </p:tavLst>
                                    </p:anim>
                                    <p:animEffect transition="in" filter="fade">
                                      <p:cBhvr>
                                        <p:cTn id="9"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rusalka-so-schitom-i-mechom-varshava-polsha-0002747583-preview"/>
          <p:cNvPicPr>
            <a:picLocks noChangeAspect="1" noChangeArrowheads="1"/>
          </p:cNvPicPr>
          <p:nvPr/>
        </p:nvPicPr>
        <p:blipFill>
          <a:blip r:embed="rId2"/>
          <a:srcRect/>
          <a:stretch>
            <a:fillRect/>
          </a:stretch>
        </p:blipFill>
        <p:spPr bwMode="auto">
          <a:xfrm>
            <a:off x="0" y="0"/>
            <a:ext cx="4086225" cy="5572125"/>
          </a:xfrm>
          <a:prstGeom prst="rect">
            <a:avLst/>
          </a:prstGeom>
          <a:noFill/>
        </p:spPr>
      </p:pic>
      <p:pic>
        <p:nvPicPr>
          <p:cNvPr id="28677" name="Picture 5" descr="1311793-zamek-krolewski-na-starym-miescie-warszawa-polska"/>
          <p:cNvPicPr>
            <a:picLocks noChangeAspect="1" noChangeArrowheads="1"/>
          </p:cNvPicPr>
          <p:nvPr/>
        </p:nvPicPr>
        <p:blipFill>
          <a:blip r:embed="rId3"/>
          <a:srcRect/>
          <a:stretch>
            <a:fillRect/>
          </a:stretch>
        </p:blipFill>
        <p:spPr bwMode="auto">
          <a:xfrm>
            <a:off x="3840163" y="1392238"/>
            <a:ext cx="5105400" cy="4775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warsaw_5"/>
          <p:cNvPicPr>
            <a:picLocks noChangeAspect="1" noChangeArrowheads="1"/>
          </p:cNvPicPr>
          <p:nvPr/>
        </p:nvPicPr>
        <p:blipFill>
          <a:blip r:embed="rId2"/>
          <a:srcRect/>
          <a:stretch>
            <a:fillRect/>
          </a:stretch>
        </p:blipFill>
        <p:spPr bwMode="auto">
          <a:xfrm>
            <a:off x="263525" y="196850"/>
            <a:ext cx="4033838" cy="4459288"/>
          </a:xfrm>
          <a:prstGeom prst="rect">
            <a:avLst/>
          </a:prstGeom>
          <a:noFill/>
        </p:spPr>
      </p:pic>
      <p:pic>
        <p:nvPicPr>
          <p:cNvPr id="30725" name="Picture 5" descr="83375_polska_warszawa_park_lazienkowski"/>
          <p:cNvPicPr>
            <a:picLocks noChangeAspect="1" noChangeArrowheads="1"/>
          </p:cNvPicPr>
          <p:nvPr/>
        </p:nvPicPr>
        <p:blipFill>
          <a:blip r:embed="rId3"/>
          <a:srcRect/>
          <a:stretch>
            <a:fillRect/>
          </a:stretch>
        </p:blipFill>
        <p:spPr bwMode="auto">
          <a:xfrm>
            <a:off x="4508500" y="2368550"/>
            <a:ext cx="4316413" cy="38957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krakov-825611"/>
          <p:cNvPicPr>
            <a:picLocks noChangeAspect="1" noChangeArrowheads="1"/>
          </p:cNvPicPr>
          <p:nvPr/>
        </p:nvPicPr>
        <p:blipFill>
          <a:blip r:embed="rId2"/>
          <a:srcRect/>
          <a:stretch>
            <a:fillRect/>
          </a:stretch>
        </p:blipFill>
        <p:spPr bwMode="auto">
          <a:xfrm>
            <a:off x="346075" y="1898650"/>
            <a:ext cx="3832225" cy="4735513"/>
          </a:xfrm>
          <a:prstGeom prst="rect">
            <a:avLst/>
          </a:prstGeom>
          <a:noFill/>
        </p:spPr>
      </p:pic>
      <p:pic>
        <p:nvPicPr>
          <p:cNvPr id="29701" name="Picture 5" descr="wroclaw-2"/>
          <p:cNvPicPr>
            <a:picLocks noChangeAspect="1" noChangeArrowheads="1"/>
          </p:cNvPicPr>
          <p:nvPr/>
        </p:nvPicPr>
        <p:blipFill>
          <a:blip r:embed="rId3"/>
          <a:srcRect/>
          <a:stretch>
            <a:fillRect/>
          </a:stretch>
        </p:blipFill>
        <p:spPr bwMode="auto">
          <a:xfrm>
            <a:off x="4781550" y="184150"/>
            <a:ext cx="4184650" cy="475456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Warszawa_53"/>
          <p:cNvPicPr>
            <a:picLocks noChangeAspect="1" noChangeArrowheads="1"/>
          </p:cNvPicPr>
          <p:nvPr/>
        </p:nvPicPr>
        <p:blipFill>
          <a:blip r:embed="rId2"/>
          <a:srcRect/>
          <a:stretch>
            <a:fillRect/>
          </a:stretch>
        </p:blipFill>
        <p:spPr bwMode="auto">
          <a:xfrm>
            <a:off x="127000" y="463550"/>
            <a:ext cx="8890000" cy="59309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descr="1311769591_1277707138_knigi"/>
          <p:cNvPicPr>
            <a:picLocks noChangeAspect="1" noChangeArrowheads="1"/>
          </p:cNvPicPr>
          <p:nvPr/>
        </p:nvPicPr>
        <p:blipFill>
          <a:blip r:embed="rId2"/>
          <a:srcRect/>
          <a:stretch>
            <a:fillRect/>
          </a:stretch>
        </p:blipFill>
        <p:spPr bwMode="auto">
          <a:xfrm>
            <a:off x="0" y="1452563"/>
            <a:ext cx="9144000" cy="5405437"/>
          </a:xfrm>
          <a:prstGeom prst="rect">
            <a:avLst/>
          </a:prstGeom>
          <a:noFill/>
        </p:spPr>
      </p:pic>
      <p:sp>
        <p:nvSpPr>
          <p:cNvPr id="33799" name="Rectangle 7"/>
          <p:cNvSpPr>
            <a:spLocks noGrp="1"/>
          </p:cNvSpPr>
          <p:nvPr>
            <p:ph type="title"/>
          </p:nvPr>
        </p:nvSpPr>
        <p:spPr/>
        <p:txBody>
          <a:bodyPr/>
          <a:lstStyle/>
          <a:p>
            <a:pPr algn="ctr"/>
            <a:r>
              <a:rPr lang="pl-PL" sz="4800" b="1" i="1" u="sng">
                <a:solidFill>
                  <a:schemeClr val="accent2"/>
                </a:solidFill>
              </a:rPr>
              <a:t>Serdecznie zapraszamy!</a:t>
            </a:r>
            <a:r>
              <a:rPr lang="pl-PL"/>
              <a:t> </a:t>
            </a:r>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4"/>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14341" name="Rectangle 5"/>
          <p:cNvSpPr>
            <a:spLocks noChangeArrowheads="1"/>
          </p:cNvSpPr>
          <p:nvPr/>
        </p:nvSpPr>
        <p:spPr bwMode="auto">
          <a:xfrm>
            <a:off x="333375" y="1065213"/>
            <a:ext cx="8229600" cy="1824037"/>
          </a:xfrm>
          <a:prstGeom prst="rect">
            <a:avLst/>
          </a:prstGeom>
          <a:noFill/>
          <a:ln w="9525">
            <a:noFill/>
            <a:miter lim="800000"/>
            <a:headEnd/>
            <a:tailEnd/>
          </a:ln>
        </p:spPr>
        <p:txBody>
          <a:bodyPr anchor="b"/>
          <a:lstStyle/>
          <a:p>
            <a:pPr>
              <a:lnSpc>
                <a:spcPct val="90000"/>
              </a:lnSpc>
            </a:pPr>
            <a:r>
              <a:rPr lang="uk-UA" sz="3600" b="1">
                <a:latin typeface="Times New Roman" pitchFamily="18" charset="0"/>
              </a:rPr>
              <a:t>	Метою дисципліни </a:t>
            </a:r>
            <a:r>
              <a:rPr lang="uk-UA" sz="3200">
                <a:latin typeface="Times New Roman" pitchFamily="18" charset="0"/>
              </a:rPr>
              <a:t>є  досягнення порогового рівня знання польської мови.</a:t>
            </a:r>
            <a:endParaRPr lang="ru-RU" sz="32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randombar(horizontal)">
                                      <p:cBhvr>
                                        <p:cTn id="7" dur="600">
                                          <p:stCondLst>
                                            <p:cond delay="0"/>
                                          </p:stCondLst>
                                        </p:cTn>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1" name="Рисунок 4"/>
          <p:cNvPicPr>
            <a:picLocks noChangeAspect="1"/>
          </p:cNvPicPr>
          <p:nvPr/>
        </p:nvPicPr>
        <p:blipFill>
          <a:blip r:embed="rId2"/>
          <a:srcRect/>
          <a:stretch>
            <a:fillRect/>
          </a:stretch>
        </p:blipFill>
        <p:spPr bwMode="auto">
          <a:xfrm>
            <a:off x="0" y="0"/>
            <a:ext cx="9140825" cy="6858000"/>
          </a:xfrm>
          <a:prstGeom prst="rect">
            <a:avLst/>
          </a:prstGeom>
          <a:noFill/>
          <a:ln w="9525">
            <a:noFill/>
            <a:miter lim="800000"/>
            <a:headEnd/>
            <a:tailEnd/>
          </a:ln>
        </p:spPr>
      </p:pic>
      <p:sp>
        <p:nvSpPr>
          <p:cNvPr id="15362" name="Rectangle 5"/>
          <p:cNvSpPr>
            <a:spLocks noChangeArrowheads="1"/>
          </p:cNvSpPr>
          <p:nvPr/>
        </p:nvSpPr>
        <p:spPr bwMode="auto">
          <a:xfrm>
            <a:off x="520700" y="768350"/>
            <a:ext cx="7747000" cy="5268913"/>
          </a:xfrm>
          <a:prstGeom prst="rect">
            <a:avLst/>
          </a:prstGeom>
          <a:noFill/>
          <a:ln w="9525">
            <a:noFill/>
            <a:miter lim="800000"/>
            <a:headEnd/>
            <a:tailEnd/>
          </a:ln>
        </p:spPr>
        <p:txBody>
          <a:bodyPr anchor="b"/>
          <a:lstStyle/>
          <a:p>
            <a:r>
              <a:rPr lang="uk-UA" sz="4400">
                <a:latin typeface="Calibri Light"/>
              </a:rPr>
              <a:t>	</a:t>
            </a:r>
            <a:r>
              <a:rPr lang="uk-UA" sz="2800" b="1"/>
              <a:t>Завдання курсу:</a:t>
            </a:r>
          </a:p>
          <a:p>
            <a:endParaRPr lang="uk-UA" sz="2800"/>
          </a:p>
          <a:p>
            <a:r>
              <a:rPr lang="uk-UA" sz="2400"/>
              <a:t>1) вивчення норм польської мови (орфоепічні, графічні, орфографічні);</a:t>
            </a:r>
          </a:p>
          <a:p>
            <a:r>
              <a:rPr lang="uk-UA" sz="2400"/>
              <a:t>2) оволодіння лексичним мінімумом польської мови;</a:t>
            </a:r>
          </a:p>
          <a:p>
            <a:r>
              <a:rPr lang="uk-UA" sz="2400"/>
              <a:t>3) засвоєння порогового рівня граматики польської мови;</a:t>
            </a:r>
          </a:p>
          <a:p>
            <a:r>
              <a:rPr lang="uk-UA" sz="2400"/>
              <a:t>4) формування комунікативних умінь (читання, аудіювання, письма, говоріння) на пороговому рівні;</a:t>
            </a:r>
          </a:p>
          <a:p>
            <a:r>
              <a:rPr lang="uk-UA" sz="2400"/>
              <a:t>5) ознайомлення з польськими соціокультурними реаліями;</a:t>
            </a:r>
          </a:p>
          <a:p>
            <a:r>
              <a:rPr lang="uk-UA" sz="2400"/>
              <a:t>6) набуття навичок перекладання з польської на рідну мову та навпаки.</a:t>
            </a:r>
            <a:r>
              <a:rPr lang="uk-UA" sz="2400">
                <a:latin typeface="Calibri Light"/>
              </a:rPr>
              <a:t>	</a:t>
            </a:r>
            <a:endParaRPr lang="ru-RU" sz="2400">
              <a:latin typeface="Calibri Light"/>
            </a:endParaRPr>
          </a:p>
        </p:txBody>
      </p:sp>
    </p:spTree>
  </p:cSld>
  <p:clrMapOvr>
    <a:masterClrMapping/>
  </p:clrMapOvr>
  <p:transition>
    <p:cover dir="d"/>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5" name="Рисунок 4"/>
          <p:cNvPicPr>
            <a:picLocks noChangeAspect="1"/>
          </p:cNvPicPr>
          <p:nvPr/>
        </p:nvPicPr>
        <p:blipFill>
          <a:blip r:embed="rId2"/>
          <a:srcRect/>
          <a:stretch>
            <a:fillRect/>
          </a:stretch>
        </p:blipFill>
        <p:spPr bwMode="auto">
          <a:xfrm>
            <a:off x="3175" y="0"/>
            <a:ext cx="9140825" cy="6858000"/>
          </a:xfrm>
          <a:prstGeom prst="rect">
            <a:avLst/>
          </a:prstGeom>
          <a:noFill/>
          <a:ln w="9525">
            <a:noFill/>
            <a:miter lim="800000"/>
            <a:headEnd/>
            <a:tailEnd/>
          </a:ln>
        </p:spPr>
      </p:pic>
      <p:sp>
        <p:nvSpPr>
          <p:cNvPr id="16386" name="Rectangle 5"/>
          <p:cNvSpPr>
            <a:spLocks noChangeArrowheads="1"/>
          </p:cNvSpPr>
          <p:nvPr/>
        </p:nvSpPr>
        <p:spPr bwMode="auto">
          <a:xfrm>
            <a:off x="568325" y="0"/>
            <a:ext cx="7770813" cy="6238875"/>
          </a:xfrm>
          <a:prstGeom prst="rect">
            <a:avLst/>
          </a:prstGeom>
          <a:noFill/>
          <a:ln w="9525">
            <a:noFill/>
            <a:miter lim="800000"/>
            <a:headEnd/>
            <a:tailEnd/>
          </a:ln>
        </p:spPr>
        <p:txBody>
          <a:bodyPr anchor="b"/>
          <a:lstStyle/>
          <a:p>
            <a:r>
              <a:rPr lang="uk-UA" b="1"/>
              <a:t>Перелік практичних занять</a:t>
            </a:r>
          </a:p>
          <a:p>
            <a:pPr algn="ctr"/>
            <a:r>
              <a:rPr lang="uk-UA" sz="1600" b="1"/>
              <a:t>Змістовий модуль 1. Загальні відомості про польську мову. Побутова лексика. Називний відмінок іменників і прикметників однини й множини. Числівники.</a:t>
            </a:r>
          </a:p>
          <a:p>
            <a:r>
              <a:rPr lang="uk-UA" sz="1600" b="1"/>
              <a:t>Тема 1. </a:t>
            </a:r>
            <a:r>
              <a:rPr lang="uk-UA" sz="1400"/>
              <a:t>Вступ. Загальні відомості про польську мову. Польська мова як мова найближчих західних сусідів України. Польща. Державний герб, прапор, гімн Польської Республіки. Загальна характеристика польської мови як мови західнослов’янської, спільні риси та основні відмінності польської та української мов. Польський алфавіт. Особливості фонетики та графіки польської мови, засади читання літер та графічних сполучень. </a:t>
            </a:r>
          </a:p>
          <a:p>
            <a:r>
              <a:rPr lang="uk-UA" sz="1400" b="1"/>
              <a:t>Тема 2</a:t>
            </a:r>
            <a:r>
              <a:rPr lang="uk-UA" sz="1400"/>
              <a:t>. Лексична тема „Моє ім’я”. Іменники в називному відмінку однини. Дієслово </a:t>
            </a:r>
            <a:r>
              <a:rPr lang="pl-PL" sz="1400" i="1"/>
              <a:t>nazywa</a:t>
            </a:r>
            <a:r>
              <a:rPr lang="uk-UA" sz="1400" i="1"/>
              <a:t>ć </a:t>
            </a:r>
            <a:r>
              <a:rPr lang="pl-PL" sz="1400" i="1"/>
              <a:t>si</a:t>
            </a:r>
            <a:r>
              <a:rPr lang="uk-UA" sz="1400" i="1"/>
              <a:t>ę</a:t>
            </a:r>
            <a:r>
              <a:rPr lang="uk-UA" sz="1400"/>
              <a:t>.</a:t>
            </a:r>
          </a:p>
          <a:p>
            <a:r>
              <a:rPr lang="uk-UA" sz="1400" b="1"/>
              <a:t>Тема 3.</a:t>
            </a:r>
            <a:r>
              <a:rPr lang="uk-UA" sz="1400"/>
              <a:t> Лексична тема „Мешкати”. Іменники в називному відмінку однини. Числівники від 0 до 10. Дієслова </a:t>
            </a:r>
            <a:r>
              <a:rPr lang="pl-PL" sz="1400" i="1"/>
              <a:t>mieszka</a:t>
            </a:r>
            <a:r>
              <a:rPr lang="uk-UA" sz="1400" i="1"/>
              <a:t>ć, </a:t>
            </a:r>
            <a:r>
              <a:rPr lang="pl-PL" sz="1400" i="1"/>
              <a:t>pami</a:t>
            </a:r>
            <a:r>
              <a:rPr lang="uk-UA" sz="1400" i="1"/>
              <a:t>ę</a:t>
            </a:r>
            <a:r>
              <a:rPr lang="pl-PL" sz="1400" i="1"/>
              <a:t>ta</a:t>
            </a:r>
            <a:r>
              <a:rPr lang="uk-UA" sz="1400" i="1"/>
              <a:t>ć</a:t>
            </a:r>
            <a:r>
              <a:rPr lang="uk-UA" sz="1400"/>
              <a:t>.</a:t>
            </a:r>
          </a:p>
          <a:p>
            <a:r>
              <a:rPr lang="uk-UA" sz="1400" b="1"/>
              <a:t>Тема 4.</a:t>
            </a:r>
            <a:r>
              <a:rPr lang="uk-UA" sz="1400"/>
              <a:t> Лексична тема „Моя країна, мій дім”. Іменники в називному відмінку множини. Присвійні займенники </a:t>
            </a:r>
            <a:r>
              <a:rPr lang="pl-PL" sz="1400" i="1"/>
              <a:t>mój, moja, moje, moi, twój, twoja, twoje, twoi. </a:t>
            </a:r>
            <a:r>
              <a:rPr lang="uk-UA" sz="1400"/>
              <a:t>Дієслова </a:t>
            </a:r>
            <a:r>
              <a:rPr lang="pl-PL" sz="1400" i="1"/>
              <a:t>wiedzieć, rozumieć</a:t>
            </a:r>
            <a:r>
              <a:rPr lang="uk-UA" sz="1400"/>
              <a:t>. Числівники від 11 до 20.</a:t>
            </a:r>
          </a:p>
          <a:p>
            <a:r>
              <a:rPr lang="uk-UA" sz="1400" b="1"/>
              <a:t>Тема 5.</a:t>
            </a:r>
            <a:r>
              <a:rPr lang="uk-UA" sz="1400"/>
              <a:t> Лексична тема „Мешкати”. Іменники в називному відмінку множини. Вказівні займенники </a:t>
            </a:r>
            <a:r>
              <a:rPr lang="pl-PL" sz="1400" i="1"/>
              <a:t>ten, ta, to, te, ci</a:t>
            </a:r>
            <a:r>
              <a:rPr lang="uk-UA" sz="1400"/>
              <a:t>. Присвійні займенники </a:t>
            </a:r>
            <a:r>
              <a:rPr lang="pl-PL" sz="1400" i="1"/>
              <a:t>jego, jej, ich</a:t>
            </a:r>
            <a:r>
              <a:rPr lang="uk-UA" sz="1400"/>
              <a:t>. Дієслова </a:t>
            </a:r>
            <a:r>
              <a:rPr lang="pl-PL" sz="1400" i="1"/>
              <a:t>m</a:t>
            </a:r>
            <a:r>
              <a:rPr lang="ru-RU" sz="1400" i="1"/>
              <a:t>ó</a:t>
            </a:r>
            <a:r>
              <a:rPr lang="pl-PL" sz="1400" i="1"/>
              <a:t>wi</a:t>
            </a:r>
            <a:r>
              <a:rPr lang="ru-RU" sz="1400" i="1"/>
              <a:t>ć, </a:t>
            </a:r>
            <a:r>
              <a:rPr lang="pl-PL" sz="1400" i="1"/>
              <a:t>uczy</a:t>
            </a:r>
            <a:r>
              <a:rPr lang="ru-RU" sz="1400" i="1"/>
              <a:t>ć </a:t>
            </a:r>
            <a:r>
              <a:rPr lang="pl-PL" sz="1400" i="1"/>
              <a:t>si</a:t>
            </a:r>
            <a:r>
              <a:rPr lang="ru-RU" sz="1400" i="1"/>
              <a:t>ę, </a:t>
            </a:r>
            <a:r>
              <a:rPr lang="pl-PL" sz="1400" i="1"/>
              <a:t>robi</a:t>
            </a:r>
            <a:r>
              <a:rPr lang="ru-RU" sz="1400" i="1"/>
              <a:t>ć</a:t>
            </a:r>
            <a:r>
              <a:rPr lang="uk-UA" sz="1400"/>
              <a:t>. Числівники від 20 до 100.</a:t>
            </a:r>
          </a:p>
          <a:p>
            <a:r>
              <a:rPr lang="uk-UA" sz="1400" b="1"/>
              <a:t>Тема 6.</a:t>
            </a:r>
            <a:r>
              <a:rPr lang="uk-UA" sz="1400"/>
              <a:t> Лексична тема „Перші покупки”. Числівники </a:t>
            </a:r>
            <a:r>
              <a:rPr lang="pl-PL" sz="1400" i="1"/>
              <a:t>jeden</a:t>
            </a:r>
            <a:r>
              <a:rPr lang="uk-UA" sz="1400" i="1"/>
              <a:t>, </a:t>
            </a:r>
            <a:r>
              <a:rPr lang="pl-PL" sz="1400" i="1"/>
              <a:t>jedna</a:t>
            </a:r>
            <a:r>
              <a:rPr lang="uk-UA" sz="1400" i="1"/>
              <a:t>, </a:t>
            </a:r>
            <a:r>
              <a:rPr lang="pl-PL" sz="1400" i="1"/>
              <a:t>jedno</a:t>
            </a:r>
            <a:r>
              <a:rPr lang="uk-UA" sz="1400" i="1"/>
              <a:t>, </a:t>
            </a:r>
            <a:r>
              <a:rPr lang="pl-PL" sz="1400" i="1"/>
              <a:t>dwa</a:t>
            </a:r>
            <a:r>
              <a:rPr lang="uk-UA" sz="1400" i="1"/>
              <a:t>, </a:t>
            </a:r>
            <a:r>
              <a:rPr lang="pl-PL" sz="1400" i="1"/>
              <a:t>dwie</a:t>
            </a:r>
            <a:r>
              <a:rPr lang="uk-UA" sz="1400"/>
              <a:t>. Дієслова </a:t>
            </a:r>
            <a:r>
              <a:rPr lang="pl-PL" sz="1400" i="1"/>
              <a:t>i</a:t>
            </a:r>
            <a:r>
              <a:rPr lang="ru-RU" sz="1400" i="1"/>
              <a:t>ść, </a:t>
            </a:r>
            <a:r>
              <a:rPr lang="pl-PL" sz="1400" i="1"/>
              <a:t>jecha</a:t>
            </a:r>
            <a:r>
              <a:rPr lang="ru-RU" sz="1400" i="1"/>
              <a:t>ć</a:t>
            </a:r>
            <a:r>
              <a:rPr lang="uk-UA" sz="1400"/>
              <a:t>.</a:t>
            </a:r>
          </a:p>
          <a:p>
            <a:r>
              <a:rPr lang="uk-UA" sz="1400" b="1"/>
              <a:t>Тема 7.</a:t>
            </a:r>
            <a:r>
              <a:rPr lang="uk-UA" sz="1400"/>
              <a:t> Лексична тема „Мій колега”. Прикметники в називному відмінку однини та множини. Дієслова </a:t>
            </a:r>
            <a:r>
              <a:rPr lang="pl-PL" sz="1400" i="1"/>
              <a:t>umie</a:t>
            </a:r>
            <a:r>
              <a:rPr lang="uk-UA" sz="1400" i="1"/>
              <a:t>ć, </a:t>
            </a:r>
            <a:r>
              <a:rPr lang="pl-PL" sz="1400" i="1"/>
              <a:t>lubi</a:t>
            </a:r>
            <a:r>
              <a:rPr lang="uk-UA" sz="1400" i="1"/>
              <a:t>ć</a:t>
            </a:r>
            <a:r>
              <a:rPr lang="uk-UA" sz="1400"/>
              <a:t> з інфінітивом. Родовий відмінок власника.</a:t>
            </a:r>
          </a:p>
          <a:p>
            <a:r>
              <a:rPr lang="uk-UA" sz="1400" b="1"/>
              <a:t>Тема 8.</a:t>
            </a:r>
            <a:r>
              <a:rPr lang="uk-UA" sz="1400"/>
              <a:t> Лексична тема „Одежа”. Питальні займенники </a:t>
            </a:r>
            <a:r>
              <a:rPr lang="pl-PL" sz="1400" i="1"/>
              <a:t>kt</a:t>
            </a:r>
            <a:r>
              <a:rPr lang="ru-RU" sz="1400" i="1"/>
              <a:t>ó</a:t>
            </a:r>
            <a:r>
              <a:rPr lang="pl-PL" sz="1400" i="1"/>
              <a:t>ry</a:t>
            </a:r>
            <a:r>
              <a:rPr lang="ru-RU" sz="1400" i="1"/>
              <a:t>, </a:t>
            </a:r>
            <a:r>
              <a:rPr lang="pl-PL" sz="1400" i="1"/>
              <a:t>kt</a:t>
            </a:r>
            <a:r>
              <a:rPr lang="ru-RU" sz="1400" i="1"/>
              <a:t>ó</a:t>
            </a:r>
            <a:r>
              <a:rPr lang="pl-PL" sz="1400" i="1"/>
              <a:t>ra</a:t>
            </a:r>
            <a:r>
              <a:rPr lang="ru-RU" sz="1400" i="1"/>
              <a:t>, </a:t>
            </a:r>
            <a:r>
              <a:rPr lang="pl-PL" sz="1400" i="1"/>
              <a:t>kt</a:t>
            </a:r>
            <a:r>
              <a:rPr lang="ru-RU" sz="1400" i="1"/>
              <a:t>ó</a:t>
            </a:r>
            <a:r>
              <a:rPr lang="pl-PL" sz="1400" i="1"/>
              <a:t>re</a:t>
            </a:r>
            <a:r>
              <a:rPr lang="uk-UA" sz="1400"/>
              <a:t>. Дієслова </a:t>
            </a:r>
            <a:r>
              <a:rPr lang="pl-PL" sz="1400" i="1"/>
              <a:t>kupowa</a:t>
            </a:r>
            <a:r>
              <a:rPr lang="uk-UA" sz="1400" i="1"/>
              <a:t>ć, </a:t>
            </a:r>
            <a:r>
              <a:rPr lang="pl-PL" sz="1400" i="1"/>
              <a:t>kosztowa</a:t>
            </a:r>
            <a:r>
              <a:rPr lang="uk-UA" sz="1400" i="1"/>
              <a:t>ć</a:t>
            </a:r>
            <a:r>
              <a:rPr lang="uk-UA" sz="1400"/>
              <a:t>. Числівники від 200 до 1000.</a:t>
            </a:r>
          </a:p>
        </p:txBody>
      </p:sp>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09" name="Рисунок 4"/>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17410" name="Rectangle 2"/>
          <p:cNvSpPr>
            <a:spLocks/>
          </p:cNvSpPr>
          <p:nvPr/>
        </p:nvSpPr>
        <p:spPr bwMode="auto">
          <a:xfrm>
            <a:off x="381000" y="365125"/>
            <a:ext cx="8134350" cy="5648325"/>
          </a:xfrm>
          <a:prstGeom prst="rect">
            <a:avLst/>
          </a:prstGeom>
          <a:noFill/>
          <a:ln w="9525">
            <a:noFill/>
            <a:miter lim="800000"/>
            <a:headEnd/>
            <a:tailEnd/>
          </a:ln>
        </p:spPr>
        <p:txBody>
          <a:bodyPr anchor="ctr"/>
          <a:lstStyle/>
          <a:p>
            <a:endParaRPr lang="ru-RU"/>
          </a:p>
        </p:txBody>
      </p:sp>
      <p:sp>
        <p:nvSpPr>
          <p:cNvPr id="17411" name="Rectangle 4"/>
          <p:cNvSpPr>
            <a:spLocks noChangeArrowheads="1"/>
          </p:cNvSpPr>
          <p:nvPr/>
        </p:nvSpPr>
        <p:spPr bwMode="auto">
          <a:xfrm>
            <a:off x="495300" y="652463"/>
            <a:ext cx="7797800" cy="4583112"/>
          </a:xfrm>
          <a:prstGeom prst="rect">
            <a:avLst/>
          </a:prstGeom>
          <a:noFill/>
          <a:ln w="9525">
            <a:noFill/>
            <a:miter lim="800000"/>
            <a:headEnd/>
            <a:tailEnd/>
          </a:ln>
        </p:spPr>
        <p:txBody>
          <a:bodyPr>
            <a:spAutoFit/>
          </a:bodyPr>
          <a:lstStyle/>
          <a:p>
            <a:pPr algn="ctr"/>
            <a:r>
              <a:rPr lang="uk-UA" b="1"/>
              <a:t>Змістовий модуль 2. Побутова лексика. Відмінювання дієслів. Знахідний і родовий відмінок іменників однини й множини. </a:t>
            </a:r>
          </a:p>
          <a:p>
            <a:endParaRPr lang="uk-UA" b="1"/>
          </a:p>
          <a:p>
            <a:r>
              <a:rPr lang="uk-UA" sz="1600" b="1"/>
              <a:t>Тема 9.</a:t>
            </a:r>
            <a:r>
              <a:rPr lang="uk-UA" sz="1600"/>
              <a:t> Лексична тема „Урок”. Дієслова на </a:t>
            </a:r>
            <a:r>
              <a:rPr lang="uk-UA" sz="1600" i="1"/>
              <a:t>-</a:t>
            </a:r>
            <a:r>
              <a:rPr lang="pl-PL" sz="1600" i="1"/>
              <a:t>am</a:t>
            </a:r>
            <a:r>
              <a:rPr lang="uk-UA" sz="1600" i="1"/>
              <a:t>, -</a:t>
            </a:r>
            <a:r>
              <a:rPr lang="pl-PL" sz="1600" i="1"/>
              <a:t>asz</a:t>
            </a:r>
            <a:r>
              <a:rPr lang="uk-UA" sz="1600" i="1"/>
              <a:t>; -ę, </a:t>
            </a:r>
            <a:r>
              <a:rPr lang="pl-PL" sz="1600" i="1"/>
              <a:t>isz</a:t>
            </a:r>
            <a:r>
              <a:rPr lang="uk-UA" sz="1600" i="1"/>
              <a:t>; -ę, -</a:t>
            </a:r>
            <a:r>
              <a:rPr lang="pl-PL" sz="1600" i="1"/>
              <a:t>ysz</a:t>
            </a:r>
            <a:r>
              <a:rPr lang="uk-UA" sz="1600" i="1"/>
              <a:t>; -ę, ‑</a:t>
            </a:r>
            <a:r>
              <a:rPr lang="pl-PL" sz="1600" i="1"/>
              <a:t>esz</a:t>
            </a:r>
            <a:r>
              <a:rPr lang="uk-UA" sz="1600" i="1"/>
              <a:t>; -</a:t>
            </a:r>
            <a:r>
              <a:rPr lang="pl-PL" sz="1600" i="1"/>
              <a:t>em</a:t>
            </a:r>
            <a:r>
              <a:rPr lang="uk-UA" sz="1600" i="1"/>
              <a:t>, -</a:t>
            </a:r>
            <a:r>
              <a:rPr lang="pl-PL" sz="1600" i="1"/>
              <a:t>esz</a:t>
            </a:r>
            <a:r>
              <a:rPr lang="uk-UA" sz="1600"/>
              <a:t> у однині. Означення часу.</a:t>
            </a:r>
          </a:p>
          <a:p>
            <a:r>
              <a:rPr lang="uk-UA" sz="1600" b="1"/>
              <a:t>Тема 10.</a:t>
            </a:r>
            <a:r>
              <a:rPr lang="uk-UA" sz="1600"/>
              <a:t> Лексична тема „Дні тижня”. Дієслова на </a:t>
            </a:r>
            <a:r>
              <a:rPr lang="uk-UA" sz="1600" i="1"/>
              <a:t>-</a:t>
            </a:r>
            <a:r>
              <a:rPr lang="pl-PL" sz="1600" i="1"/>
              <a:t>am</a:t>
            </a:r>
            <a:r>
              <a:rPr lang="uk-UA" sz="1600" i="1"/>
              <a:t>, -</a:t>
            </a:r>
            <a:r>
              <a:rPr lang="pl-PL" sz="1600" i="1"/>
              <a:t>asz</a:t>
            </a:r>
            <a:r>
              <a:rPr lang="uk-UA" sz="1600" i="1"/>
              <a:t>; -ę, -</a:t>
            </a:r>
            <a:r>
              <a:rPr lang="pl-PL" sz="1600" i="1"/>
              <a:t>isz</a:t>
            </a:r>
            <a:r>
              <a:rPr lang="uk-UA" sz="1600" i="1"/>
              <a:t>; ‑ę, -</a:t>
            </a:r>
            <a:r>
              <a:rPr lang="pl-PL" sz="1600" i="1"/>
              <a:t>ysz</a:t>
            </a:r>
            <a:r>
              <a:rPr lang="uk-UA" sz="1600" i="1"/>
              <a:t>; -ę, -</a:t>
            </a:r>
            <a:r>
              <a:rPr lang="pl-PL" sz="1600" i="1"/>
              <a:t>esz</a:t>
            </a:r>
            <a:r>
              <a:rPr lang="uk-UA" sz="1600" i="1"/>
              <a:t>; -</a:t>
            </a:r>
            <a:r>
              <a:rPr lang="pl-PL" sz="1600" i="1"/>
              <a:t>em</a:t>
            </a:r>
            <a:r>
              <a:rPr lang="uk-UA" sz="1600" i="1"/>
              <a:t>, ‑</a:t>
            </a:r>
            <a:r>
              <a:rPr lang="pl-PL" sz="1600" i="1"/>
              <a:t>esz</a:t>
            </a:r>
            <a:r>
              <a:rPr lang="uk-UA" sz="1600"/>
              <a:t> у множині.</a:t>
            </a:r>
          </a:p>
          <a:p>
            <a:r>
              <a:rPr lang="uk-UA" sz="1600" b="1"/>
              <a:t>Тема 11.</a:t>
            </a:r>
            <a:r>
              <a:rPr lang="uk-UA" sz="1600"/>
              <a:t> Лексична тема „Спорт”. Іменники у знахідному відмінку однини та множини. Дієслова </a:t>
            </a:r>
            <a:r>
              <a:rPr lang="pl-PL" sz="1600" i="1"/>
              <a:t>mie</a:t>
            </a:r>
            <a:r>
              <a:rPr lang="uk-UA" sz="1600" i="1"/>
              <a:t>ć, </a:t>
            </a:r>
            <a:r>
              <a:rPr lang="pl-PL" sz="1600" i="1"/>
              <a:t>powtarza</a:t>
            </a:r>
            <a:r>
              <a:rPr lang="uk-UA" sz="1600" i="1"/>
              <a:t>ć, </a:t>
            </a:r>
            <a:r>
              <a:rPr lang="pl-PL" sz="1600" i="1"/>
              <a:t>rozumie</a:t>
            </a:r>
            <a:r>
              <a:rPr lang="uk-UA" sz="1600" i="1"/>
              <a:t>ć, </a:t>
            </a:r>
            <a:r>
              <a:rPr lang="pl-PL" sz="1600" i="1"/>
              <a:t>bra</a:t>
            </a:r>
            <a:r>
              <a:rPr lang="uk-UA" sz="1600" i="1"/>
              <a:t>ć, </a:t>
            </a:r>
            <a:r>
              <a:rPr lang="pl-PL" sz="1600" i="1"/>
              <a:t>lubi</a:t>
            </a:r>
            <a:r>
              <a:rPr lang="uk-UA" sz="1600" i="1"/>
              <a:t>ć, </a:t>
            </a:r>
            <a:r>
              <a:rPr lang="pl-PL" sz="1600" i="1"/>
              <a:t>kupowa</a:t>
            </a:r>
            <a:r>
              <a:rPr lang="uk-UA" sz="1600" i="1"/>
              <a:t>ć, </a:t>
            </a:r>
            <a:r>
              <a:rPr lang="pl-PL" sz="1600" i="1"/>
              <a:t>wole</a:t>
            </a:r>
            <a:r>
              <a:rPr lang="uk-UA" sz="1600" i="1"/>
              <a:t>ć, </a:t>
            </a:r>
            <a:r>
              <a:rPr lang="pl-PL" sz="1600" i="1"/>
              <a:t>zaprasza</a:t>
            </a:r>
            <a:r>
              <a:rPr lang="uk-UA" sz="1600" i="1"/>
              <a:t>ć</a:t>
            </a:r>
            <a:r>
              <a:rPr lang="uk-UA" sz="1600"/>
              <a:t>.</a:t>
            </a:r>
          </a:p>
          <a:p>
            <a:r>
              <a:rPr lang="uk-UA" sz="1600" b="1"/>
              <a:t>Тема 12.</a:t>
            </a:r>
            <a:r>
              <a:rPr lang="uk-UA" sz="1600"/>
              <a:t> Лексична тема „Здоров’я”. Дієслова </a:t>
            </a:r>
            <a:r>
              <a:rPr lang="pl-PL" sz="1600" i="1"/>
              <a:t>musie</a:t>
            </a:r>
            <a:r>
              <a:rPr lang="uk-UA" sz="1600" i="1"/>
              <a:t>ć, </a:t>
            </a:r>
            <a:r>
              <a:rPr lang="pl-PL" sz="1600" i="1"/>
              <a:t>zna</a:t>
            </a:r>
            <a:r>
              <a:rPr lang="uk-UA" sz="1600" i="1"/>
              <a:t>ć, </a:t>
            </a:r>
            <a:r>
              <a:rPr lang="pl-PL" sz="1600" i="1"/>
              <a:t>czeka</a:t>
            </a:r>
            <a:r>
              <a:rPr lang="uk-UA" sz="1600" i="1"/>
              <a:t>ć, </a:t>
            </a:r>
            <a:r>
              <a:rPr lang="pl-PL" sz="1600" i="1"/>
              <a:t>czu</a:t>
            </a:r>
            <a:r>
              <a:rPr lang="uk-UA" sz="1600" i="1"/>
              <a:t>ć </a:t>
            </a:r>
            <a:r>
              <a:rPr lang="pl-PL" sz="1600" i="1"/>
              <a:t>si</a:t>
            </a:r>
            <a:r>
              <a:rPr lang="uk-UA" sz="1600" i="1"/>
              <a:t>ę, </a:t>
            </a:r>
            <a:r>
              <a:rPr lang="pl-PL" sz="1600" i="1"/>
              <a:t>bole</a:t>
            </a:r>
            <a:r>
              <a:rPr lang="uk-UA" sz="1600" i="1"/>
              <a:t>ć</a:t>
            </a:r>
            <a:r>
              <a:rPr lang="uk-UA" sz="1600"/>
              <a:t>. Означення часу </a:t>
            </a:r>
            <a:r>
              <a:rPr lang="pl-PL" sz="1600" i="1"/>
              <a:t>w poniedzialek</a:t>
            </a:r>
            <a:r>
              <a:rPr lang="uk-UA" sz="1600" i="1"/>
              <a:t>, </a:t>
            </a:r>
            <a:r>
              <a:rPr lang="pl-PL" sz="1600" i="1"/>
              <a:t>we wtorek</a:t>
            </a:r>
            <a:r>
              <a:rPr lang="uk-UA" sz="1600" i="1"/>
              <a:t> ...</a:t>
            </a:r>
            <a:endParaRPr lang="uk-UA" sz="1600"/>
          </a:p>
          <a:p>
            <a:r>
              <a:rPr lang="uk-UA" sz="1600" b="1"/>
              <a:t>Тема 13.</a:t>
            </a:r>
            <a:r>
              <a:rPr lang="uk-UA" sz="1600"/>
              <a:t> Лексична тема „Їдальня, кав’ярня”. Дієслова </a:t>
            </a:r>
            <a:r>
              <a:rPr lang="pl-PL" sz="1600" i="1"/>
              <a:t>lubi</a:t>
            </a:r>
            <a:r>
              <a:rPr lang="uk-UA" sz="1600" i="1"/>
              <a:t>ć, </a:t>
            </a:r>
            <a:r>
              <a:rPr lang="pl-PL" sz="1600" i="1"/>
              <a:t>pi</a:t>
            </a:r>
            <a:r>
              <a:rPr lang="uk-UA" sz="1600" i="1"/>
              <a:t>ć, </a:t>
            </a:r>
            <a:r>
              <a:rPr lang="pl-PL" sz="1600" i="1"/>
              <a:t>je</a:t>
            </a:r>
            <a:r>
              <a:rPr lang="uk-UA" sz="1600" i="1"/>
              <a:t>ść, </a:t>
            </a:r>
            <a:r>
              <a:rPr lang="pl-PL" sz="1600" i="1"/>
              <a:t>bra</a:t>
            </a:r>
            <a:r>
              <a:rPr lang="uk-UA" sz="1600" i="1"/>
              <a:t>ć</a:t>
            </a:r>
            <a:r>
              <a:rPr lang="uk-UA" sz="1600"/>
              <a:t>. Іменники в родовому відмінку однини.</a:t>
            </a:r>
          </a:p>
          <a:p>
            <a:r>
              <a:rPr lang="uk-UA" sz="1600" b="1"/>
              <a:t>Тема 14.</a:t>
            </a:r>
            <a:r>
              <a:rPr lang="uk-UA" sz="1600"/>
              <a:t> Лексична тема „Погода”. Минулий час дієслів недоконаного та доконаного виду </a:t>
            </a:r>
            <a:r>
              <a:rPr lang="pl-PL" sz="1600" i="1"/>
              <a:t>czyta</a:t>
            </a:r>
            <a:r>
              <a:rPr lang="uk-UA" sz="1600" i="1"/>
              <a:t>ć/</a:t>
            </a:r>
            <a:r>
              <a:rPr lang="pl-PL" sz="1600" i="1"/>
              <a:t>przeczyta</a:t>
            </a:r>
            <a:r>
              <a:rPr lang="uk-UA" sz="1600" i="1"/>
              <a:t>ć, </a:t>
            </a:r>
            <a:r>
              <a:rPr lang="pl-PL" sz="1600" i="1"/>
              <a:t>powtarza</a:t>
            </a:r>
            <a:r>
              <a:rPr lang="uk-UA" sz="1600" i="1"/>
              <a:t>ć/</a:t>
            </a:r>
            <a:r>
              <a:rPr lang="pl-PL" sz="1600" i="1"/>
              <a:t>powt</a:t>
            </a:r>
            <a:r>
              <a:rPr lang="uk-UA" sz="1600" i="1"/>
              <a:t>ó</a:t>
            </a:r>
            <a:r>
              <a:rPr lang="pl-PL" sz="1600" i="1"/>
              <a:t>rzy</a:t>
            </a:r>
            <a:r>
              <a:rPr lang="uk-UA" sz="1600" i="1"/>
              <a:t>ć, </a:t>
            </a:r>
            <a:r>
              <a:rPr lang="pl-PL" sz="1600" i="1"/>
              <a:t>pisa</a:t>
            </a:r>
            <a:r>
              <a:rPr lang="uk-UA" sz="1600" i="1"/>
              <a:t>ć/</a:t>
            </a:r>
            <a:r>
              <a:rPr lang="pl-PL" sz="1600" i="1"/>
              <a:t>napisa</a:t>
            </a:r>
            <a:r>
              <a:rPr lang="uk-UA" sz="1600" i="1"/>
              <a:t>ć, </a:t>
            </a:r>
            <a:r>
              <a:rPr lang="pl-PL" sz="1600" i="1"/>
              <a:t>uczy</a:t>
            </a:r>
            <a:r>
              <a:rPr lang="uk-UA" sz="1600" i="1"/>
              <a:t>ć </a:t>
            </a:r>
            <a:r>
              <a:rPr lang="pl-PL" sz="1600" i="1"/>
              <a:t>si</a:t>
            </a:r>
            <a:r>
              <a:rPr lang="uk-UA" sz="1600" i="1"/>
              <a:t>ę/</a:t>
            </a:r>
            <a:r>
              <a:rPr lang="pl-PL" sz="1600" i="1"/>
              <a:t>nauczy</a:t>
            </a:r>
            <a:r>
              <a:rPr lang="uk-UA" sz="1600" i="1"/>
              <a:t>ć </a:t>
            </a:r>
            <a:r>
              <a:rPr lang="pl-PL" sz="1600" i="1"/>
              <a:t>si</a:t>
            </a:r>
            <a:r>
              <a:rPr lang="uk-UA" sz="1600" i="1"/>
              <a:t>ę</a:t>
            </a:r>
            <a:r>
              <a:rPr lang="uk-UA" sz="1600"/>
              <a:t>.</a:t>
            </a:r>
          </a:p>
          <a:p>
            <a:r>
              <a:rPr lang="uk-UA" sz="1600" b="1"/>
              <a:t>Тема 15.</a:t>
            </a:r>
            <a:r>
              <a:rPr lang="uk-UA" sz="1600"/>
              <a:t> Повторення. Підсумковий контроль. </a:t>
            </a:r>
          </a:p>
        </p:txBody>
      </p:sp>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4"/>
          <p:cNvPicPr>
            <a:picLocks noChangeAspect="1"/>
          </p:cNvPicPr>
          <p:nvPr/>
        </p:nvPicPr>
        <p:blipFill>
          <a:blip r:embed="rId2"/>
          <a:srcRect/>
          <a:stretch>
            <a:fillRect/>
          </a:stretch>
        </p:blipFill>
        <p:spPr bwMode="auto">
          <a:xfrm>
            <a:off x="0" y="0"/>
            <a:ext cx="9140825" cy="6858000"/>
          </a:xfrm>
          <a:prstGeom prst="rect">
            <a:avLst/>
          </a:prstGeom>
          <a:noFill/>
          <a:ln w="9525">
            <a:noFill/>
            <a:miter lim="800000"/>
            <a:headEnd/>
            <a:tailEnd/>
          </a:ln>
        </p:spPr>
      </p:pic>
      <p:sp>
        <p:nvSpPr>
          <p:cNvPr id="27658" name="Rectangle 10"/>
          <p:cNvSpPr>
            <a:spLocks noGrp="1"/>
          </p:cNvSpPr>
          <p:nvPr>
            <p:ph type="title"/>
          </p:nvPr>
        </p:nvSpPr>
        <p:spPr>
          <a:xfrm>
            <a:off x="576263" y="788988"/>
            <a:ext cx="7886700" cy="930275"/>
          </a:xfrm>
        </p:spPr>
        <p:txBody>
          <a:bodyPr/>
          <a:lstStyle/>
          <a:p>
            <a:pPr algn="ctr">
              <a:defRPr/>
            </a:pPr>
            <a:r>
              <a:rPr lang="ru-RU" sz="2800" b="1">
                <a:effectLst>
                  <a:outerShdw blurRad="38100" dist="38100" dir="2700000" algn="tl">
                    <a:srgbClr val="C0C0C0"/>
                  </a:outerShdw>
                </a:effectLst>
              </a:rPr>
              <a:t>Основна література</a:t>
            </a:r>
          </a:p>
        </p:txBody>
      </p:sp>
      <p:sp>
        <p:nvSpPr>
          <p:cNvPr id="18435" name="Rectangle 11"/>
          <p:cNvSpPr>
            <a:spLocks noGrp="1"/>
          </p:cNvSpPr>
          <p:nvPr>
            <p:ph type="body" sz="half" idx="1"/>
          </p:nvPr>
        </p:nvSpPr>
        <p:spPr>
          <a:xfrm>
            <a:off x="628650" y="1825625"/>
            <a:ext cx="7883525" cy="4351338"/>
          </a:xfrm>
        </p:spPr>
        <p:txBody>
          <a:bodyPr/>
          <a:lstStyle/>
          <a:p>
            <a:pPr marL="457200" indent="-457200"/>
            <a:r>
              <a:rPr lang="pl-PL" sz="2400"/>
              <a:t>Janusz Kucharczyk, </a:t>
            </a:r>
            <a:r>
              <a:rPr lang="pl-PL" sz="2400" i="1"/>
              <a:t>Zaczynam mówić po polsku, </a:t>
            </a:r>
            <a:r>
              <a:rPr lang="pl-PL" sz="2400"/>
              <a:t>WING, Łódź 1999, 214 s.</a:t>
            </a:r>
          </a:p>
        </p:txBody>
      </p:sp>
    </p:spTree>
  </p:cSld>
  <p:clrMapOvr>
    <a:masterClrMapping/>
  </p:clrMapOvr>
  <p:transition spd="med">
    <p:spli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mapa-polski"/>
          <p:cNvPicPr>
            <a:picLocks noChangeAspect="1" noChangeArrowheads="1"/>
          </p:cNvPicPr>
          <p:nvPr/>
        </p:nvPicPr>
        <p:blipFill>
          <a:blip r:embed="rId2"/>
          <a:srcRect/>
          <a:stretch>
            <a:fillRect/>
          </a:stretch>
        </p:blipFill>
        <p:spPr bwMode="auto">
          <a:xfrm>
            <a:off x="1395413" y="384175"/>
            <a:ext cx="6375400" cy="609600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580</TotalTime>
  <Words>618</Words>
  <Application>Microsoft Office PowerPoint</Application>
  <PresentationFormat>Экран (4:3)</PresentationFormat>
  <Paragraphs>33</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Основна література</vt:lpstr>
      <vt:lpstr>Презентация PowerPoint</vt:lpstr>
      <vt:lpstr>Презентация PowerPoint</vt:lpstr>
      <vt:lpstr>Презентация PowerPoint</vt:lpstr>
      <vt:lpstr>Презентация PowerPoint</vt:lpstr>
      <vt:lpstr>Презентация PowerPoint</vt:lpstr>
      <vt:lpstr>Serdecznie zapraszamy!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 Горяйнов</dc:creator>
  <cp:lastModifiedBy>Черная Марина Николаевна</cp:lastModifiedBy>
  <cp:revision>41</cp:revision>
  <dcterms:created xsi:type="dcterms:W3CDTF">2013-11-19T05:52:05Z</dcterms:created>
  <dcterms:modified xsi:type="dcterms:W3CDTF">2019-02-25T11:18:52Z</dcterms:modified>
</cp:coreProperties>
</file>