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5" r:id="rId9"/>
    <p:sldId id="266" r:id="rId10"/>
    <p:sldId id="267" r:id="rId11"/>
    <p:sldId id="273" r:id="rId12"/>
    <p:sldId id="274" r:id="rId13"/>
    <p:sldId id="275" r:id="rId14"/>
    <p:sldId id="276" r:id="rId15"/>
    <p:sldId id="278" r:id="rId16"/>
    <p:sldId id="279" r:id="rId17"/>
    <p:sldId id="280" r:id="rId18"/>
    <p:sldId id="281" r:id="rId19"/>
    <p:sldId id="282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8" d="100"/>
          <a:sy n="48" d="100"/>
        </p:scale>
        <p:origin x="-1724" y="-3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14.10.2023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14.10.2023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14.10.2023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14.10.2023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14.10.2023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47664" y="620688"/>
            <a:ext cx="6172200" cy="1102274"/>
          </a:xfrm>
        </p:spPr>
        <p:txBody>
          <a:bodyPr>
            <a:normAutofit/>
          </a:bodyPr>
          <a:lstStyle/>
          <a:p>
            <a:pPr algn="ctr"/>
            <a:r>
              <a:rPr lang="uk-UA" sz="4000" smtClean="0">
                <a:solidFill>
                  <a:schemeClr val="tx1"/>
                </a:solidFill>
              </a:rPr>
              <a:t>Лекція № 8</a:t>
            </a:r>
            <a:endParaRPr lang="ru-RU" sz="400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1988840"/>
            <a:ext cx="7486600" cy="3161946"/>
          </a:xfrm>
        </p:spPr>
        <p:txBody>
          <a:bodyPr>
            <a:normAutofit/>
          </a:bodyPr>
          <a:lstStyle/>
          <a:p>
            <a:pPr algn="ctr"/>
            <a:r>
              <a:rPr lang="uk-UA" sz="3200" smtClean="0">
                <a:solidFill>
                  <a:schemeClr val="tx1"/>
                </a:solidFill>
              </a:rPr>
              <a:t>ЗАДАЧІ З ГЕНЕТИКИ. ЗЧЕПЛЕНЕ УСПАДКУВАННЯ. УСПАДКУВАННЯ, ЗЧЕПЛЕНЕ ЗІ СТАТТЮ</a:t>
            </a:r>
            <a:endParaRPr lang="ru-RU" sz="32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88640"/>
            <a:ext cx="8496944" cy="640871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None/>
            </a:pPr>
            <a:r>
              <a:rPr lang="uk-UA" smtClean="0"/>
              <a:t>В нормі у жінок присутнє одне тільце Барра, у чоловіків немає жодного. Відхилення від норми свідчить про хромосомну хворобу, пов’язану із надлишком або нестачею статевих хромосом. Визначення тілець Барра використовують у медичній генетиці для виявлення хромосомних хвороб.</a:t>
            </a:r>
            <a:endParaRPr lang="ru-RU" smtClean="0"/>
          </a:p>
          <a:p>
            <a:pPr algn="just">
              <a:buNone/>
            </a:pPr>
            <a:r>
              <a:rPr lang="uk-UA" smtClean="0"/>
              <a:t>Х-хромосома інактивується у жінок в ранньому онтогенезі, причому ця інактивація відбувається випадковим чином у різних клітинах. Саме цим пояснюється наявність жінок, які є дальтоніками за одним оком, а також наявність жінок – однояйцевих близнючок, із яких одна – дальтонік, а інша має нормальний зір.</a:t>
            </a:r>
            <a:endParaRPr lang="ru-RU" smtClean="0"/>
          </a:p>
          <a:p>
            <a:pPr algn="just">
              <a:buNone/>
            </a:pPr>
            <a:r>
              <a:rPr lang="uk-UA" smtClean="0"/>
              <a:t>До інших прикладів вияву ознак, пов’язаних із інактивацією Х – хромосом, належать плямисте забарвлення шерсті кішок – “каліко”, альбінізм мишей за одним оком.</a:t>
            </a:r>
            <a:endParaRPr lang="ru-RU" smtClean="0"/>
          </a:p>
          <a:p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7467600" cy="63408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uk-UA" b="1" smtClean="0">
                <a:solidFill>
                  <a:schemeClr val="tx1"/>
                </a:solidFill>
              </a:rPr>
              <a:t>Основне</a:t>
            </a:r>
            <a:r>
              <a:rPr lang="ru-RU" b="1" smtClean="0">
                <a:solidFill>
                  <a:schemeClr val="tx1"/>
                </a:solidFill>
              </a:rPr>
              <a:t> з теор</a:t>
            </a:r>
            <a:r>
              <a:rPr lang="uk-UA" b="1" smtClean="0">
                <a:solidFill>
                  <a:schemeClr val="tx1"/>
                </a:solidFill>
              </a:rPr>
              <a:t>ії:</a:t>
            </a:r>
            <a:endParaRPr lang="ru-RU" b="1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692696"/>
            <a:ext cx="8784976" cy="597666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92075" indent="358775" algn="just">
              <a:buNone/>
            </a:pPr>
            <a:r>
              <a:rPr lang="ru-RU" smtClean="0"/>
              <a:t>Сумісне успадкування генів, які містяться в одній хромосомі, називають </a:t>
            </a:r>
            <a:r>
              <a:rPr lang="ru-RU" b="1" i="1" smtClean="0"/>
              <a:t>зчепленим успадкуванням</a:t>
            </a:r>
            <a:r>
              <a:rPr lang="ru-RU" smtClean="0"/>
              <a:t>.</a:t>
            </a:r>
          </a:p>
          <a:p>
            <a:pPr marL="92075" indent="358775" algn="just">
              <a:buNone/>
            </a:pPr>
            <a:r>
              <a:rPr lang="ru-RU" smtClean="0"/>
              <a:t>Гени одної хромосоми утворюють групу зчеплення. Кількість груп зчеплення дорівнює кількості пар хромосом, або кількості хромосом у гаплоїдному наборі.</a:t>
            </a:r>
          </a:p>
          <a:p>
            <a:pPr marL="92075" indent="358775" algn="just">
              <a:buNone/>
            </a:pPr>
            <a:r>
              <a:rPr lang="uk-UA" smtClean="0"/>
              <a:t>Зчеплення генів може порушуватися в результаті </a:t>
            </a:r>
            <a:r>
              <a:rPr lang="uk-UA" i="1" smtClean="0"/>
              <a:t>кросинговеру</a:t>
            </a:r>
            <a:r>
              <a:rPr lang="uk-UA" smtClean="0"/>
              <a:t>.</a:t>
            </a:r>
            <a:endParaRPr lang="ru-RU" smtClean="0"/>
          </a:p>
          <a:p>
            <a:pPr marL="92075" indent="358775" algn="just">
              <a:buNone/>
            </a:pPr>
            <a:r>
              <a:rPr lang="uk-UA" b="1" smtClean="0"/>
              <a:t>Кросинговер</a:t>
            </a:r>
            <a:r>
              <a:rPr lang="uk-UA" smtClean="0"/>
              <a:t> — це обмін ділянками між гомологічними хромосомами. В особини з генотипом </a:t>
            </a:r>
            <a:r>
              <a:rPr lang="uk-UA" b="1" smtClean="0"/>
              <a:t>AB//ab </a:t>
            </a:r>
            <a:r>
              <a:rPr lang="uk-UA" smtClean="0"/>
              <a:t>внаслідок кросинговеру  утворюються  такі типи гамет:</a:t>
            </a:r>
            <a:endParaRPr lang="ru-RU" smtClean="0"/>
          </a:p>
          <a:p>
            <a:pPr marL="92075" indent="358775" algn="just">
              <a:buNone/>
            </a:pPr>
            <a:r>
              <a:rPr lang="uk-UA" smtClean="0"/>
              <a:t>а) </a:t>
            </a:r>
            <a:r>
              <a:rPr lang="uk-UA" b="1" i="1" smtClean="0"/>
              <a:t>аВ, Аb </a:t>
            </a:r>
            <a:r>
              <a:rPr lang="uk-UA" smtClean="0"/>
              <a:t>— кросоверні гамети, містять нові (порівняно з батьківськими) комбінації алелів;</a:t>
            </a:r>
            <a:endParaRPr lang="ru-RU" smtClean="0"/>
          </a:p>
          <a:p>
            <a:pPr marL="92075" indent="358775" algn="just">
              <a:buNone/>
            </a:pPr>
            <a:r>
              <a:rPr lang="ru-RU" smtClean="0"/>
              <a:t>б)	</a:t>
            </a:r>
            <a:r>
              <a:rPr lang="ru-RU" b="1" i="1" smtClean="0"/>
              <a:t>АВ, аb </a:t>
            </a:r>
            <a:r>
              <a:rPr lang="ru-RU" smtClean="0"/>
              <a:t>— некросоверні гамети.</a:t>
            </a:r>
          </a:p>
          <a:p>
            <a:pPr marL="92075" indent="358775" algn="just">
              <a:buNone/>
            </a:pPr>
            <a:r>
              <a:rPr lang="uk-UA" smtClean="0"/>
              <a:t>Частота кросинговеру між певними генами прямо пропорційна відстані між ними, яка вимірюється в умовних одиницях — </a:t>
            </a:r>
            <a:r>
              <a:rPr lang="uk-UA" i="1" smtClean="0"/>
              <a:t>морганідах</a:t>
            </a:r>
            <a:r>
              <a:rPr lang="uk-UA" smtClean="0"/>
              <a:t>.</a:t>
            </a:r>
            <a:endParaRPr lang="ru-RU" smtClean="0"/>
          </a:p>
          <a:p>
            <a:pPr marL="92075" indent="358775" algn="just">
              <a:buNone/>
            </a:pPr>
            <a:r>
              <a:rPr lang="uk-UA" i="1" smtClean="0"/>
              <a:t>1 морганіда </a:t>
            </a:r>
            <a:r>
              <a:rPr lang="uk-UA" smtClean="0"/>
              <a:t>— це відстань між генами, за якої кросинговер відбувається з частотою 1%.</a:t>
            </a:r>
            <a:endParaRPr lang="ru-RU" smtClean="0"/>
          </a:p>
          <a:p>
            <a:pPr marL="92075" indent="358775" algn="just">
              <a:buNone/>
            </a:pPr>
            <a:r>
              <a:rPr lang="uk-UA" smtClean="0"/>
              <a:t>Кількісно частота кросинговеру між даними генами дорівнює відсоткові кросоверних особин, отриманих внаслідок аналізуючого схрещування, або відсоткові кросоверних гамет, які утворює гетерозиготна батьківська особина.</a:t>
            </a:r>
            <a:endParaRPr lang="ru-RU" smtClean="0"/>
          </a:p>
          <a:p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63408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b="1" smtClean="0"/>
              <a:t>ПРИКЛАДИ ЗАДАЧ</a:t>
            </a:r>
            <a:endParaRPr lang="ru-RU" b="1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908720"/>
            <a:ext cx="8496944" cy="5688632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uk-UA" b="1" i="1" smtClean="0"/>
              <a:t>Задача 1. </a:t>
            </a:r>
            <a:r>
              <a:rPr lang="uk-UA" smtClean="0"/>
              <a:t>Чоловік отримав від матері хромосому з генами А і В, від батька — з генами а і b, причому ці гени успадковуються зчеплено. Його жінка — рецесивна гомозигота. Яка ймовірність того, що їхня дитина буде рецесивною за обома генами, якщо відстань між генами 8 морганід?</a:t>
            </a:r>
            <a:endParaRPr lang="ru-RU" smtClean="0"/>
          </a:p>
          <a:p>
            <a:pPr algn="just">
              <a:buNone/>
            </a:pPr>
            <a:r>
              <a:rPr lang="ru-RU" i="1" smtClean="0"/>
              <a:t>Розв'язання. </a:t>
            </a:r>
            <a:r>
              <a:rPr lang="ru-RU" smtClean="0"/>
              <a:t>Генотип чоловіка — </a:t>
            </a:r>
            <a:r>
              <a:rPr lang="ru-RU" b="1" i="1" smtClean="0"/>
              <a:t>AB</a:t>
            </a:r>
            <a:r>
              <a:rPr lang="ru-RU" b="1" smtClean="0"/>
              <a:t>//</a:t>
            </a:r>
            <a:r>
              <a:rPr lang="ru-RU" b="1" i="1" smtClean="0"/>
              <a:t>ab </a:t>
            </a:r>
            <a:r>
              <a:rPr lang="ru-RU" smtClean="0"/>
              <a:t>,його жінки — </a:t>
            </a:r>
            <a:r>
              <a:rPr lang="ru-RU" b="1" i="1" smtClean="0"/>
              <a:t>aa</a:t>
            </a:r>
            <a:r>
              <a:rPr lang="ru-RU" b="1" smtClean="0"/>
              <a:t>//</a:t>
            </a:r>
            <a:r>
              <a:rPr lang="ru-RU" b="1" i="1" smtClean="0"/>
              <a:t>bb</a:t>
            </a:r>
            <a:r>
              <a:rPr lang="ru-RU" smtClean="0"/>
              <a:t>. Індивід з генотипом </a:t>
            </a:r>
            <a:r>
              <a:rPr lang="ru-RU" b="1" smtClean="0"/>
              <a:t>AB//ab </a:t>
            </a:r>
            <a:r>
              <a:rPr lang="ru-RU" smtClean="0"/>
              <a:t>утворює гамети </a:t>
            </a:r>
            <a:r>
              <a:rPr lang="ru-RU" b="1" i="1" smtClean="0"/>
              <a:t>АВ</a:t>
            </a:r>
            <a:r>
              <a:rPr lang="ru-RU" smtClean="0"/>
              <a:t>, </a:t>
            </a:r>
            <a:r>
              <a:rPr lang="ru-RU" b="1" i="1" smtClean="0"/>
              <a:t>аb</a:t>
            </a:r>
            <a:r>
              <a:rPr lang="ru-RU" smtClean="0"/>
              <a:t>, </a:t>
            </a:r>
            <a:r>
              <a:rPr lang="ru-RU" b="1" i="1" smtClean="0"/>
              <a:t>Аb</a:t>
            </a:r>
            <a:r>
              <a:rPr lang="ru-RU" smtClean="0"/>
              <a:t>, </a:t>
            </a:r>
            <a:r>
              <a:rPr lang="ru-RU" b="1" i="1" smtClean="0"/>
              <a:t>аВ</a:t>
            </a:r>
            <a:r>
              <a:rPr lang="ru-RU" smtClean="0"/>
              <a:t>.</a:t>
            </a:r>
          </a:p>
          <a:p>
            <a:pPr algn="just">
              <a:buNone/>
            </a:pPr>
            <a:r>
              <a:rPr lang="uk-UA" smtClean="0"/>
              <a:t>Кількість кросоверних гамет </a:t>
            </a:r>
            <a:r>
              <a:rPr lang="uk-UA" b="1" i="1" smtClean="0"/>
              <a:t>Аb </a:t>
            </a:r>
            <a:r>
              <a:rPr lang="uk-UA" smtClean="0"/>
              <a:t>і </a:t>
            </a:r>
            <a:r>
              <a:rPr lang="uk-UA" b="1" i="1" smtClean="0"/>
              <a:t>аВ </a:t>
            </a:r>
            <a:r>
              <a:rPr lang="uk-UA" smtClean="0"/>
              <a:t>відповідає відстані між генами, тобто 8%. Кількість некросоверних гамет </a:t>
            </a:r>
            <a:r>
              <a:rPr lang="uk-UA" b="1" i="1" smtClean="0"/>
              <a:t>АВ </a:t>
            </a:r>
            <a:r>
              <a:rPr lang="uk-UA" smtClean="0"/>
              <a:t>і </a:t>
            </a:r>
            <a:r>
              <a:rPr lang="uk-UA" b="1" i="1" smtClean="0"/>
              <a:t>аb </a:t>
            </a:r>
            <a:r>
              <a:rPr lang="uk-UA" smtClean="0"/>
              <a:t>— 92%. Звідси кількість гамет кожного типу: </a:t>
            </a:r>
            <a:r>
              <a:rPr lang="uk-UA" b="1" i="1" smtClean="0"/>
              <a:t>АВ </a:t>
            </a:r>
            <a:r>
              <a:rPr lang="uk-UA" smtClean="0"/>
              <a:t>— 46%, </a:t>
            </a:r>
            <a:r>
              <a:rPr lang="uk-UA" b="1" i="1" smtClean="0"/>
              <a:t>аb </a:t>
            </a:r>
            <a:r>
              <a:rPr lang="uk-UA" smtClean="0"/>
              <a:t>— 46%, </a:t>
            </a:r>
            <a:r>
              <a:rPr lang="uk-UA" b="1" i="1" smtClean="0"/>
              <a:t>Аb </a:t>
            </a:r>
            <a:r>
              <a:rPr lang="uk-UA" smtClean="0"/>
              <a:t>— 4%,</a:t>
            </a:r>
            <a:r>
              <a:rPr lang="uk-UA" b="1" i="1" smtClean="0"/>
              <a:t> аВ </a:t>
            </a:r>
            <a:r>
              <a:rPr lang="uk-UA" smtClean="0"/>
              <a:t>— 4%. Дитина буде рецесивною за обома генами при злитті гамет </a:t>
            </a:r>
            <a:r>
              <a:rPr lang="uk-UA" b="1" i="1" smtClean="0"/>
              <a:t>аb </a:t>
            </a:r>
            <a:r>
              <a:rPr lang="uk-UA" smtClean="0"/>
              <a:t>і </a:t>
            </a:r>
            <a:r>
              <a:rPr lang="uk-UA" b="1" i="1" smtClean="0"/>
              <a:t>аb</a:t>
            </a:r>
            <a:r>
              <a:rPr lang="uk-UA" smtClean="0"/>
              <a:t>, ймовірність чого становить 46%.</a:t>
            </a:r>
            <a:endParaRPr lang="ru-RU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88640"/>
            <a:ext cx="8712968" cy="648072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None/>
            </a:pPr>
            <a:r>
              <a:rPr lang="uk-UA" b="1" i="1" smtClean="0"/>
              <a:t>Задача 2. </a:t>
            </a:r>
            <a:r>
              <a:rPr lang="uk-UA" smtClean="0"/>
              <a:t>У кукурудзи буває забарвлений ендосперм (</a:t>
            </a:r>
            <a:r>
              <a:rPr lang="uk-UA" b="1" i="1" smtClean="0"/>
              <a:t>A</a:t>
            </a:r>
            <a:r>
              <a:rPr lang="uk-UA" smtClean="0"/>
              <a:t>) і незабарвлений (</a:t>
            </a:r>
            <a:r>
              <a:rPr lang="uk-UA" b="1" i="1" smtClean="0"/>
              <a:t>а</a:t>
            </a:r>
            <a:r>
              <a:rPr lang="uk-UA" smtClean="0"/>
              <a:t>), гладкі зерна (</a:t>
            </a:r>
            <a:r>
              <a:rPr lang="uk-UA" b="1" i="1" smtClean="0"/>
              <a:t>В</a:t>
            </a:r>
            <a:r>
              <a:rPr lang="uk-UA" smtClean="0"/>
              <a:t>) і зморшкуваті (</a:t>
            </a:r>
            <a:r>
              <a:rPr lang="uk-UA" b="1" i="1" smtClean="0"/>
              <a:t>b</a:t>
            </a:r>
            <a:r>
              <a:rPr lang="uk-UA" smtClean="0"/>
              <a:t>). Гени, що визначають ці ознаки, успадковуються у зчепленому стані, частота кросинговеру — 3,6%. Визначте потомство від схрещування: </a:t>
            </a:r>
            <a:r>
              <a:rPr lang="uk-UA" b="1" smtClean="0"/>
              <a:t>AB</a:t>
            </a:r>
            <a:r>
              <a:rPr lang="uk-UA" smtClean="0"/>
              <a:t>//</a:t>
            </a:r>
            <a:r>
              <a:rPr lang="uk-UA" b="1" smtClean="0"/>
              <a:t>ab </a:t>
            </a:r>
            <a:r>
              <a:rPr lang="uk-UA" smtClean="0"/>
              <a:t>X </a:t>
            </a:r>
            <a:r>
              <a:rPr lang="uk-UA" b="1" smtClean="0"/>
              <a:t>ab</a:t>
            </a:r>
            <a:r>
              <a:rPr lang="uk-UA" smtClean="0"/>
              <a:t>//</a:t>
            </a:r>
            <a:r>
              <a:rPr lang="uk-UA" b="1" smtClean="0"/>
              <a:t>ab</a:t>
            </a:r>
            <a:endParaRPr lang="ru-RU" smtClean="0"/>
          </a:p>
          <a:p>
            <a:pPr algn="just">
              <a:buNone/>
            </a:pPr>
            <a:r>
              <a:rPr lang="uk-UA" b="1" i="1" smtClean="0"/>
              <a:t>Розв’язання</a:t>
            </a:r>
            <a:r>
              <a:rPr lang="uk-UA" b="1" smtClean="0"/>
              <a:t>.</a:t>
            </a:r>
            <a:r>
              <a:rPr lang="uk-UA" smtClean="0"/>
              <a:t> Особа </a:t>
            </a:r>
            <a:r>
              <a:rPr lang="uk-UA" b="1" smtClean="0"/>
              <a:t>AB</a:t>
            </a:r>
            <a:r>
              <a:rPr lang="uk-UA" smtClean="0"/>
              <a:t>//</a:t>
            </a:r>
            <a:r>
              <a:rPr lang="uk-UA" b="1" smtClean="0"/>
              <a:t>ab </a:t>
            </a:r>
            <a:r>
              <a:rPr lang="uk-UA" smtClean="0"/>
              <a:t>утворює гамети в такому співвідношенні: 3,6% кросоверних гамет </a:t>
            </a:r>
            <a:r>
              <a:rPr lang="uk-UA" b="1" i="1" smtClean="0"/>
              <a:t>Аb </a:t>
            </a:r>
            <a:r>
              <a:rPr lang="uk-UA" smtClean="0"/>
              <a:t>і </a:t>
            </a:r>
            <a:r>
              <a:rPr lang="uk-UA" b="1" i="1" smtClean="0"/>
              <a:t>aВ</a:t>
            </a:r>
            <a:r>
              <a:rPr lang="uk-UA" smtClean="0"/>
              <a:t>; 96,4% некросоверних гамет </a:t>
            </a:r>
            <a:r>
              <a:rPr lang="uk-UA" b="1" i="1" smtClean="0"/>
              <a:t>АВ </a:t>
            </a:r>
            <a:r>
              <a:rPr lang="uk-UA" smtClean="0"/>
              <a:t>і </a:t>
            </a:r>
            <a:r>
              <a:rPr lang="uk-UA" b="1" i="1" smtClean="0"/>
              <a:t>аb</a:t>
            </a:r>
            <a:r>
              <a:rPr lang="uk-UA" smtClean="0"/>
              <a:t>.</a:t>
            </a:r>
            <a:endParaRPr lang="ru-RU" smtClean="0"/>
          </a:p>
          <a:p>
            <a:pPr algn="just">
              <a:buNone/>
            </a:pPr>
            <a:r>
              <a:rPr lang="uk-UA" smtClean="0"/>
              <a:t>Окремо:1,8</a:t>
            </a:r>
            <a:r>
              <a:rPr lang="uk-UA" smtClean="0"/>
              <a:t>%  </a:t>
            </a:r>
            <a:r>
              <a:rPr lang="uk-UA" b="1" i="1" smtClean="0"/>
              <a:t>Аb</a:t>
            </a:r>
            <a:r>
              <a:rPr lang="uk-UA" smtClean="0"/>
              <a:t>;	1,8%  </a:t>
            </a:r>
            <a:r>
              <a:rPr lang="uk-UA" b="1" i="1" smtClean="0"/>
              <a:t>аВ</a:t>
            </a:r>
            <a:r>
              <a:rPr lang="uk-UA" smtClean="0"/>
              <a:t>;	48,2%	</a:t>
            </a:r>
            <a:r>
              <a:rPr lang="uk-UA" b="1" i="1" smtClean="0"/>
              <a:t>АВ</a:t>
            </a:r>
            <a:r>
              <a:rPr lang="uk-UA" smtClean="0"/>
              <a:t>; </a:t>
            </a:r>
            <a:r>
              <a:rPr lang="ru-RU" smtClean="0"/>
              <a:t>48,2</a:t>
            </a:r>
            <a:r>
              <a:rPr lang="ru-RU" smtClean="0"/>
              <a:t>% </a:t>
            </a:r>
            <a:r>
              <a:rPr lang="ru-RU" b="1" i="1" smtClean="0"/>
              <a:t>аb</a:t>
            </a:r>
            <a:r>
              <a:rPr lang="ru-RU" smtClean="0"/>
              <a:t>.</a:t>
            </a:r>
          </a:p>
          <a:p>
            <a:pPr algn="just">
              <a:buNone/>
            </a:pPr>
            <a:r>
              <a:rPr lang="uk-UA" smtClean="0"/>
              <a:t>Ці гамети в такому ж співвідношенні зливатимуться з гаметами </a:t>
            </a:r>
            <a:r>
              <a:rPr lang="uk-UA" b="1" i="1" smtClean="0"/>
              <a:t>аb</a:t>
            </a:r>
            <a:r>
              <a:rPr lang="uk-UA" smtClean="0"/>
              <a:t>, які утворює особина </a:t>
            </a:r>
            <a:r>
              <a:rPr lang="uk-UA" b="1" smtClean="0"/>
              <a:t>ab</a:t>
            </a:r>
            <a:r>
              <a:rPr lang="uk-UA" smtClean="0"/>
              <a:t>//</a:t>
            </a:r>
            <a:r>
              <a:rPr lang="uk-UA" b="1" smtClean="0"/>
              <a:t>ab. </a:t>
            </a:r>
            <a:r>
              <a:rPr lang="uk-UA" smtClean="0"/>
              <a:t>Внаслідок цього утворюється потомство:</a:t>
            </a:r>
            <a:endParaRPr lang="ru-RU" smtClean="0"/>
          </a:p>
          <a:p>
            <a:pPr algn="just">
              <a:buNone/>
            </a:pPr>
            <a:r>
              <a:rPr lang="ru-RU" smtClean="0"/>
              <a:t>1,8% </a:t>
            </a:r>
            <a:r>
              <a:rPr lang="ru-RU" b="1" i="1" smtClean="0"/>
              <a:t>Ab</a:t>
            </a:r>
            <a:r>
              <a:rPr lang="ru-RU" b="1" smtClean="0"/>
              <a:t>//</a:t>
            </a:r>
            <a:r>
              <a:rPr lang="ru-RU" b="1" i="1" smtClean="0"/>
              <a:t>ab </a:t>
            </a:r>
            <a:r>
              <a:rPr lang="ru-RU" smtClean="0"/>
              <a:t>(забарвлений, зморшкуваті); 1,8% </a:t>
            </a:r>
            <a:r>
              <a:rPr lang="ru-RU" b="1" i="1" smtClean="0"/>
              <a:t>aB</a:t>
            </a:r>
            <a:r>
              <a:rPr lang="ru-RU" b="1" smtClean="0"/>
              <a:t>// </a:t>
            </a:r>
            <a:r>
              <a:rPr lang="ru-RU" b="1" i="1" smtClean="0"/>
              <a:t>ab </a:t>
            </a:r>
            <a:r>
              <a:rPr lang="ru-RU" smtClean="0"/>
              <a:t>(незабарвлений гладкі); 48,2% </a:t>
            </a:r>
            <a:r>
              <a:rPr lang="ru-RU" b="1" i="1" smtClean="0"/>
              <a:t>AB</a:t>
            </a:r>
            <a:r>
              <a:rPr lang="ru-RU" b="1" smtClean="0"/>
              <a:t>// </a:t>
            </a:r>
            <a:r>
              <a:rPr lang="ru-RU" b="1" i="1" smtClean="0"/>
              <a:t>ab </a:t>
            </a:r>
            <a:r>
              <a:rPr lang="ru-RU" smtClean="0"/>
              <a:t>(забарвлений, гладкі</a:t>
            </a:r>
            <a:r>
              <a:rPr lang="ru-RU" smtClean="0"/>
              <a:t>); </a:t>
            </a:r>
            <a:r>
              <a:rPr lang="uk-UA" smtClean="0"/>
              <a:t>48,2</a:t>
            </a:r>
            <a:r>
              <a:rPr lang="uk-UA" smtClean="0"/>
              <a:t>% </a:t>
            </a:r>
            <a:r>
              <a:rPr lang="uk-UA" b="1" i="1" smtClean="0"/>
              <a:t>aa</a:t>
            </a:r>
            <a:r>
              <a:rPr lang="uk-UA" b="1" smtClean="0"/>
              <a:t>//</a:t>
            </a:r>
            <a:r>
              <a:rPr lang="uk-UA" b="1" i="1" smtClean="0"/>
              <a:t>bb </a:t>
            </a:r>
            <a:r>
              <a:rPr lang="uk-UA" smtClean="0"/>
              <a:t>(незабарвлений, зморшкуваті).</a:t>
            </a:r>
            <a:endParaRPr lang="ru-RU" smtClean="0"/>
          </a:p>
          <a:p>
            <a:pPr>
              <a:buNone/>
            </a:pPr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88640"/>
            <a:ext cx="8784976" cy="648072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uk-UA" b="1" i="1" smtClean="0"/>
              <a:t>Задача 3. </a:t>
            </a:r>
            <a:r>
              <a:rPr lang="uk-UA" smtClean="0"/>
              <a:t>Схрещено дві породи кролів: з короткою хвилястою шерстю й із довгою прямою. В результаті аналізуючого схрещування отримано потомство: з довгою прямою шерстю – 99 особин, із короткою хвилястою – 101, із довгою хвилястою – 24, з короткою прямою – 26. Визначте частоту кросинговеру. Відповідь обґрунтувати.</a:t>
            </a:r>
            <a:endParaRPr lang="ru-RU" smtClean="0"/>
          </a:p>
          <a:p>
            <a:pPr algn="just">
              <a:buNone/>
            </a:pPr>
            <a:r>
              <a:rPr lang="uk-UA" b="1" i="1" smtClean="0"/>
              <a:t>Розв’язання</a:t>
            </a:r>
            <a:r>
              <a:rPr lang="uk-UA" i="1" smtClean="0"/>
              <a:t>. </a:t>
            </a:r>
            <a:r>
              <a:rPr lang="uk-UA" smtClean="0"/>
              <a:t>Особини з довгою прямою й короткою хвилястою шерстю – </a:t>
            </a:r>
            <a:r>
              <a:rPr lang="uk-UA" i="1" smtClean="0"/>
              <a:t>некросоверні</a:t>
            </a:r>
            <a:r>
              <a:rPr lang="uk-UA" smtClean="0"/>
              <a:t>; з довгою хвилястою й короткою прямою – </a:t>
            </a:r>
            <a:r>
              <a:rPr lang="uk-UA" i="1" smtClean="0"/>
              <a:t>кросоверні</a:t>
            </a:r>
            <a:r>
              <a:rPr lang="uk-UA" smtClean="0"/>
              <a:t>. Частота кросинговеру дорівнює процентові кросоверних особин,    отриманих	унаслідок аналізуючого схрещування. Всього особин – 250; з них </a:t>
            </a:r>
            <a:r>
              <a:rPr lang="uk-UA" smtClean="0"/>
              <a:t>кросоверних 50</a:t>
            </a:r>
            <a:r>
              <a:rPr lang="uk-UA" smtClean="0"/>
              <a:t>.  Звідси частота кросинговеру – 20%.</a:t>
            </a:r>
            <a:endParaRPr lang="ru-RU" smtClean="0"/>
          </a:p>
          <a:p>
            <a:pPr algn="just">
              <a:buNone/>
            </a:pPr>
            <a:r>
              <a:rPr lang="uk-UA" b="1" i="1" smtClean="0"/>
              <a:t> </a:t>
            </a:r>
            <a:endParaRPr lang="ru-RU" smtClean="0"/>
          </a:p>
          <a:p>
            <a:pPr algn="just">
              <a:buNone/>
            </a:pPr>
            <a:r>
              <a:rPr lang="ru-RU" b="1" i="1" smtClean="0"/>
              <a:t>Задача 4. </a:t>
            </a:r>
            <a:r>
              <a:rPr lang="ru-RU" smtClean="0"/>
              <a:t>У дрозофіли відстань між генами </a:t>
            </a:r>
            <a:r>
              <a:rPr lang="ru-RU" b="1" i="1" smtClean="0"/>
              <a:t>А </a:t>
            </a:r>
            <a:r>
              <a:rPr lang="ru-RU" smtClean="0"/>
              <a:t>і </a:t>
            </a:r>
            <a:r>
              <a:rPr lang="ru-RU" b="1" i="1" smtClean="0"/>
              <a:t>В </a:t>
            </a:r>
            <a:r>
              <a:rPr lang="uk-UA" smtClean="0"/>
              <a:t>12 </a:t>
            </a:r>
            <a:r>
              <a:rPr lang="uk-UA" smtClean="0"/>
              <a:t>морганід. Яким буде потомство від схрещування рецесивної самки та самця з генотипом AB//ab, якщо для самців дрозофіли характерне повне зчеплення генів?</a:t>
            </a:r>
            <a:endParaRPr lang="ru-RU" smtClean="0"/>
          </a:p>
          <a:p>
            <a:pPr algn="just">
              <a:buNone/>
            </a:pPr>
            <a:r>
              <a:rPr lang="ru-RU" b="1" i="1" smtClean="0"/>
              <a:t>Розв’язання. </a:t>
            </a:r>
            <a:r>
              <a:rPr lang="ru-RU" smtClean="0"/>
              <a:t>Схема схрещування:</a:t>
            </a:r>
          </a:p>
          <a:p>
            <a:pPr algn="just">
              <a:buNone/>
            </a:pPr>
            <a:r>
              <a:rPr lang="ru-RU" smtClean="0"/>
              <a:t>Р    ♀ </a:t>
            </a:r>
            <a:r>
              <a:rPr lang="ru-RU" b="1" i="1" smtClean="0"/>
              <a:t>ab//ab </a:t>
            </a:r>
            <a:r>
              <a:rPr lang="ru-RU" smtClean="0"/>
              <a:t>x     ♂ </a:t>
            </a:r>
            <a:r>
              <a:rPr lang="ru-RU" b="1" i="1" smtClean="0"/>
              <a:t>AB//ab</a:t>
            </a:r>
            <a:endParaRPr lang="ru-RU" smtClean="0"/>
          </a:p>
          <a:p>
            <a:pPr algn="just">
              <a:buNone/>
            </a:pPr>
            <a:r>
              <a:rPr lang="ru-RU" smtClean="0"/>
              <a:t>Гамети Р	</a:t>
            </a:r>
            <a:r>
              <a:rPr lang="ru-RU" b="1" i="1" smtClean="0"/>
              <a:t>ab	AB	ab</a:t>
            </a:r>
            <a:endParaRPr lang="ru-RU" smtClean="0"/>
          </a:p>
          <a:p>
            <a:pPr algn="just">
              <a:buNone/>
            </a:pPr>
            <a:r>
              <a:rPr lang="ru-RU" smtClean="0"/>
              <a:t>F1		50% </a:t>
            </a:r>
            <a:r>
              <a:rPr lang="ru-RU" b="1" i="1" smtClean="0"/>
              <a:t>AB//ab	</a:t>
            </a:r>
            <a:r>
              <a:rPr lang="ru-RU" smtClean="0"/>
              <a:t>50% </a:t>
            </a:r>
            <a:r>
              <a:rPr lang="ru-RU" b="1" i="1" smtClean="0"/>
              <a:t>ab//ab </a:t>
            </a:r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99412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b="1" smtClean="0">
                <a:solidFill>
                  <a:schemeClr val="tx1"/>
                </a:solidFill>
              </a:rPr>
              <a:t>УСПАДКУВАННЯ, ЗЧЕПЛЕНЕ ЗІ СТАТТЮ, основне теорія</a:t>
            </a:r>
            <a:endParaRPr lang="ru-RU" b="1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052736"/>
            <a:ext cx="8784976" cy="561662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uk-UA" smtClean="0"/>
              <a:t>В хромосомному наборі організмів розрізняють нестатеві хромосоми, або </a:t>
            </a:r>
            <a:r>
              <a:rPr lang="uk-UA" i="1" smtClean="0"/>
              <a:t>аутосоми</a:t>
            </a:r>
            <a:r>
              <a:rPr lang="uk-UA" smtClean="0"/>
              <a:t>, і статеві хромосоми (</a:t>
            </a:r>
            <a:r>
              <a:rPr lang="uk-UA" i="1" smtClean="0"/>
              <a:t>гетеросоми</a:t>
            </a:r>
            <a:r>
              <a:rPr lang="uk-UA" smtClean="0"/>
              <a:t>, </a:t>
            </a:r>
            <a:r>
              <a:rPr lang="uk-UA" i="1" smtClean="0"/>
              <a:t>алосоми</a:t>
            </a:r>
            <a:r>
              <a:rPr lang="uk-UA" smtClean="0"/>
              <a:t>). У певної статі статеві хромосоми можуть бути однаковими або різними. Залежно від цього стать, яка утворює один тип гамет, називається </a:t>
            </a:r>
            <a:r>
              <a:rPr lang="uk-UA" i="1" smtClean="0"/>
              <a:t>гомогаметною</a:t>
            </a:r>
            <a:r>
              <a:rPr lang="uk-UA" smtClean="0"/>
              <a:t>, а стать, яка утворює різні типи гамет — </a:t>
            </a:r>
            <a:r>
              <a:rPr lang="uk-UA" i="1" smtClean="0"/>
              <a:t>гетерогаметною</a:t>
            </a:r>
            <a:r>
              <a:rPr lang="uk-UA" smtClean="0"/>
              <a:t>.</a:t>
            </a:r>
            <a:endParaRPr lang="ru-RU" smtClean="0"/>
          </a:p>
          <a:p>
            <a:pPr algn="ctr">
              <a:buNone/>
            </a:pPr>
            <a:r>
              <a:rPr lang="uk-UA" b="1" smtClean="0"/>
              <a:t>Відомо чотири типи хромосомного визначення статі:</a:t>
            </a:r>
            <a:endParaRPr lang="ru-RU" b="1" smtClean="0"/>
          </a:p>
          <a:p>
            <a:pPr lvl="0" algn="just">
              <a:buNone/>
            </a:pPr>
            <a:r>
              <a:rPr lang="uk-UA" smtClean="0"/>
              <a:t>1. жіноча стать є гомогаметною (</a:t>
            </a:r>
            <a:r>
              <a:rPr lang="uk-UA" b="1" i="1" smtClean="0"/>
              <a:t>XX</a:t>
            </a:r>
            <a:r>
              <a:rPr lang="uk-UA" smtClean="0"/>
              <a:t>); а чоловіча гетерогаметною (</a:t>
            </a:r>
            <a:r>
              <a:rPr lang="uk-UA" b="1" i="1" smtClean="0"/>
              <a:t>ХУ</a:t>
            </a:r>
            <a:r>
              <a:rPr lang="uk-UA" smtClean="0"/>
              <a:t>) - у ссавців, більшості амфібій, частини риб, комах (крім метеликів), ракоподібних, черв'яків, деяких дводомних рослин;</a:t>
            </a:r>
            <a:endParaRPr lang="ru-RU" smtClean="0"/>
          </a:p>
          <a:p>
            <a:pPr lvl="0" algn="just">
              <a:buNone/>
            </a:pPr>
            <a:r>
              <a:rPr lang="uk-UA" smtClean="0"/>
              <a:t>2. жіноча стать — гомогаметна (</a:t>
            </a:r>
            <a:r>
              <a:rPr lang="uk-UA" b="1" i="1" smtClean="0"/>
              <a:t>XX</a:t>
            </a:r>
            <a:r>
              <a:rPr lang="uk-UA" smtClean="0"/>
              <a:t>), а чоловіча — гетерогаметна (</a:t>
            </a:r>
            <a:r>
              <a:rPr lang="uk-UA" b="1" i="1" smtClean="0"/>
              <a:t>ХО</a:t>
            </a:r>
            <a:r>
              <a:rPr lang="uk-UA" smtClean="0"/>
              <a:t>) - у клопів;</a:t>
            </a:r>
            <a:endParaRPr lang="ru-RU" smtClean="0"/>
          </a:p>
          <a:p>
            <a:pPr lvl="0" algn="just">
              <a:buNone/>
            </a:pPr>
            <a:r>
              <a:rPr lang="uk-UA" smtClean="0"/>
              <a:t>3. жіноча стать — гетерогаметна (</a:t>
            </a:r>
            <a:r>
              <a:rPr lang="uk-UA" b="1" i="1" smtClean="0"/>
              <a:t>ХУ</a:t>
            </a:r>
            <a:r>
              <a:rPr lang="uk-UA" smtClean="0"/>
              <a:t>),  а чоловіча — гомогаметна (</a:t>
            </a:r>
            <a:r>
              <a:rPr lang="uk-UA" b="1" i="1" smtClean="0"/>
              <a:t>XX</a:t>
            </a:r>
            <a:r>
              <a:rPr lang="uk-UA" smtClean="0"/>
              <a:t>) - у птахів, плазунів, частини риб, метелків;</a:t>
            </a:r>
            <a:endParaRPr lang="ru-RU" smtClean="0"/>
          </a:p>
          <a:p>
            <a:pPr lvl="0" algn="just">
              <a:buNone/>
            </a:pPr>
            <a:r>
              <a:rPr lang="uk-UA" smtClean="0"/>
              <a:t>4. жіноча стать – гетерогаметна (</a:t>
            </a:r>
            <a:r>
              <a:rPr lang="uk-UA" b="1" i="1" smtClean="0"/>
              <a:t>ХО</a:t>
            </a:r>
            <a:r>
              <a:rPr lang="uk-UA" smtClean="0"/>
              <a:t>), а чоловіча — гомогаметна (</a:t>
            </a:r>
            <a:r>
              <a:rPr lang="uk-UA" b="1" i="1" smtClean="0"/>
              <a:t>XX</a:t>
            </a:r>
            <a:r>
              <a:rPr lang="uk-UA" smtClean="0"/>
              <a:t>) у молі, живородної ящірки.</a:t>
            </a:r>
            <a:endParaRPr lang="ru-RU" smtClean="0"/>
          </a:p>
          <a:p>
            <a:pPr algn="just">
              <a:buNone/>
            </a:pPr>
            <a:r>
              <a:rPr lang="ru-RU" smtClean="0"/>
              <a:t>Успадкування генів, локалізованих у статевих хромосомах, називають </a:t>
            </a:r>
            <a:r>
              <a:rPr lang="ru-RU" i="1" smtClean="0"/>
              <a:t>успадкуванням, зчепленим зі статтю</a:t>
            </a:r>
            <a:r>
              <a:rPr lang="ru-RU" smtClean="0"/>
              <a:t>.</a:t>
            </a:r>
          </a:p>
          <a:p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88640"/>
            <a:ext cx="8784976" cy="648072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uk-UA" smtClean="0"/>
              <a:t>У людини в випадку, коли ген локалізований у </a:t>
            </a:r>
            <a:r>
              <a:rPr lang="uk-UA" b="1" i="1" smtClean="0"/>
              <a:t>Х</a:t>
            </a:r>
            <a:r>
              <a:rPr lang="uk-UA" smtClean="0"/>
              <a:t>- хромосомі, він передається від батька лише до дочок, а від матері — до синів і дочок порівну. Якщо рецесивний алель зчеплений з </a:t>
            </a:r>
            <a:r>
              <a:rPr lang="uk-UA" b="1" i="1" smtClean="0"/>
              <a:t>Х</a:t>
            </a:r>
            <a:r>
              <a:rPr lang="uk-UA" smtClean="0"/>
              <a:t>-хромосомою, то у жінок він проявляється лише в гомозиготному стані, а у чоловіків — у будь-якому разі (такий організм називається </a:t>
            </a:r>
            <a:r>
              <a:rPr lang="uk-UA" i="1" smtClean="0"/>
              <a:t>гемізиготним</a:t>
            </a:r>
            <a:r>
              <a:rPr lang="uk-UA" smtClean="0"/>
              <a:t>).</a:t>
            </a:r>
            <a:endParaRPr lang="ru-RU" smtClean="0"/>
          </a:p>
          <a:p>
            <a:pPr algn="just">
              <a:buNone/>
            </a:pPr>
            <a:r>
              <a:rPr lang="uk-UA" smtClean="0"/>
              <a:t>У ссавців жіночі особини мають дві </a:t>
            </a:r>
            <a:r>
              <a:rPr lang="uk-UA" b="1" i="1" smtClean="0"/>
              <a:t>Х</a:t>
            </a:r>
            <a:r>
              <a:rPr lang="uk-UA" smtClean="0"/>
              <a:t>-хромосоми, але в кожній клітині жіночого організму одна з </a:t>
            </a:r>
            <a:r>
              <a:rPr lang="uk-UA" b="1" i="1" smtClean="0"/>
              <a:t>Х</a:t>
            </a:r>
            <a:r>
              <a:rPr lang="uk-UA" smtClean="0"/>
              <a:t>- хромосом інактивована. </a:t>
            </a:r>
            <a:r>
              <a:rPr lang="uk-UA" b="1" i="1" smtClean="0"/>
              <a:t>Х</a:t>
            </a:r>
            <a:r>
              <a:rPr lang="uk-UA" smtClean="0"/>
              <a:t>-хромосоми інактивуються на ранній стадії ембріонального розвитку, при цьому в різних клітинах </a:t>
            </a:r>
            <a:r>
              <a:rPr lang="uk-UA" b="1" i="1" smtClean="0"/>
              <a:t>Х</a:t>
            </a:r>
            <a:r>
              <a:rPr lang="uk-UA" smtClean="0"/>
              <a:t>-хромосоми від батька й від матері вимикаються випадково. Приклад — успадкування кольору шерсті у кішок. У них ген </a:t>
            </a:r>
            <a:r>
              <a:rPr lang="uk-UA" b="1" i="1" smtClean="0"/>
              <a:t>С+ </a:t>
            </a:r>
            <a:r>
              <a:rPr lang="uk-UA" smtClean="0"/>
              <a:t>визначає чорний колір, </a:t>
            </a:r>
            <a:r>
              <a:rPr lang="uk-UA" b="1" i="1" smtClean="0"/>
              <a:t>С </a:t>
            </a:r>
            <a:r>
              <a:rPr lang="uk-UA" smtClean="0"/>
              <a:t>— рудий; у гетерозигот </a:t>
            </a:r>
            <a:r>
              <a:rPr lang="uk-UA" b="1" i="1" smtClean="0"/>
              <a:t>Xс+Xс </a:t>
            </a:r>
            <a:r>
              <a:rPr lang="uk-UA" smtClean="0"/>
              <a:t>в  одних клітинах проявляється хромосома </a:t>
            </a:r>
            <a:r>
              <a:rPr lang="uk-UA" b="1" i="1" smtClean="0"/>
              <a:t>Xс+</a:t>
            </a:r>
            <a:r>
              <a:rPr lang="uk-UA" smtClean="0"/>
              <a:t>, в інших — </a:t>
            </a:r>
            <a:r>
              <a:rPr lang="uk-UA" b="1" i="1" smtClean="0"/>
              <a:t>Xс</a:t>
            </a:r>
            <a:r>
              <a:rPr lang="uk-UA" smtClean="0"/>
              <a:t>; такі особини мають черепахове (чорно-руде) забарвлення. Такий колір шерсті властивий виключно самкам, тому що самці мають лише одну </a:t>
            </a:r>
            <a:r>
              <a:rPr lang="uk-UA" b="1" i="1" smtClean="0"/>
              <a:t>Х</a:t>
            </a:r>
            <a:r>
              <a:rPr lang="uk-UA" smtClean="0"/>
              <a:t>-хромосому.</a:t>
            </a:r>
            <a:endParaRPr lang="ru-RU" smtClean="0"/>
          </a:p>
          <a:p>
            <a:pPr algn="just">
              <a:buNone/>
            </a:pPr>
            <a:r>
              <a:rPr lang="ru-RU" smtClean="0"/>
              <a:t>У схемах схрещувань вказують, у якій статевій хромосомі міститься даний алель. Наприклад, рецесивний алель гемофілії міститься в </a:t>
            </a:r>
            <a:r>
              <a:rPr lang="ru-RU" b="1" i="1" smtClean="0"/>
              <a:t>Х</a:t>
            </a:r>
            <a:r>
              <a:rPr lang="ru-RU" smtClean="0"/>
              <a:t>-хромосомі, його позначають символом </a:t>
            </a:r>
            <a:r>
              <a:rPr lang="ru-RU" b="1" i="1" smtClean="0"/>
              <a:t>Хh</a:t>
            </a:r>
            <a:r>
              <a:rPr lang="ru-RU" smtClean="0"/>
              <a:t>, а домінантний алель нормального зсідання крові позначається </a:t>
            </a:r>
            <a:r>
              <a:rPr lang="ru-RU" b="1" i="1" smtClean="0"/>
              <a:t>ХH</a:t>
            </a:r>
            <a:r>
              <a:rPr lang="ru-RU" smtClean="0"/>
              <a:t>.</a:t>
            </a:r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0"/>
            <a:ext cx="6552728" cy="63408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b="1" smtClean="0">
                <a:solidFill>
                  <a:schemeClr val="tx1"/>
                </a:solidFill>
              </a:rPr>
              <a:t>ПРИКЛАДИ ЗАДАЧ</a:t>
            </a:r>
            <a:endParaRPr lang="ru-RU" b="1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836712"/>
            <a:ext cx="8712968" cy="5832648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uk-UA" b="1" i="1" smtClean="0"/>
              <a:t>Задача 1. </a:t>
            </a:r>
            <a:r>
              <a:rPr lang="uk-UA" smtClean="0"/>
              <a:t>Дочка гемофіліка виходить заміж за сина іншого гемофіліка, причому наречений і наречена не хворіють на гемофілію. Визначте ймовірність народження хворої дитини.</a:t>
            </a:r>
            <a:endParaRPr lang="ru-RU" smtClean="0"/>
          </a:p>
          <a:p>
            <a:pPr algn="just">
              <a:buNone/>
            </a:pPr>
            <a:r>
              <a:rPr lang="uk-UA" b="1" i="1" smtClean="0"/>
              <a:t>Розв'язання.</a:t>
            </a:r>
            <a:r>
              <a:rPr lang="uk-UA" i="1" smtClean="0"/>
              <a:t> </a:t>
            </a:r>
            <a:r>
              <a:rPr lang="uk-UA" smtClean="0"/>
              <a:t>Дочка гемофіліка отримала від батька </a:t>
            </a:r>
            <a:r>
              <a:rPr lang="uk-UA" b="1" i="1" smtClean="0"/>
              <a:t>Х</a:t>
            </a:r>
            <a:r>
              <a:rPr lang="uk-UA" smtClean="0"/>
              <a:t>-хромосому з рецесивним алелем гемофілії </a:t>
            </a:r>
            <a:r>
              <a:rPr lang="uk-UA" b="1" i="1" smtClean="0"/>
              <a:t>h</a:t>
            </a:r>
            <a:r>
              <a:rPr lang="uk-UA" smtClean="0"/>
              <a:t>, але оскільки вона не хвора, значить, її друга </a:t>
            </a:r>
            <a:r>
              <a:rPr lang="uk-UA" b="1" i="1" smtClean="0"/>
              <a:t>Х </a:t>
            </a:r>
            <a:r>
              <a:rPr lang="uk-UA" smtClean="0"/>
              <a:t>- </a:t>
            </a:r>
            <a:r>
              <a:rPr lang="uk-UA" smtClean="0"/>
              <a:t>хромосома несе домінантний алель </a:t>
            </a:r>
            <a:r>
              <a:rPr lang="uk-UA" b="1" i="1" smtClean="0"/>
              <a:t>H</a:t>
            </a:r>
            <a:r>
              <a:rPr lang="uk-UA" smtClean="0"/>
              <a:t>. Таким чином, генотип нареченої </a:t>
            </a:r>
            <a:r>
              <a:rPr lang="uk-UA" b="1" i="1" smtClean="0"/>
              <a:t>Х</a:t>
            </a:r>
            <a:r>
              <a:rPr lang="uk-UA" b="1" i="1" baseline="30000" smtClean="0"/>
              <a:t>H</a:t>
            </a:r>
            <a:r>
              <a:rPr lang="uk-UA" b="1" i="1" smtClean="0"/>
              <a:t> Х</a:t>
            </a:r>
            <a:r>
              <a:rPr lang="uk-UA" b="1" i="1" baseline="30000" smtClean="0"/>
              <a:t>h</a:t>
            </a:r>
            <a:r>
              <a:rPr lang="uk-UA" smtClean="0"/>
              <a:t>. Наречений отримав від батька </a:t>
            </a:r>
            <a:r>
              <a:rPr lang="uk-UA" smtClean="0"/>
              <a:t>                     </a:t>
            </a:r>
            <a:r>
              <a:rPr lang="uk-UA" b="1" i="1" smtClean="0"/>
              <a:t>У</a:t>
            </a:r>
            <a:r>
              <a:rPr lang="uk-UA" smtClean="0"/>
              <a:t>-хромосому</a:t>
            </a:r>
            <a:r>
              <a:rPr lang="uk-UA" smtClean="0"/>
              <a:t>, від матері  </a:t>
            </a:r>
            <a:r>
              <a:rPr lang="uk-UA" b="1" i="1" smtClean="0"/>
              <a:t>Х</a:t>
            </a:r>
            <a:r>
              <a:rPr lang="uk-UA" smtClean="0"/>
              <a:t>-хромосому з алелем </a:t>
            </a:r>
            <a:r>
              <a:rPr lang="uk-UA" b="1" i="1" smtClean="0"/>
              <a:t>H</a:t>
            </a:r>
            <a:r>
              <a:rPr lang="uk-UA" smtClean="0"/>
              <a:t>, а його генотип — </a:t>
            </a:r>
            <a:r>
              <a:rPr lang="uk-UA" b="1" i="1" smtClean="0"/>
              <a:t>Х</a:t>
            </a:r>
            <a:r>
              <a:rPr lang="uk-UA" b="1" i="1" baseline="30000" smtClean="0"/>
              <a:t>H</a:t>
            </a:r>
            <a:r>
              <a:rPr lang="uk-UA" b="1" i="1" smtClean="0"/>
              <a:t> Y</a:t>
            </a:r>
            <a:r>
              <a:rPr lang="uk-UA" smtClean="0"/>
              <a:t>.</a:t>
            </a:r>
            <a:endParaRPr lang="ru-RU" smtClean="0"/>
          </a:p>
          <a:p>
            <a:pPr algn="just">
              <a:buNone/>
            </a:pPr>
            <a:r>
              <a:rPr lang="uk-UA" smtClean="0"/>
              <a:t> </a:t>
            </a:r>
            <a:endParaRPr lang="ru-RU" smtClean="0"/>
          </a:p>
          <a:p>
            <a:pPr algn="just">
              <a:buNone/>
            </a:pPr>
            <a:r>
              <a:rPr lang="uk-UA" smtClean="0"/>
              <a:t> </a:t>
            </a:r>
            <a:endParaRPr lang="ru-RU" smtClean="0"/>
          </a:p>
          <a:p>
            <a:pPr algn="just">
              <a:buNone/>
            </a:pPr>
            <a:r>
              <a:rPr lang="uk-UA" b="1" i="1" smtClean="0"/>
              <a:t>P	</a:t>
            </a:r>
            <a:r>
              <a:rPr lang="uk-UA" b="1" i="1" smtClean="0"/>
              <a:t>                                                 </a:t>
            </a:r>
            <a:r>
              <a:rPr lang="uk-UA" smtClean="0"/>
              <a:t>♀ </a:t>
            </a:r>
            <a:r>
              <a:rPr lang="uk-UA" b="1" i="1" smtClean="0"/>
              <a:t>Х</a:t>
            </a:r>
            <a:r>
              <a:rPr lang="uk-UA" b="1" i="1" baseline="30000" smtClean="0"/>
              <a:t>H</a:t>
            </a:r>
            <a:r>
              <a:rPr lang="uk-UA" b="1" i="1" smtClean="0"/>
              <a:t> Х</a:t>
            </a:r>
            <a:r>
              <a:rPr lang="uk-UA" b="1" i="1" baseline="30000" smtClean="0"/>
              <a:t>h</a:t>
            </a:r>
            <a:r>
              <a:rPr lang="uk-UA" b="1" i="1" smtClean="0"/>
              <a:t>	</a:t>
            </a:r>
            <a:r>
              <a:rPr lang="uk-UA" smtClean="0"/>
              <a:t>х	♂ </a:t>
            </a:r>
            <a:r>
              <a:rPr lang="uk-UA" b="1" i="1" smtClean="0"/>
              <a:t>Х</a:t>
            </a:r>
            <a:r>
              <a:rPr lang="uk-UA" b="1" i="1" baseline="30000" smtClean="0"/>
              <a:t>H</a:t>
            </a:r>
            <a:r>
              <a:rPr lang="uk-UA" b="1" i="1" smtClean="0"/>
              <a:t> Y </a:t>
            </a:r>
          </a:p>
          <a:p>
            <a:pPr algn="just">
              <a:buNone/>
            </a:pPr>
            <a:r>
              <a:rPr lang="uk-UA" b="1" i="1" smtClean="0"/>
              <a:t>Гамети P		Х</a:t>
            </a:r>
            <a:r>
              <a:rPr lang="uk-UA" b="1" i="1" baseline="30000" smtClean="0"/>
              <a:t>H</a:t>
            </a:r>
            <a:r>
              <a:rPr lang="uk-UA" b="1" i="1" smtClean="0"/>
              <a:t>	Хh		Х</a:t>
            </a:r>
            <a:r>
              <a:rPr lang="uk-UA" b="1" i="1" baseline="30000" smtClean="0"/>
              <a:t>H</a:t>
            </a:r>
            <a:r>
              <a:rPr lang="uk-UA" b="1" i="1" smtClean="0"/>
              <a:t>	Y</a:t>
            </a:r>
            <a:endParaRPr lang="ru-RU" b="1" i="1" smtClean="0"/>
          </a:p>
          <a:p>
            <a:pPr algn="just">
              <a:buNone/>
            </a:pPr>
            <a:r>
              <a:rPr lang="ru-RU" b="1" i="1" smtClean="0"/>
              <a:t>F1	                   </a:t>
            </a:r>
            <a:r>
              <a:rPr lang="ru-RU" smtClean="0"/>
              <a:t>♀ </a:t>
            </a:r>
            <a:r>
              <a:rPr lang="ru-RU" b="1" i="1" smtClean="0"/>
              <a:t>Х</a:t>
            </a:r>
            <a:r>
              <a:rPr lang="ru-RU" b="1" i="1" baseline="30000" smtClean="0"/>
              <a:t>H</a:t>
            </a:r>
            <a:r>
              <a:rPr lang="ru-RU" b="1" i="1" smtClean="0"/>
              <a:t> </a:t>
            </a:r>
            <a:r>
              <a:rPr lang="ru-RU" b="1" i="1" smtClean="0"/>
              <a:t>  Х</a:t>
            </a:r>
            <a:r>
              <a:rPr lang="ru-RU" b="1" i="1" baseline="30000" smtClean="0"/>
              <a:t>H</a:t>
            </a:r>
            <a:r>
              <a:rPr lang="ru-RU" b="1" i="1" smtClean="0"/>
              <a:t> </a:t>
            </a:r>
            <a:r>
              <a:rPr lang="ru-RU" smtClean="0"/>
              <a:t>(нормальна)	♀</a:t>
            </a:r>
            <a:r>
              <a:rPr lang="ru-RU" b="1" i="1" smtClean="0"/>
              <a:t>Х</a:t>
            </a:r>
            <a:r>
              <a:rPr lang="ru-RU" b="1" i="1" baseline="30000" smtClean="0"/>
              <a:t>H</a:t>
            </a:r>
            <a:r>
              <a:rPr lang="ru-RU" b="1" i="1" smtClean="0"/>
              <a:t>    Х</a:t>
            </a:r>
            <a:r>
              <a:rPr lang="ru-RU" b="1" i="1" baseline="30000" smtClean="0"/>
              <a:t>h </a:t>
            </a:r>
            <a:r>
              <a:rPr lang="uk-UA" smtClean="0"/>
              <a:t>(нормальна)</a:t>
            </a:r>
            <a:endParaRPr lang="ru-RU" smtClean="0"/>
          </a:p>
          <a:p>
            <a:pPr algn="just">
              <a:buNone/>
            </a:pPr>
            <a:r>
              <a:rPr lang="uk-UA" smtClean="0"/>
              <a:t> </a:t>
            </a:r>
            <a:endParaRPr lang="ru-RU" smtClean="0"/>
          </a:p>
          <a:p>
            <a:pPr algn="just">
              <a:buNone/>
            </a:pPr>
            <a:r>
              <a:rPr lang="ru-RU" b="1" i="1" smtClean="0"/>
              <a:t>                                ♂ </a:t>
            </a:r>
            <a:r>
              <a:rPr lang="ru-RU" b="1" i="1" smtClean="0"/>
              <a:t>Х</a:t>
            </a:r>
            <a:r>
              <a:rPr lang="ru-RU" b="1" i="1" baseline="30000" smtClean="0"/>
              <a:t>H</a:t>
            </a:r>
            <a:r>
              <a:rPr lang="ru-RU" b="1" i="1" smtClean="0"/>
              <a:t>Y </a:t>
            </a:r>
            <a:r>
              <a:rPr lang="ru-RU" smtClean="0"/>
              <a:t>(нормальний</a:t>
            </a:r>
            <a:r>
              <a:rPr lang="ru-RU" smtClean="0"/>
              <a:t>)   ♂</a:t>
            </a:r>
            <a:r>
              <a:rPr lang="ru-RU" b="1" i="1" smtClean="0"/>
              <a:t>ХhY  </a:t>
            </a:r>
            <a:r>
              <a:rPr lang="ru-RU" smtClean="0"/>
              <a:t>(гемофілік)</a:t>
            </a:r>
          </a:p>
          <a:p>
            <a:pPr algn="just">
              <a:buNone/>
            </a:pPr>
            <a:r>
              <a:rPr lang="uk-UA" smtClean="0"/>
              <a:t> </a:t>
            </a:r>
            <a:endParaRPr lang="ru-RU" smtClean="0"/>
          </a:p>
          <a:p>
            <a:pPr algn="just">
              <a:buNone/>
            </a:pPr>
            <a:r>
              <a:rPr lang="uk-UA" smtClean="0"/>
              <a:t>Ймовірність народження хворої дитини – </a:t>
            </a:r>
            <a:r>
              <a:rPr lang="uk-UA" b="1" smtClean="0"/>
              <a:t>1/4</a:t>
            </a:r>
            <a:endParaRPr lang="ru-RU" smtClean="0"/>
          </a:p>
          <a:p>
            <a:pPr algn="just"/>
            <a:endParaRPr lang="ru-R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260648"/>
            <a:ext cx="8640960" cy="6336704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None/>
            </a:pPr>
            <a:r>
              <a:rPr lang="uk-UA" b="1" i="1" smtClean="0"/>
              <a:t>Задача 2. </a:t>
            </a:r>
            <a:r>
              <a:rPr lang="uk-UA" smtClean="0"/>
              <a:t>У нормальної жінки народилося троє синів: один — гемофілік і дальтонік, другий — гемофілік із нормальним зором, третій — нормальний за обома ознаками. Чим це можна пояснити?</a:t>
            </a:r>
            <a:endParaRPr lang="ru-RU" smtClean="0"/>
          </a:p>
          <a:p>
            <a:pPr algn="just">
              <a:buNone/>
            </a:pPr>
            <a:r>
              <a:rPr lang="uk-UA" b="1" i="1" smtClean="0"/>
              <a:t>Розв'язання.</a:t>
            </a:r>
            <a:r>
              <a:rPr lang="uk-UA" i="1" smtClean="0"/>
              <a:t> </a:t>
            </a:r>
            <a:r>
              <a:rPr lang="uk-UA" smtClean="0"/>
              <a:t>Генотип одного сина  —  </a:t>
            </a:r>
            <a:r>
              <a:rPr lang="uk-UA" b="1" i="1" smtClean="0"/>
              <a:t>Х</a:t>
            </a:r>
            <a:r>
              <a:rPr lang="uk-UA" b="1" i="1" baseline="30000" smtClean="0"/>
              <a:t>h</a:t>
            </a:r>
            <a:r>
              <a:rPr lang="uk-UA" b="1" i="1" smtClean="0"/>
              <a:t>d</a:t>
            </a:r>
            <a:r>
              <a:rPr lang="uk-UA" b="1" i="1" baseline="30000" smtClean="0"/>
              <a:t>У</a:t>
            </a:r>
            <a:r>
              <a:rPr lang="uk-UA" smtClean="0"/>
              <a:t>, другого — </a:t>
            </a:r>
            <a:r>
              <a:rPr lang="uk-UA" b="1" i="1" smtClean="0"/>
              <a:t>Х</a:t>
            </a:r>
            <a:r>
              <a:rPr lang="uk-UA" b="1" i="1" baseline="30000" smtClean="0"/>
              <a:t>h</a:t>
            </a:r>
            <a:r>
              <a:rPr lang="uk-UA" b="1" i="1" smtClean="0"/>
              <a:t>D</a:t>
            </a:r>
            <a:r>
              <a:rPr lang="uk-UA" b="1" i="1" baseline="30000" smtClean="0"/>
              <a:t>Y</a:t>
            </a:r>
            <a:r>
              <a:rPr lang="uk-UA" smtClean="0"/>
              <a:t>, третього — </a:t>
            </a:r>
            <a:r>
              <a:rPr lang="uk-UA" b="1" i="1" smtClean="0"/>
              <a:t>Х</a:t>
            </a:r>
            <a:r>
              <a:rPr lang="uk-UA" b="1" i="1" baseline="30000" smtClean="0"/>
              <a:t>H</a:t>
            </a:r>
            <a:r>
              <a:rPr lang="uk-UA" b="1" i="1" smtClean="0"/>
              <a:t>D</a:t>
            </a:r>
            <a:r>
              <a:rPr lang="uk-UA" b="1" i="1" baseline="30000" smtClean="0"/>
              <a:t>У</a:t>
            </a:r>
            <a:r>
              <a:rPr lang="uk-UA" smtClean="0"/>
              <a:t>. Значить, вони отримали від матері три типи хромосом — </a:t>
            </a:r>
            <a:r>
              <a:rPr lang="uk-UA" b="1" i="1" smtClean="0"/>
              <a:t>X</a:t>
            </a:r>
            <a:r>
              <a:rPr lang="uk-UA" b="1" i="1" baseline="30000" smtClean="0"/>
              <a:t>h</a:t>
            </a:r>
            <a:r>
              <a:rPr lang="uk-UA" b="1" i="1" smtClean="0"/>
              <a:t>d</a:t>
            </a:r>
            <a:r>
              <a:rPr lang="uk-UA" smtClean="0"/>
              <a:t>, </a:t>
            </a:r>
            <a:r>
              <a:rPr lang="uk-UA" b="1" i="1" smtClean="0"/>
              <a:t>Х</a:t>
            </a:r>
            <a:r>
              <a:rPr lang="uk-UA" b="1" i="1" baseline="30000" smtClean="0"/>
              <a:t>h</a:t>
            </a:r>
            <a:r>
              <a:rPr lang="uk-UA" b="1" i="1" smtClean="0"/>
              <a:t>D</a:t>
            </a:r>
            <a:r>
              <a:rPr lang="uk-UA" smtClean="0"/>
              <a:t>, </a:t>
            </a:r>
            <a:r>
              <a:rPr lang="uk-UA" b="1" i="1" smtClean="0"/>
              <a:t>X</a:t>
            </a:r>
            <a:r>
              <a:rPr lang="uk-UA" b="1" i="1" baseline="30000" smtClean="0"/>
              <a:t>H</a:t>
            </a:r>
            <a:r>
              <a:rPr lang="uk-UA" b="1" i="1" smtClean="0"/>
              <a:t>D</a:t>
            </a:r>
            <a:r>
              <a:rPr lang="uk-UA" smtClean="0"/>
              <a:t>. Це можливо в тому випадку, коли між </a:t>
            </a:r>
            <a:r>
              <a:rPr lang="uk-UA" b="1" i="1" smtClean="0"/>
              <a:t>Х</a:t>
            </a:r>
            <a:r>
              <a:rPr lang="uk-UA" smtClean="0"/>
              <a:t>- хромосомами матері відбувається кросинговер. Генотип матері може бути </a:t>
            </a:r>
            <a:r>
              <a:rPr lang="uk-UA" b="1" i="1" smtClean="0"/>
              <a:t>Х</a:t>
            </a:r>
            <a:r>
              <a:rPr lang="uk-UA" b="1" i="1" baseline="30000" smtClean="0"/>
              <a:t>H</a:t>
            </a:r>
            <a:r>
              <a:rPr lang="uk-UA" b="1" i="1" smtClean="0"/>
              <a:t>DX</a:t>
            </a:r>
            <a:r>
              <a:rPr lang="uk-UA" b="1" i="1" baseline="30000" smtClean="0"/>
              <a:t>h</a:t>
            </a:r>
            <a:r>
              <a:rPr lang="uk-UA" b="1" i="1" smtClean="0"/>
              <a:t>d</a:t>
            </a:r>
            <a:r>
              <a:rPr lang="uk-UA" smtClean="0"/>
              <a:t>, в результаті кросинговеру утворюються гамети </a:t>
            </a:r>
            <a:r>
              <a:rPr lang="uk-UA" b="1" i="1" smtClean="0"/>
              <a:t>X</a:t>
            </a:r>
            <a:r>
              <a:rPr lang="uk-UA" b="1" i="1" baseline="30000" smtClean="0"/>
              <a:t>H</a:t>
            </a:r>
            <a:r>
              <a:rPr lang="uk-UA" b="1" i="1" smtClean="0"/>
              <a:t>d </a:t>
            </a:r>
            <a:r>
              <a:rPr lang="uk-UA" smtClean="0"/>
              <a:t>і </a:t>
            </a:r>
            <a:r>
              <a:rPr lang="uk-UA" b="1" i="1" smtClean="0"/>
              <a:t>Х</a:t>
            </a:r>
            <a:r>
              <a:rPr lang="uk-UA" b="1" i="1" baseline="30000" smtClean="0"/>
              <a:t>h</a:t>
            </a:r>
            <a:r>
              <a:rPr lang="uk-UA" b="1" i="1" smtClean="0"/>
              <a:t>D</a:t>
            </a:r>
            <a:r>
              <a:rPr lang="uk-UA" smtClean="0"/>
              <a:t>, або </a:t>
            </a:r>
            <a:r>
              <a:rPr lang="uk-UA" b="1" i="1" smtClean="0"/>
              <a:t>X</a:t>
            </a:r>
            <a:r>
              <a:rPr lang="uk-UA" b="1" i="1" baseline="30000" smtClean="0"/>
              <a:t>H</a:t>
            </a:r>
            <a:r>
              <a:rPr lang="uk-UA" b="1" i="1" smtClean="0"/>
              <a:t>d X</a:t>
            </a:r>
            <a:r>
              <a:rPr lang="uk-UA" b="1" i="1" baseline="30000" smtClean="0"/>
              <a:t>h</a:t>
            </a:r>
            <a:r>
              <a:rPr lang="uk-UA" b="1" i="1" smtClean="0"/>
              <a:t>D</a:t>
            </a:r>
            <a:r>
              <a:rPr lang="uk-UA" smtClean="0"/>
              <a:t>, в результаті кросинговеру утворюються гамети </a:t>
            </a:r>
            <a:r>
              <a:rPr lang="uk-UA" b="1" i="1" smtClean="0"/>
              <a:t>X</a:t>
            </a:r>
            <a:r>
              <a:rPr lang="uk-UA" b="1" i="1" baseline="30000" smtClean="0"/>
              <a:t>H</a:t>
            </a:r>
            <a:r>
              <a:rPr lang="uk-UA" b="1" i="1" smtClean="0"/>
              <a:t>D </a:t>
            </a:r>
            <a:r>
              <a:rPr lang="uk-UA" smtClean="0"/>
              <a:t>і </a:t>
            </a:r>
            <a:r>
              <a:rPr lang="uk-UA" b="1" i="1" smtClean="0"/>
              <a:t>X</a:t>
            </a:r>
            <a:r>
              <a:rPr lang="uk-UA" b="1" i="1" baseline="30000" smtClean="0"/>
              <a:t>h</a:t>
            </a:r>
            <a:r>
              <a:rPr lang="uk-UA" b="1" i="1" smtClean="0"/>
              <a:t>d </a:t>
            </a:r>
            <a:r>
              <a:rPr lang="uk-UA" smtClean="0"/>
              <a:t>.</a:t>
            </a:r>
            <a:endParaRPr lang="ru-RU" smtClean="0"/>
          </a:p>
          <a:p>
            <a:endParaRPr lang="ru-R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924944"/>
            <a:ext cx="7467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uk-UA" sz="4800" smtClean="0">
                <a:solidFill>
                  <a:schemeClr val="tx1"/>
                </a:solidFill>
              </a:rPr>
              <a:t>Дякую за увагу!</a:t>
            </a:r>
            <a:endParaRPr lang="ru-RU" sz="48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136904" cy="76470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uk-UA" b="1" smtClean="0">
                <a:solidFill>
                  <a:schemeClr val="tx1"/>
                </a:solidFill>
              </a:rPr>
              <a:t>Хромосомний механізм визначення статі</a:t>
            </a:r>
            <a:endParaRPr lang="ru-RU" b="1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908720"/>
            <a:ext cx="8892480" cy="568863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None/>
            </a:pPr>
            <a:r>
              <a:rPr lang="uk-UA" b="1" smtClean="0"/>
              <a:t>Стать </a:t>
            </a:r>
            <a:r>
              <a:rPr lang="uk-UA" smtClean="0"/>
              <a:t>– це сукупність контрастуючих генеративних і пов’язаних з ними анатомічних, фізіологічних і біохімічних ознак особин одного виду. Стать, як і будь-яка ознака організму, формується в процесі онтогенезу на основі генотипу організму і взаємодій внутрішніх і зовнішніх факторів.</a:t>
            </a:r>
            <a:endParaRPr lang="ru-RU" smtClean="0"/>
          </a:p>
          <a:p>
            <a:pPr algn="just">
              <a:buNone/>
            </a:pPr>
            <a:r>
              <a:rPr lang="uk-UA" smtClean="0"/>
              <a:t>Таку стать, яка утворює гамети двох типів, називають </a:t>
            </a:r>
            <a:r>
              <a:rPr lang="uk-UA" b="1" smtClean="0"/>
              <a:t>гетерогаметною</a:t>
            </a:r>
            <a:r>
              <a:rPr lang="uk-UA" i="1" smtClean="0"/>
              <a:t>. </a:t>
            </a:r>
          </a:p>
          <a:p>
            <a:pPr algn="just">
              <a:buNone/>
            </a:pPr>
            <a:r>
              <a:rPr lang="uk-UA" smtClean="0"/>
              <a:t>Стать, яка утворює гамети одного типу, називають </a:t>
            </a:r>
            <a:r>
              <a:rPr lang="uk-UA" b="1" smtClean="0"/>
              <a:t>гомогаметною</a:t>
            </a:r>
            <a:r>
              <a:rPr lang="uk-UA" smtClean="0"/>
              <a:t>.</a:t>
            </a:r>
            <a:endParaRPr lang="ru-RU" smtClean="0"/>
          </a:p>
          <a:p>
            <a:pPr algn="just">
              <a:buNone/>
            </a:pPr>
            <a:r>
              <a:rPr lang="uk-UA" smtClean="0"/>
              <a:t>Отже с</a:t>
            </a:r>
            <a:r>
              <a:rPr lang="uk-UA" b="1" smtClean="0"/>
              <a:t>татевими </a:t>
            </a:r>
            <a:r>
              <a:rPr lang="uk-UA" smtClean="0"/>
              <a:t>називають хромосоми, які відрізняються у особин різної статі. Хромосоми, які не відрізняються у особин різних статей називають </a:t>
            </a:r>
            <a:r>
              <a:rPr lang="uk-UA" b="1" smtClean="0"/>
              <a:t>аутосомами.</a:t>
            </a:r>
            <a:endParaRPr lang="ru-RU" smtClean="0"/>
          </a:p>
          <a:p>
            <a:pPr>
              <a:buNone/>
            </a:pPr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0"/>
            <a:ext cx="8784976" cy="666936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None/>
            </a:pPr>
            <a:r>
              <a:rPr lang="uk-UA" sz="2600" smtClean="0"/>
              <a:t>Більшу хромосому, яка знаходиться у особин жіночої статі у подвійній кількості, прийнято називати Х-хромосомою, іншу – Y- хромосомою. </a:t>
            </a:r>
            <a:endParaRPr lang="uk-UA" sz="2600" smtClean="0"/>
          </a:p>
          <a:p>
            <a:pPr algn="just">
              <a:buNone/>
            </a:pPr>
            <a:r>
              <a:rPr lang="uk-UA" sz="2600" smtClean="0"/>
              <a:t>У </a:t>
            </a:r>
            <a:r>
              <a:rPr lang="uk-UA" sz="2600" smtClean="0"/>
              <a:t>клопа </a:t>
            </a:r>
            <a:r>
              <a:rPr lang="uk-UA" sz="2600" i="1" smtClean="0"/>
              <a:t>Lygeus</a:t>
            </a:r>
            <a:r>
              <a:rPr lang="uk-UA" sz="2600" smtClean="0"/>
              <a:t>, дрозофіли, двокрилих комах, риб, ссавців і людини особини жіночої статі гомогаметні, тобто містять дві Х - хромосоми, а чоловічої – гетерогаметні, тобто містять Х і Y хромосому або лише Х – хромосому (у клопа </a:t>
            </a:r>
            <a:r>
              <a:rPr lang="uk-UA" sz="2600" i="1" smtClean="0"/>
              <a:t>Protenor</a:t>
            </a:r>
            <a:r>
              <a:rPr lang="uk-UA" sz="2600" smtClean="0"/>
              <a:t>, коника та деяких інших видів).</a:t>
            </a:r>
            <a:endParaRPr lang="ru-RU" sz="2600" smtClean="0"/>
          </a:p>
          <a:p>
            <a:pPr algn="just">
              <a:buNone/>
            </a:pPr>
            <a:r>
              <a:rPr lang="uk-UA" sz="2600" smtClean="0"/>
              <a:t>У птахів, метеликів, рептилій гетерогаметною є жіноча стать (ХY або ХО), а гомогаметною – чоловіча (ХХ). У таких </a:t>
            </a:r>
            <a:r>
              <a:rPr lang="uk-UA" sz="2600" smtClean="0"/>
              <a:t>випадках хромосому </a:t>
            </a:r>
            <a:r>
              <a:rPr lang="uk-UA" sz="2600" smtClean="0"/>
              <a:t>Х позначають літерою Z, а хромосому Y – літерою W. Таке позначення хромосом свідчить, що мова йде про вид із гетерогаметністю жіночої статі.</a:t>
            </a:r>
            <a:endParaRPr lang="ru-RU" sz="2600" smtClean="0"/>
          </a:p>
          <a:p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70609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uk-UA" b="1" smtClean="0"/>
              <a:t>Типи визначення статі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764704"/>
            <a:ext cx="9144000" cy="609329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uk-UA" b="1" smtClean="0"/>
              <a:t>Залежно від того, в якій період онтогенезу визначається стать, розрізняють наступні типи встановлення статі:</a:t>
            </a:r>
            <a:endParaRPr lang="ru-RU" b="1" smtClean="0"/>
          </a:p>
          <a:p>
            <a:pPr lvl="0" algn="just">
              <a:buNone/>
            </a:pPr>
            <a:r>
              <a:rPr lang="uk-UA" b="1" smtClean="0"/>
              <a:t>Прогамний </a:t>
            </a:r>
            <a:r>
              <a:rPr lang="uk-UA" smtClean="0"/>
              <a:t>тип (до запліднення) характерний для видів, у яких гетерогаметною є жіноча стать. У них вже в незаплідненій яйцеклітині закладена генетична інформація щодо статі майбутнього нащадка.</a:t>
            </a:r>
            <a:endParaRPr lang="ru-RU" smtClean="0"/>
          </a:p>
          <a:p>
            <a:pPr lvl="0" algn="just">
              <a:buNone/>
            </a:pPr>
            <a:r>
              <a:rPr lang="uk-UA" b="1" smtClean="0"/>
              <a:t>Сингамний </a:t>
            </a:r>
            <a:r>
              <a:rPr lang="uk-UA" smtClean="0"/>
              <a:t>тип характерний для видів, у яких жіноча стать гомогаметна і стать нащадків визначається під час запліднення хромосомним набором чоловічої гамети.</a:t>
            </a:r>
            <a:endParaRPr lang="ru-RU" smtClean="0"/>
          </a:p>
          <a:p>
            <a:pPr lvl="0" algn="just">
              <a:buNone/>
            </a:pPr>
            <a:r>
              <a:rPr lang="uk-UA" b="1" smtClean="0"/>
              <a:t>Епігамний </a:t>
            </a:r>
            <a:r>
              <a:rPr lang="uk-UA" smtClean="0"/>
              <a:t>тип визначення статі характеризується тим, що формування статевих ознак в онтогенезі відбувається під впливом зовнішніх факторів.</a:t>
            </a:r>
          </a:p>
          <a:p>
            <a:pPr algn="just">
              <a:buNone/>
            </a:pPr>
            <a:r>
              <a:rPr lang="uk-UA" smtClean="0"/>
              <a:t>Особливий, так званий </a:t>
            </a:r>
            <a:r>
              <a:rPr lang="uk-UA" b="1" smtClean="0"/>
              <a:t>гапло-диплоїдний </a:t>
            </a:r>
            <a:r>
              <a:rPr lang="uk-UA" smtClean="0"/>
              <a:t>тип визначення статі характерний для бджіл, ос, мурашок. У них відсутні статеві хромосоми. Самки бджіл – диплоїдні особини, вони розвиваються із запліднених яєць, самці – гаплоїдні, розвиваються із незапліднених яєць. Протягом онтогенезу у соматичних клітинах самців відновлюється диплоїдна кількість хромосом, гаплоїдними лишаються лише клітини зародкового шляху. В процесі сперматогенезу у трутнів не відбувається редукція числа хромосом.</a:t>
            </a:r>
            <a:endParaRPr lang="ru-RU" smtClean="0"/>
          </a:p>
          <a:p>
            <a:pPr lvl="0" algn="just">
              <a:buNone/>
            </a:pPr>
            <a:endParaRPr lang="ru-RU" smtClean="0"/>
          </a:p>
          <a:p>
            <a:pPr>
              <a:buNone/>
            </a:pPr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147248" cy="70609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uk-UA" b="1" smtClean="0"/>
              <a:t>Балансова теорія визначення статі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908720"/>
            <a:ext cx="8568952" cy="576064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smtClean="0"/>
              <a:t>Простий з першого погляду хромосомний механізм визначення статі у дрозофіли виявився значно складнішим. Вивчення мух із аномальним набором статевих хромосом і аутосом показало, що Y – хромосома не має істотного впливу на розвиток статі. Так, особини із каріотипом 2А (набір аутосом) + ХО є типовими, але безплідними, самцями, а особини із каріотипом 2А+ХХY, незважаючи на наявність Y – хромосоми, фертильними самками.</a:t>
            </a:r>
          </a:p>
          <a:p>
            <a:pPr algn="just">
              <a:buNone/>
            </a:pPr>
            <a:r>
              <a:rPr lang="uk-UA" smtClean="0"/>
              <a:t>У людини, наприклад, чоловічу стать незалежно від кількості </a:t>
            </a:r>
            <a:r>
              <a:rPr lang="uk-UA" smtClean="0"/>
              <a:t>   Х – </a:t>
            </a:r>
            <a:r>
              <a:rPr lang="uk-UA" smtClean="0"/>
              <a:t>хромосом визначає наявність Y – хромосоми. Людина із набором статевих хромосом ХХУ буде фенотипово чоловіком, хоча із певними порушеннями (синдром Кляйнтфельтера), а із набором статевих хромосом Х0 буде фенотипово жінкою, хоча стерильною із розумовим відставанням (синдром Шерешевського-Тернера).</a:t>
            </a:r>
            <a:endParaRPr lang="ru-RU" smtClean="0"/>
          </a:p>
          <a:p>
            <a:pPr algn="just">
              <a:buNone/>
            </a:pPr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0"/>
            <a:ext cx="7467600" cy="72494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uk-UA" b="1" smtClean="0"/>
              <a:t>Успадкування, зчеплене зі статтю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836712"/>
            <a:ext cx="8784976" cy="602128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444500" algn="just">
              <a:buNone/>
            </a:pPr>
            <a:r>
              <a:rPr lang="uk-UA" smtClean="0"/>
              <a:t>Т.Х. Морган провів реципрокне схрещування, за якого батьківські форми обмінюються ознаками. У реципрокному схрещуванні, в якому білооких самок схрещували із червоноокими самцями, в F1    спостерігали розщеплення серед мух за кольором очей у співвідношенні 1:1, причому всі самки мали червоний колір очей, а самці – білий.</a:t>
            </a:r>
            <a:endParaRPr lang="ru-RU" smtClean="0"/>
          </a:p>
          <a:p>
            <a:pPr marL="0" indent="444500" algn="just">
              <a:buNone/>
            </a:pPr>
            <a:r>
              <a:rPr lang="uk-UA" smtClean="0"/>
              <a:t>Таке успадкування отримало назву </a:t>
            </a:r>
            <a:r>
              <a:rPr lang="uk-UA" b="1" u="sng" smtClean="0"/>
              <a:t>Кріс-Крос (хрест – навхрест)</a:t>
            </a:r>
            <a:r>
              <a:rPr lang="uk-UA" smtClean="0"/>
              <a:t> успадкування: сини успадковують ознаку матері, а дочки – ознаку батька. За такого схрещування в F 2 спостерігали розщеплення за кольором очей як у самців, так і у самок у співвідношенні 1:1.</a:t>
            </a:r>
            <a:endParaRPr lang="ru-RU" smtClean="0"/>
          </a:p>
          <a:p>
            <a:pPr marL="0" indent="444500" algn="just">
              <a:buNone/>
            </a:pPr>
            <a:r>
              <a:rPr lang="uk-UA" smtClean="0"/>
              <a:t>Таким чином, закон одноманітності гібридів першого покоління в одному з реципрокних схрещувань порушується. При схрещувані білооких самок із червоноокими самцями в F 2 спостерігається розщеплення за фенотипом у співвідношенні 1:1, а не 3:1, як очікується у моногібридному схрещуванні. Крім того, відрізняються результати реципрокних схрещувань. У F 2 від схрещування червонооких самок з білоокими самцями, хоча і відбувається розщеплення у співвідношенні 3:1, але воно відрізняється у особин різних статей: у самок воно відсутнє, а у самців, відповідно, дорівнює 1:1.</a:t>
            </a:r>
            <a:endParaRPr lang="ru-RU" smtClean="0"/>
          </a:p>
          <a:p>
            <a:pPr marL="0" indent="444500" algn="just">
              <a:buNone/>
            </a:pPr>
            <a:r>
              <a:rPr lang="uk-UA" smtClean="0"/>
              <a:t>Результати, одержані при схрещуванні мух з червоними і білими очима, Морган пояснив, передбачивши, що ген w знаходиться в X – хромосомі, а Y – хромосома не містить гена w.</a:t>
            </a:r>
            <a:endParaRPr lang="ru-RU" smtClean="0"/>
          </a:p>
          <a:p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8075240" cy="606928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None/>
            </a:pPr>
            <a:r>
              <a:rPr lang="uk-UA" smtClean="0"/>
              <a:t>Дійсно, таке пояснення повністю відповідає розщепленню, яке спостерігається. Такий тип успадкування одержав назву </a:t>
            </a:r>
            <a:r>
              <a:rPr lang="uk-UA" b="1" u="sng" smtClean="0"/>
              <a:t>успадкування, зчепленого зі статтю.</a:t>
            </a:r>
            <a:endParaRPr lang="ru-RU" b="1" u="sng" smtClean="0"/>
          </a:p>
          <a:p>
            <a:pPr algn="ctr">
              <a:buNone/>
            </a:pPr>
            <a:r>
              <a:rPr lang="uk-UA" b="1" u="sng" smtClean="0"/>
              <a:t>Отже, для успадкування, зчепленого зі статтю, характерно:</a:t>
            </a:r>
            <a:endParaRPr lang="ru-RU" b="1" u="sng" smtClean="0"/>
          </a:p>
          <a:p>
            <a:pPr lvl="0" algn="just">
              <a:buNone/>
              <a:tabLst>
                <a:tab pos="542925" algn="l"/>
              </a:tabLst>
            </a:pPr>
            <a:r>
              <a:rPr lang="uk-UA" smtClean="0"/>
              <a:t>1.Невідповідність </a:t>
            </a:r>
            <a:r>
              <a:rPr lang="uk-UA" smtClean="0"/>
              <a:t>законам Менделя.</a:t>
            </a:r>
            <a:endParaRPr lang="ru-RU" smtClean="0"/>
          </a:p>
          <a:p>
            <a:pPr lvl="0" algn="just">
              <a:buNone/>
              <a:tabLst>
                <a:tab pos="542925" algn="l"/>
              </a:tabLst>
            </a:pPr>
            <a:r>
              <a:rPr lang="uk-UA" smtClean="0"/>
              <a:t>2.Відмінність </a:t>
            </a:r>
            <a:r>
              <a:rPr lang="uk-UA" smtClean="0"/>
              <a:t>розщеплення серед особин різних статей.</a:t>
            </a:r>
            <a:endParaRPr lang="ru-RU" smtClean="0"/>
          </a:p>
          <a:p>
            <a:pPr lvl="0" algn="just">
              <a:buNone/>
            </a:pPr>
            <a:r>
              <a:rPr lang="uk-UA" smtClean="0"/>
              <a:t>3.Кріс-крос </a:t>
            </a:r>
            <a:r>
              <a:rPr lang="uk-UA" smtClean="0"/>
              <a:t>успадкування.</a:t>
            </a:r>
            <a:endParaRPr lang="ru-RU" smtClean="0"/>
          </a:p>
          <a:p>
            <a:pPr lvl="0" algn="just">
              <a:buNone/>
            </a:pPr>
            <a:r>
              <a:rPr lang="uk-UA" smtClean="0"/>
              <a:t>4.Відмінність </a:t>
            </a:r>
            <a:r>
              <a:rPr lang="uk-UA" smtClean="0"/>
              <a:t>результатів реципрокних схрещувань.</a:t>
            </a:r>
            <a:endParaRPr lang="ru-RU" smtClean="0"/>
          </a:p>
          <a:p>
            <a:pPr algn="just">
              <a:buNone/>
            </a:pPr>
            <a:r>
              <a:rPr lang="uk-UA" smtClean="0"/>
              <a:t>За таким типом успадковується, наприклад, дальтонізм у людини, забарвлення пір’я у курей та багато інших ознак.</a:t>
            </a:r>
            <a:endParaRPr lang="ru-RU" smtClean="0"/>
          </a:p>
          <a:p>
            <a:pPr>
              <a:buNone/>
            </a:pPr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0"/>
            <a:ext cx="7467600" cy="65293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b="1" smtClean="0">
                <a:solidFill>
                  <a:schemeClr val="tx1"/>
                </a:solidFill>
              </a:rPr>
              <a:t>Гетерохромосоми і дозова компенсація</a:t>
            </a:r>
            <a:endParaRPr lang="ru-RU" b="1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764704"/>
            <a:ext cx="8784976" cy="590465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92075" indent="358775" algn="just">
              <a:buNone/>
            </a:pPr>
            <a:r>
              <a:rPr lang="uk-UA" b="1" smtClean="0"/>
              <a:t>Гетерохромосоми (статеві хромосоми)</a:t>
            </a:r>
            <a:r>
              <a:rPr lang="uk-UA" smtClean="0"/>
              <a:t> дуже відрізняються за розмірами, інколи Y – хромосома дуже маленька (крайній випадок – відсутність Y – хромосоми).</a:t>
            </a:r>
            <a:endParaRPr lang="ru-RU" smtClean="0"/>
          </a:p>
          <a:p>
            <a:pPr marL="92075" indent="358775" algn="just">
              <a:buNone/>
            </a:pPr>
            <a:r>
              <a:rPr lang="uk-UA" smtClean="0"/>
              <a:t>У людини Y – хромосома – найменша в геномі (займає ~ 1,6% гаплоїдного генома) акроцентрична хромосома, більше половини якої займає гетерохроматиновий блок у дистальній ділянці довгого плеча, який може значно варіювати за розмірами у різних особин.</a:t>
            </a:r>
            <a:endParaRPr lang="ru-RU" smtClean="0"/>
          </a:p>
          <a:p>
            <a:pPr marL="92075" indent="358775" algn="just">
              <a:buNone/>
            </a:pPr>
            <a:r>
              <a:rPr lang="uk-UA" smtClean="0"/>
              <a:t>Основна біологічна функція Y – хромосоми – визначення чоловічої статі, за що у людини відповідає лише один ген – SRY (</a:t>
            </a:r>
            <a:r>
              <a:rPr lang="uk-UA" smtClean="0"/>
              <a:t>sex-determining </a:t>
            </a:r>
            <a:r>
              <a:rPr lang="uk-UA" smtClean="0"/>
              <a:t>region Y), який регулює транскрипцію аутосомних генів, що визначають розвиток сім’яників.</a:t>
            </a:r>
            <a:endParaRPr lang="ru-RU" smtClean="0"/>
          </a:p>
          <a:p>
            <a:pPr marL="92075" indent="358775" algn="just">
              <a:buNone/>
            </a:pPr>
            <a:r>
              <a:rPr lang="uk-UA" smtClean="0"/>
              <a:t>На Y-хромосомі на сьогодні виявлено 18 унікальних і 9 багатокопійних генів. Приблизно 50% генів Y – хромосоми мають гомологічні алелі на Х – хромосомі. такі гени називають </a:t>
            </a:r>
            <a:r>
              <a:rPr lang="uk-UA" b="1" smtClean="0"/>
              <a:t>умовно зчепленими зі статтю</a:t>
            </a:r>
            <a:r>
              <a:rPr lang="uk-UA" smtClean="0"/>
              <a:t>. Їхнє успадкування не відрізняється від успадкування аутосомних генів. Це переважно гени так званого “домашнього господарства”, які забезпечують нормальну життєдіяльність клітини.</a:t>
            </a:r>
            <a:endParaRPr lang="ru-RU" smtClean="0"/>
          </a:p>
          <a:p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260648"/>
            <a:ext cx="8712968" cy="633670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None/>
            </a:pPr>
            <a:r>
              <a:rPr lang="uk-UA" smtClean="0"/>
              <a:t>Інші гени Y – хромосоми не мають гомологів на Х – хромосомі. Такі гени називають </a:t>
            </a:r>
            <a:r>
              <a:rPr lang="uk-UA" b="1" smtClean="0"/>
              <a:t>голандричними</a:t>
            </a:r>
            <a:r>
              <a:rPr lang="uk-UA" smtClean="0"/>
              <a:t>, вони повністю зчеплені зі статтю і успадковуються суворо по чоловічій лінії. Серед них гени, які визначають один тип іхтіозу, синдактилію, чоловічу безплідність та інші.</a:t>
            </a:r>
            <a:endParaRPr lang="ru-RU" smtClean="0"/>
          </a:p>
          <a:p>
            <a:pPr algn="just">
              <a:buNone/>
            </a:pPr>
            <a:r>
              <a:rPr lang="uk-UA" smtClean="0"/>
              <a:t>На Х - хромосомі людини локалізовано більше 100 генів, переважна більшість яких не має гомологів на Y – хромосомі. Ці гени знаходяться у чоловіків у </a:t>
            </a:r>
            <a:r>
              <a:rPr lang="uk-UA" b="1" smtClean="0"/>
              <a:t>гемізиготному </a:t>
            </a:r>
            <a:r>
              <a:rPr lang="uk-UA" smtClean="0"/>
              <a:t>стані, вони виявляються фенотипово незалежно від того, домінантний чи рецесивний алель гена несе єдина Х – хромосома. Ці гени називають </a:t>
            </a:r>
            <a:r>
              <a:rPr lang="uk-UA" b="1" smtClean="0"/>
              <a:t>повністю зчепленими зі статтю</a:t>
            </a:r>
            <a:r>
              <a:rPr lang="uk-UA" smtClean="0"/>
              <a:t>. До них належать гени, що визначають такі спадкові хвороби як гемофілію, дальтонізм, цукровий діабет та багато інших. Саме особливості успадкування цих генів дозволило картувати їх у Х – хромосомі.</a:t>
            </a:r>
            <a:endParaRPr lang="ru-RU" smtClean="0"/>
          </a:p>
          <a:p>
            <a:pPr>
              <a:buNone/>
            </a:pPr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179</TotalTime>
  <Words>2274</Words>
  <Application>Microsoft Office PowerPoint</Application>
  <PresentationFormat>Экран (4:3)</PresentationFormat>
  <Paragraphs>94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Эркер</vt:lpstr>
      <vt:lpstr>Лекція № 8</vt:lpstr>
      <vt:lpstr>Хромосомний механізм визначення статі</vt:lpstr>
      <vt:lpstr>Слайд 3</vt:lpstr>
      <vt:lpstr>Типи визначення статі</vt:lpstr>
      <vt:lpstr>Балансова теорія визначення статі</vt:lpstr>
      <vt:lpstr>Успадкування, зчеплене зі статтю</vt:lpstr>
      <vt:lpstr>Слайд 7</vt:lpstr>
      <vt:lpstr>Гетерохромосоми і дозова компенсація</vt:lpstr>
      <vt:lpstr>Слайд 9</vt:lpstr>
      <vt:lpstr>Слайд 10</vt:lpstr>
      <vt:lpstr>Основне з теорії:</vt:lpstr>
      <vt:lpstr>ПРИКЛАДИ ЗАДАЧ</vt:lpstr>
      <vt:lpstr>Слайд 13</vt:lpstr>
      <vt:lpstr>Слайд 14</vt:lpstr>
      <vt:lpstr>УСПАДКУВАННЯ, ЗЧЕПЛЕНЕ ЗІ СТАТТЮ, основне теорія</vt:lpstr>
      <vt:lpstr>Слайд 16</vt:lpstr>
      <vt:lpstr>ПРИКЛАДИ ЗАДАЧ</vt:lpstr>
      <vt:lpstr>Слайд 18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Vika</dc:creator>
  <cp:lastModifiedBy>Пользователь Windows</cp:lastModifiedBy>
  <cp:revision>19</cp:revision>
  <dcterms:created xsi:type="dcterms:W3CDTF">2023-10-03T10:45:56Z</dcterms:created>
  <dcterms:modified xsi:type="dcterms:W3CDTF">2023-10-14T17:31:18Z</dcterms:modified>
</cp:coreProperties>
</file>