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6" r:id="rId10"/>
    <p:sldId id="267" r:id="rId11"/>
    <p:sldId id="268" r:id="rId12"/>
    <p:sldId id="262" r:id="rId13"/>
    <p:sldId id="273" r:id="rId14"/>
    <p:sldId id="274" r:id="rId15"/>
    <p:sldId id="269" r:id="rId16"/>
    <p:sldId id="270" r:id="rId17"/>
    <p:sldId id="271" r:id="rId18"/>
    <p:sldId id="277" r:id="rId19"/>
    <p:sldId id="272" r:id="rId20"/>
    <p:sldId id="275" r:id="rId21"/>
    <p:sldId id="276" r:id="rId22"/>
    <p:sldId id="278" r:id="rId2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9" d="100"/>
          <a:sy n="59" d="100"/>
        </p:scale>
        <p:origin x="42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37599-7D96-4E55-A023-BB4DB84D1966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3C66D-5CCF-45CD-924B-6536CAC1FA7D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67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C66D-5CCF-45CD-924B-6536CAC1FA7D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0235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C66D-5CCF-45CD-924B-6536CAC1FA7D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4642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C66D-5CCF-45CD-924B-6536CAC1FA7D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930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C66D-5CCF-45CD-924B-6536CAC1FA7D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3638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1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77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6402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1078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8510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513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5308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2139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064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061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055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714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437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874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238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801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874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E5150B-CC07-43D5-A113-B5043C32B63E}" type="datetimeFigureOut">
              <a:rPr lang="uk-UA" smtClean="0"/>
              <a:t>09.03.2024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0D9FF8-92DC-4C0F-875B-2C8CCC9443D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2550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6738" y="1701121"/>
            <a:ext cx="7772400" cy="146304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ГЕОМЕТРИЧНІ ПЕРЕТВОРЕННЯ НА ПЛОЩИНІ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642338"/>
            <a:ext cx="6400800" cy="1148862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71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3" y="4090010"/>
            <a:ext cx="3652678" cy="1722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0827850" cy="2690446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>
                <a:latin typeface="Arial Black" panose="020B0A04020102020204" pitchFamily="34" charset="0"/>
              </a:rPr>
              <a:t>Центральна симетрія є переміщенням.</a:t>
            </a:r>
          </a:p>
          <a:p>
            <a:pPr algn="just"/>
            <a:r>
              <a:rPr lang="uk-UA" sz="2800" dirty="0" smtClean="0">
                <a:latin typeface="Arial Black" panose="020B0A04020102020204" pitchFamily="34" charset="0"/>
              </a:rPr>
              <a:t>Фігура називається симетричною відносно точки О,  якщо для кожної точки фігури симетрична їй точка відносно точки О також належить цій фігурі. Точка О називається центром симетрії фігури.</a:t>
            </a:r>
            <a:endParaRPr lang="uk-UA" sz="2800" dirty="0"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8057" y="4090010"/>
            <a:ext cx="1955785" cy="20762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5662" y="4090010"/>
            <a:ext cx="2097596" cy="195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57" y="511079"/>
            <a:ext cx="8534400" cy="70812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Симетрія відносно прямої</a:t>
            </a:r>
            <a:endParaRPr lang="uk-UA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219201"/>
            <a:ext cx="10828915" cy="5638799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Arial Black" panose="020B0A04020102020204" pitchFamily="34" charset="0"/>
              </a:rPr>
              <a:t>Дві точки </a:t>
            </a:r>
            <a:r>
              <a:rPr lang="ru-RU" sz="2800" b="1" i="1" dirty="0">
                <a:latin typeface="Arial Black" panose="020B0A04020102020204" pitchFamily="34" charset="0"/>
              </a:rPr>
              <a:t>Х </a:t>
            </a:r>
            <a:r>
              <a:rPr lang="ru-RU" sz="2800" b="1" dirty="0">
                <a:latin typeface="Arial Black" panose="020B0A04020102020204" pitchFamily="34" charset="0"/>
              </a:rPr>
              <a:t>і </a:t>
            </a:r>
            <a:r>
              <a:rPr lang="ru-RU" sz="2800" b="1" i="1" dirty="0" smtClean="0">
                <a:latin typeface="Arial Black" panose="020B0A04020102020204" pitchFamily="34" charset="0"/>
              </a:rPr>
              <a:t>X</a:t>
            </a:r>
            <a:r>
              <a:rPr lang="en-US" sz="2800" dirty="0" smtClean="0">
                <a:latin typeface="Arial Black" panose="020B0A04020102020204" pitchFamily="34" charset="0"/>
              </a:rPr>
              <a:t>’ </a:t>
            </a:r>
            <a:r>
              <a:rPr lang="ru-RU" sz="2800" b="1" dirty="0" smtClean="0">
                <a:latin typeface="Arial Black" panose="020B0A04020102020204" pitchFamily="34" charset="0"/>
              </a:rPr>
              <a:t>площини </a:t>
            </a:r>
            <a:r>
              <a:rPr lang="ru-RU" sz="2800" b="1" dirty="0">
                <a:latin typeface="Arial Black" panose="020B0A04020102020204" pitchFamily="34" charset="0"/>
              </a:rPr>
              <a:t>називають </a:t>
            </a:r>
            <a:r>
              <a:rPr lang="ru-RU" sz="2800" b="1" i="1" dirty="0">
                <a:solidFill>
                  <a:srgbClr val="FFC000"/>
                </a:solidFill>
                <a:latin typeface="Arial Black" panose="020B0A04020102020204" pitchFamily="34" charset="0"/>
              </a:rPr>
              <a:t>симетричними відносно </a:t>
            </a:r>
            <a:r>
              <a:rPr lang="ru-RU" sz="2800" b="1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прямої </a:t>
            </a:r>
            <a:r>
              <a:rPr lang="ru-RU" sz="2800" b="1" i="1" dirty="0">
                <a:solidFill>
                  <a:srgbClr val="FFC000"/>
                </a:solidFill>
                <a:latin typeface="Arial Black" panose="020B0A04020102020204" pitchFamily="34" charset="0"/>
              </a:rPr>
              <a:t>l</a:t>
            </a:r>
            <a:r>
              <a:rPr lang="ru-RU" sz="2800" b="1" dirty="0">
                <a:latin typeface="Arial Black" panose="020B0A04020102020204" pitchFamily="34" charset="0"/>
              </a:rPr>
              <a:t>, якщо ця пряма перпендикулярна до відрізка </a:t>
            </a:r>
            <a:r>
              <a:rPr lang="ru-RU" sz="2800" b="1" i="1" dirty="0">
                <a:latin typeface="Arial Black" panose="020B0A04020102020204" pitchFamily="34" charset="0"/>
              </a:rPr>
              <a:t>ХX</a:t>
            </a:r>
            <a:r>
              <a:rPr lang="ru-RU" sz="2800" dirty="0">
                <a:latin typeface="Arial Black" panose="020B0A04020102020204" pitchFamily="34" charset="0"/>
              </a:rPr>
              <a:t> </a:t>
            </a:r>
            <a:r>
              <a:rPr lang="ru-RU" sz="2800" b="1" dirty="0">
                <a:latin typeface="Arial Black" panose="020B0A04020102020204" pitchFamily="34" charset="0"/>
              </a:rPr>
              <a:t>і проходить </a:t>
            </a:r>
            <a:r>
              <a:rPr lang="ru-RU" sz="2800" b="1" dirty="0" smtClean="0">
                <a:latin typeface="Arial Black" panose="020B0A04020102020204" pitchFamily="34" charset="0"/>
              </a:rPr>
              <a:t>че</a:t>
            </a:r>
            <a:r>
              <a:rPr lang="uk-UA" sz="2800" b="1" dirty="0" smtClean="0">
                <a:latin typeface="Arial Black" panose="020B0A04020102020204" pitchFamily="34" charset="0"/>
              </a:rPr>
              <a:t>рез </a:t>
            </a:r>
            <a:r>
              <a:rPr lang="uk-UA" sz="2800" b="1" dirty="0">
                <a:latin typeface="Arial Black" panose="020B0A04020102020204" pitchFamily="34" charset="0"/>
              </a:rPr>
              <a:t>його </a:t>
            </a:r>
            <a:r>
              <a:rPr lang="uk-UA" sz="2800" b="1" dirty="0" smtClean="0">
                <a:latin typeface="Arial Black" panose="020B0A04020102020204" pitchFamily="34" charset="0"/>
              </a:rPr>
              <a:t>середину</a:t>
            </a:r>
            <a:r>
              <a:rPr lang="en-US" sz="2800" b="1" dirty="0" smtClean="0">
                <a:latin typeface="Arial Black" panose="020B0A04020102020204" pitchFamily="34" charset="0"/>
              </a:rPr>
              <a:t>/</a:t>
            </a:r>
          </a:p>
          <a:p>
            <a:pPr algn="just"/>
            <a:r>
              <a:rPr lang="ru-RU" sz="2800" b="1" dirty="0">
                <a:latin typeface="Arial Black" panose="020B0A04020102020204" pitchFamily="34" charset="0"/>
              </a:rPr>
              <a:t>Якщо точка </a:t>
            </a:r>
            <a:r>
              <a:rPr lang="uk-UA" sz="2800" b="1" dirty="0">
                <a:latin typeface="Arial Black" panose="020B0A04020102020204" pitchFamily="34" charset="0"/>
              </a:rPr>
              <a:t>О</a:t>
            </a:r>
            <a:r>
              <a:rPr lang="ru-RU" sz="2800" b="1" dirty="0" smtClean="0">
                <a:latin typeface="Arial Black" panose="020B0A04020102020204" pitchFamily="34" charset="0"/>
              </a:rPr>
              <a:t> </a:t>
            </a:r>
            <a:r>
              <a:rPr lang="ru-RU" sz="2800" b="1" dirty="0">
                <a:latin typeface="Arial Black" panose="020B0A04020102020204" pitchFamily="34" charset="0"/>
              </a:rPr>
              <a:t>лежить на прямій l, то симетричною їй точкою є </a:t>
            </a:r>
            <a:r>
              <a:rPr lang="ru-RU" sz="2800" b="1" dirty="0" smtClean="0">
                <a:latin typeface="Arial Black" panose="020B0A04020102020204" pitchFamily="34" charset="0"/>
              </a:rPr>
              <a:t>сама</a:t>
            </a:r>
            <a:r>
              <a:rPr lang="en-US" sz="2800" b="1" dirty="0" smtClean="0">
                <a:latin typeface="Arial Black" panose="020B0A04020102020204" pitchFamily="34" charset="0"/>
              </a:rPr>
              <a:t> </a:t>
            </a:r>
            <a:r>
              <a:rPr lang="ru-RU" sz="2800" b="1" dirty="0" smtClean="0">
                <a:latin typeface="Arial Black" panose="020B0A04020102020204" pitchFamily="34" charset="0"/>
              </a:rPr>
              <a:t>точка О.</a:t>
            </a:r>
            <a:endParaRPr lang="en-US" sz="2800" b="1" dirty="0" smtClean="0">
              <a:latin typeface="Arial Black" panose="020B0A04020102020204" pitchFamily="34" charset="0"/>
            </a:endParaRPr>
          </a:p>
          <a:p>
            <a:pPr algn="just"/>
            <a:endParaRPr lang="en-US" sz="2800" b="1" dirty="0" smtClean="0">
              <a:latin typeface="Arial Black" panose="020B0A04020102020204" pitchFamily="34" charset="0"/>
            </a:endParaRPr>
          </a:p>
          <a:p>
            <a:pPr algn="just"/>
            <a:endParaRPr lang="en-US" sz="2800" b="1" dirty="0">
              <a:latin typeface="Arial Black" panose="020B0A04020102020204" pitchFamily="34" charset="0"/>
            </a:endParaRPr>
          </a:p>
          <a:p>
            <a:pPr algn="just"/>
            <a:endParaRPr lang="en-US" sz="2800" b="1" dirty="0" smtClean="0">
              <a:latin typeface="Arial Black" panose="020B0A04020102020204" pitchFamily="34" charset="0"/>
            </a:endParaRPr>
          </a:p>
          <a:p>
            <a:pPr algn="just"/>
            <a:endParaRPr lang="en-US" sz="2800" b="1" dirty="0">
              <a:latin typeface="Arial Black" panose="020B0A04020102020204" pitchFamily="34" charset="0"/>
            </a:endParaRPr>
          </a:p>
          <a:p>
            <a:pPr algn="just"/>
            <a:endParaRPr lang="uk-UA" sz="2800" dirty="0"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1" y="3920836"/>
            <a:ext cx="3486562" cy="2937164"/>
          </a:xfrm>
          <a:prstGeom prst="rect">
            <a:avLst/>
          </a:prstGeom>
        </p:spPr>
      </p:pic>
      <p:pic>
        <p:nvPicPr>
          <p:cNvPr id="7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044" y="4038600"/>
            <a:ext cx="4951529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11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200" y="4384674"/>
            <a:ext cx="2090057" cy="1911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029" y="4407091"/>
            <a:ext cx="2057400" cy="19305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6015" y="4421175"/>
            <a:ext cx="2253343" cy="18749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446" y="4384674"/>
            <a:ext cx="2001901" cy="19114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9228"/>
            <a:ext cx="11506200" cy="3329025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Симетрію відносно прямої називають ще осьовою симетрією.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Осьова симетрія є рухом.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Осьова симетрія змінює </a:t>
            </a:r>
            <a:r>
              <a:rPr lang="uk-UA" sz="2400" dirty="0">
                <a:latin typeface="Arial Black" panose="020B0A04020102020204" pitchFamily="34" charset="0"/>
              </a:rPr>
              <a:t>орієнтацію фігур.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Фігуру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ru-RU" sz="2400" dirty="0">
                <a:latin typeface="Arial Black" panose="020B0A04020102020204" pitchFamily="34" charset="0"/>
              </a:rPr>
              <a:t>називають </a:t>
            </a:r>
            <a:r>
              <a:rPr lang="ru-RU" sz="2400" dirty="0" smtClean="0">
                <a:latin typeface="Arial Black" panose="020B0A04020102020204" pitchFamily="34" charset="0"/>
              </a:rPr>
              <a:t>симетричною відносно прямої  </a:t>
            </a:r>
            <a:r>
              <a:rPr lang="ru-RU" sz="2400" i="1" dirty="0">
                <a:latin typeface="Arial Black" panose="020B0A04020102020204" pitchFamily="34" charset="0"/>
              </a:rPr>
              <a:t>l</a:t>
            </a:r>
            <a:r>
              <a:rPr lang="ru-RU" sz="2400" dirty="0">
                <a:latin typeface="Arial Black" panose="020B0A04020102020204" pitchFamily="34" charset="0"/>
              </a:rPr>
              <a:t>, якщо для </a:t>
            </a:r>
            <a:r>
              <a:rPr lang="uk-UA" sz="2400" dirty="0" smtClean="0">
                <a:latin typeface="Arial Black" panose="020B0A04020102020204" pitchFamily="34" charset="0"/>
              </a:rPr>
              <a:t>кожної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ru-RU" sz="2400" dirty="0">
                <a:latin typeface="Arial Black" panose="020B0A04020102020204" pitchFamily="34" charset="0"/>
              </a:rPr>
              <a:t>точки даної фігури точка, </a:t>
            </a:r>
            <a:r>
              <a:rPr lang="uk-UA" sz="2400" dirty="0" smtClean="0">
                <a:latin typeface="Arial Black" panose="020B0A04020102020204" pitchFamily="34" charset="0"/>
              </a:rPr>
              <a:t>симетрична </a:t>
            </a:r>
            <a:r>
              <a:rPr lang="ru-RU" sz="2400" dirty="0" smtClean="0">
                <a:latin typeface="Arial Black" panose="020B0A04020102020204" pitchFamily="34" charset="0"/>
              </a:rPr>
              <a:t>їй </a:t>
            </a:r>
            <a:r>
              <a:rPr lang="ru-RU" sz="2400" dirty="0">
                <a:latin typeface="Arial Black" panose="020B0A04020102020204" pitchFamily="34" charset="0"/>
              </a:rPr>
              <a:t>відносно прямої </a:t>
            </a:r>
            <a:r>
              <a:rPr lang="ru-RU" sz="2400" i="1" dirty="0">
                <a:latin typeface="Arial Black" panose="020B0A04020102020204" pitchFamily="34" charset="0"/>
              </a:rPr>
              <a:t>l</a:t>
            </a:r>
            <a:r>
              <a:rPr lang="ru-RU" sz="2400" dirty="0">
                <a:latin typeface="Arial Black" panose="020B0A04020102020204" pitchFamily="34" charset="0"/>
              </a:rPr>
              <a:t>, </a:t>
            </a:r>
            <a:r>
              <a:rPr lang="uk-UA" sz="2400" dirty="0" smtClean="0">
                <a:latin typeface="Arial Black" panose="020B0A04020102020204" pitchFamily="34" charset="0"/>
              </a:rPr>
              <a:t>також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належить цій фігурі</a:t>
            </a:r>
            <a:r>
              <a:rPr lang="ru-RU" sz="2400" dirty="0" smtClean="0">
                <a:latin typeface="Arial Black" panose="020B0A04020102020204" pitchFamily="34" charset="0"/>
              </a:rPr>
              <a:t>. </a:t>
            </a:r>
            <a:r>
              <a:rPr lang="en-US" sz="2400" i="1" dirty="0" smtClean="0">
                <a:latin typeface="Arial Black" panose="020B0A04020102020204" pitchFamily="34" charset="0"/>
              </a:rPr>
              <a:t>l</a:t>
            </a:r>
            <a:r>
              <a:rPr lang="uk-UA" sz="2400" dirty="0" smtClean="0">
                <a:latin typeface="Arial Black" panose="020B0A04020102020204" pitchFamily="34" charset="0"/>
              </a:rPr>
              <a:t> – вісь симетрії.</a:t>
            </a:r>
            <a:endParaRPr lang="uk-UA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5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1" y="535818"/>
            <a:ext cx="8534400" cy="411239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Ковзна симетрія</a:t>
            </a:r>
            <a:endParaRPr lang="uk-UA" sz="2800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26" y="1143000"/>
            <a:ext cx="9586460" cy="5306786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К</a:t>
            </a: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омпозиції</a:t>
            </a:r>
            <a:r>
              <a:rPr lang="ru-RU" sz="2400" b="1" dirty="0" smtClean="0">
                <a:latin typeface="Arial Black" panose="020B0A04020102020204" pitchFamily="34" charset="0"/>
              </a:rPr>
              <a:t> </a:t>
            </a:r>
            <a:r>
              <a:rPr lang="ru-RU" sz="2400" dirty="0">
                <a:latin typeface="Arial Black" panose="020B0A04020102020204" pitchFamily="34" charset="0"/>
              </a:rPr>
              <a:t>— </a:t>
            </a:r>
            <a:r>
              <a:rPr lang="uk-UA" sz="2400" dirty="0" smtClean="0">
                <a:latin typeface="Arial Black" panose="020B0A04020102020204" pitchFamily="34" charset="0"/>
              </a:rPr>
              <a:t>послідовні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ru-RU" sz="2400" dirty="0">
                <a:latin typeface="Arial Black" panose="020B0A04020102020204" pitchFamily="34" charset="0"/>
              </a:rPr>
              <a:t>виконання двох чи кількох із них. </a:t>
            </a:r>
            <a:r>
              <a:rPr lang="uk-UA" sz="2400" dirty="0" smtClean="0">
                <a:latin typeface="Arial Black" panose="020B0A04020102020204" pitchFamily="34" charset="0"/>
              </a:rPr>
              <a:t>Наприклад</a:t>
            </a:r>
            <a:r>
              <a:rPr lang="ru-RU" sz="2400" dirty="0" smtClean="0">
                <a:latin typeface="Arial Black" panose="020B0A04020102020204" pitchFamily="34" charset="0"/>
              </a:rPr>
              <a:t>, </a:t>
            </a:r>
            <a:r>
              <a:rPr lang="ru-RU" sz="2400" dirty="0">
                <a:latin typeface="Arial Black" panose="020B0A04020102020204" pitchFamily="34" charset="0"/>
              </a:rPr>
              <a:t>якщо паралельне перенесення відображає фігуру </a:t>
            </a:r>
            <a:r>
              <a:rPr lang="ru-RU" sz="2400" i="1" dirty="0">
                <a:latin typeface="Arial Black" panose="020B0A04020102020204" pitchFamily="34" charset="0"/>
              </a:rPr>
              <a:t>F </a:t>
            </a:r>
            <a:r>
              <a:rPr lang="ru-RU" sz="2400" dirty="0">
                <a:latin typeface="Arial Black" panose="020B0A04020102020204" pitchFamily="34" charset="0"/>
              </a:rPr>
              <a:t>на </a:t>
            </a:r>
            <a:r>
              <a:rPr lang="ru-RU" sz="2400" i="1" dirty="0">
                <a:latin typeface="Arial Black" panose="020B0A04020102020204" pitchFamily="34" charset="0"/>
              </a:rPr>
              <a:t>F</a:t>
            </a:r>
            <a:r>
              <a:rPr lang="ru-RU" sz="2400" dirty="0">
                <a:latin typeface="Arial Black" panose="020B0A04020102020204" pitchFamily="34" charset="0"/>
              </a:rPr>
              <a:t>1, а </a:t>
            </a:r>
            <a:r>
              <a:rPr lang="ru-RU" sz="2400" dirty="0" smtClean="0">
                <a:latin typeface="Arial Black" panose="020B0A04020102020204" pitchFamily="34" charset="0"/>
              </a:rPr>
              <a:t>симетрія відносно </a:t>
            </a:r>
            <a:r>
              <a:rPr lang="ru-RU" sz="2400" dirty="0">
                <a:latin typeface="Arial Black" panose="020B0A04020102020204" pitchFamily="34" charset="0"/>
              </a:rPr>
              <a:t>прямої відображає фігуру </a:t>
            </a:r>
            <a:r>
              <a:rPr lang="ru-RU" sz="2400" i="1" dirty="0">
                <a:latin typeface="Arial Black" panose="020B0A04020102020204" pitchFamily="34" charset="0"/>
              </a:rPr>
              <a:t>F</a:t>
            </a:r>
            <a:r>
              <a:rPr lang="ru-RU" sz="2400" dirty="0">
                <a:latin typeface="Arial Black" panose="020B0A04020102020204" pitchFamily="34" charset="0"/>
              </a:rPr>
              <a:t>1 на </a:t>
            </a:r>
            <a:r>
              <a:rPr lang="ru-RU" sz="2400" i="1" dirty="0">
                <a:latin typeface="Arial Black" panose="020B0A04020102020204" pitchFamily="34" charset="0"/>
              </a:rPr>
              <a:t>F</a:t>
            </a:r>
            <a:r>
              <a:rPr lang="ru-RU" sz="2400" dirty="0">
                <a:latin typeface="Arial Black" panose="020B0A04020102020204" pitchFamily="34" charset="0"/>
              </a:rPr>
              <a:t>2, то кажуть, що фігуру </a:t>
            </a:r>
            <a:r>
              <a:rPr lang="ru-RU" sz="2400" i="1" dirty="0">
                <a:latin typeface="Arial Black" panose="020B0A04020102020204" pitchFamily="34" charset="0"/>
              </a:rPr>
              <a:t>F </a:t>
            </a:r>
            <a:r>
              <a:rPr lang="ru-RU" sz="2400" dirty="0">
                <a:latin typeface="Arial Black" panose="020B0A04020102020204" pitchFamily="34" charset="0"/>
              </a:rPr>
              <a:t>на </a:t>
            </a:r>
            <a:r>
              <a:rPr lang="ru-RU" sz="2400" i="1" dirty="0" smtClean="0">
                <a:latin typeface="Arial Black" panose="020B0A04020102020204" pitchFamily="34" charset="0"/>
              </a:rPr>
              <a:t>F</a:t>
            </a:r>
            <a:r>
              <a:rPr lang="ru-RU" sz="2400" dirty="0" smtClean="0">
                <a:latin typeface="Arial Black" panose="020B0A04020102020204" pitchFamily="34" charset="0"/>
              </a:rPr>
              <a:t>2 відображено </a:t>
            </a:r>
            <a:r>
              <a:rPr lang="ru-RU" sz="2400" dirty="0">
                <a:latin typeface="Arial Black" panose="020B0A04020102020204" pitchFamily="34" charset="0"/>
              </a:rPr>
              <a:t>композицією паралельного перенесення і симетрії </a:t>
            </a:r>
            <a:r>
              <a:rPr lang="ru-RU" sz="2400" dirty="0" smtClean="0">
                <a:latin typeface="Arial Black" panose="020B0A04020102020204" pitchFamily="34" charset="0"/>
              </a:rPr>
              <a:t>відносно прямої</a:t>
            </a:r>
            <a:r>
              <a:rPr lang="ru-RU" sz="2400" dirty="0">
                <a:latin typeface="Arial Black" panose="020B0A04020102020204" pitchFamily="34" charset="0"/>
              </a:rPr>
              <a:t>. Композицію паралельного перенесення уздовж прямої </a:t>
            </a:r>
            <a:r>
              <a:rPr lang="ru-RU" sz="2400" i="1" dirty="0">
                <a:latin typeface="Arial Black" panose="020B0A04020102020204" pitchFamily="34" charset="0"/>
              </a:rPr>
              <a:t>l </a:t>
            </a:r>
            <a:r>
              <a:rPr lang="ru-RU" sz="2400" dirty="0">
                <a:latin typeface="Arial Black" panose="020B0A04020102020204" pitchFamily="34" charset="0"/>
              </a:rPr>
              <a:t>і </a:t>
            </a:r>
            <a:r>
              <a:rPr lang="ru-RU" sz="2400" dirty="0" smtClean="0">
                <a:latin typeface="Arial Black" panose="020B0A04020102020204" pitchFamily="34" charset="0"/>
              </a:rPr>
              <a:t>симетрії відносно </a:t>
            </a:r>
            <a:r>
              <a:rPr lang="ru-RU" sz="2400" dirty="0">
                <a:latin typeface="Arial Black" panose="020B0A04020102020204" pitchFamily="34" charset="0"/>
              </a:rPr>
              <a:t>прямої </a:t>
            </a:r>
            <a:r>
              <a:rPr lang="ru-RU" sz="2400" i="1" dirty="0">
                <a:latin typeface="Arial Black" panose="020B0A04020102020204" pitchFamily="34" charset="0"/>
              </a:rPr>
              <a:t>l </a:t>
            </a:r>
            <a:r>
              <a:rPr lang="ru-RU" sz="2400" dirty="0">
                <a:latin typeface="Arial Black" panose="020B0A04020102020204" pitchFamily="34" charset="0"/>
              </a:rPr>
              <a:t>називають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ковзною симетрією</a:t>
            </a:r>
            <a:r>
              <a:rPr lang="ru-RU" sz="2400" dirty="0">
                <a:latin typeface="Arial Black" panose="020B0A04020102020204" pitchFamily="34" charset="0"/>
              </a:rPr>
              <a:t>. Оскільки симетрія </a:t>
            </a:r>
            <a:r>
              <a:rPr lang="ru-RU" sz="2400" dirty="0" smtClean="0">
                <a:latin typeface="Arial Black" panose="020B0A04020102020204" pitchFamily="34" charset="0"/>
              </a:rPr>
              <a:t>відносно </a:t>
            </a:r>
            <a:r>
              <a:rPr lang="ru-RU" sz="2400" dirty="0">
                <a:latin typeface="Arial Black" panose="020B0A04020102020204" pitchFamily="34" charset="0"/>
              </a:rPr>
              <a:t>прямої змінює орієнтацію фігур, а паралельне перенесення не змінює</a:t>
            </a:r>
            <a:r>
              <a:rPr lang="ru-RU" sz="2400" dirty="0" smtClean="0">
                <a:latin typeface="Arial Black" panose="020B0A04020102020204" pitchFamily="34" charset="0"/>
              </a:rPr>
              <a:t>, то </a:t>
            </a:r>
            <a:r>
              <a:rPr lang="ru-RU" sz="2400" dirty="0">
                <a:latin typeface="Arial Black" panose="020B0A04020102020204" pitchFamily="34" charset="0"/>
              </a:rPr>
              <a:t>ковзна симетрія змінює орієнтацію фігур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5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653642"/>
            <a:ext cx="9553802" cy="1436915"/>
          </a:xfrm>
        </p:spPr>
        <p:txBody>
          <a:bodyPr>
            <a:normAutofit/>
          </a:bodyPr>
          <a:lstStyle/>
          <a:p>
            <a:pPr marL="285750" lvl="0" indent="-285750" algn="ctr">
              <a:spcBef>
                <a:spcPct val="20000"/>
              </a:spcBef>
              <a:spcAft>
                <a:spcPts val="600"/>
              </a:spcAft>
            </a:pPr>
            <a:r>
              <a:rPr lang="ru-RU" sz="2400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latin typeface="Arial Black" panose="020B0A04020102020204" pitchFamily="34" charset="0"/>
                <a:ea typeface="+mn-ea"/>
                <a:cs typeface="+mn-cs"/>
              </a:rPr>
              <a:t>Співвідношення між розгляненими переміщеннями можна зобразити </a:t>
            </a:r>
            <a:r>
              <a:rPr lang="uk-UA" sz="2400" cap="none" dirty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latin typeface="Arial Black" panose="020B0A04020102020204" pitchFamily="34" charset="0"/>
                <a:ea typeface="+mn-ea"/>
                <a:cs typeface="+mn-cs"/>
              </a:rPr>
              <a:t>схемою</a:t>
            </a:r>
            <a:endParaRPr lang="uk-U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308" y="587830"/>
            <a:ext cx="9017163" cy="413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69" y="620486"/>
            <a:ext cx="8534400" cy="55698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Перетворення</a:t>
            </a:r>
            <a:r>
              <a:rPr lang="uk-UA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подібності</a:t>
            </a:r>
            <a:endParaRPr lang="uk-UA" dirty="0">
              <a:solidFill>
                <a:schemeClr val="tx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2569" y="1453243"/>
            <a:ext cx="10272260" cy="4882243"/>
          </a:xfrm>
        </p:spPr>
        <p:txBody>
          <a:bodyPr>
            <a:noAutofit/>
          </a:bodyPr>
          <a:lstStyle/>
          <a:p>
            <a:r>
              <a:rPr lang="uk-UA" sz="2400" dirty="0">
                <a:latin typeface="Arial Black" panose="020B0A04020102020204" pitchFamily="34" charset="0"/>
              </a:rPr>
              <a:t>Перетворення фігури </a:t>
            </a:r>
            <a:r>
              <a:rPr lang="ru-RU" sz="2400" i="1" dirty="0">
                <a:latin typeface="Arial Black" panose="020B0A04020102020204" pitchFamily="34" charset="0"/>
              </a:rPr>
              <a:t>F </a:t>
            </a:r>
            <a:r>
              <a:rPr lang="uk-UA" sz="2400" dirty="0">
                <a:latin typeface="Arial Black" panose="020B0A04020102020204" pitchFamily="34" charset="0"/>
              </a:rPr>
              <a:t>у фігуру </a:t>
            </a:r>
            <a:r>
              <a:rPr lang="ru-RU" sz="2400" i="1" dirty="0">
                <a:latin typeface="Arial Black" panose="020B0A04020102020204" pitchFamily="34" charset="0"/>
              </a:rPr>
              <a:t>F</a:t>
            </a:r>
            <a:r>
              <a:rPr lang="uk-UA" sz="2400" dirty="0">
                <a:latin typeface="Arial Black" panose="020B0A04020102020204" pitchFamily="34" charset="0"/>
              </a:rPr>
              <a:t>1, при якому відстані між точками змінюються у тому самому відношенні в ту саму кількість разів </a:t>
            </a:r>
            <a:r>
              <a:rPr lang="ru-RU" sz="2400" i="1" dirty="0">
                <a:latin typeface="Arial Black" panose="020B0A04020102020204" pitchFamily="34" charset="0"/>
              </a:rPr>
              <a:t>k</a:t>
            </a:r>
            <a:r>
              <a:rPr lang="uk-UA" sz="2400" dirty="0">
                <a:latin typeface="Arial Black" panose="020B0A04020102020204" pitchFamily="34" charset="0"/>
              </a:rPr>
              <a:t>, </a:t>
            </a:r>
            <a:r>
              <a:rPr lang="ru-RU" sz="2400" i="1" dirty="0">
                <a:latin typeface="Arial Black" panose="020B0A04020102020204" pitchFamily="34" charset="0"/>
              </a:rPr>
              <a:t>k </a:t>
            </a:r>
            <a:r>
              <a:rPr lang="uk-UA" sz="2400" dirty="0">
                <a:latin typeface="Arial Black" panose="020B0A04020102020204" pitchFamily="34" charset="0"/>
              </a:rPr>
              <a:t>&gt; 0, називають </a:t>
            </a:r>
            <a:r>
              <a:rPr lang="uk-UA" sz="2400" b="1" dirty="0">
                <a:solidFill>
                  <a:schemeClr val="tx2"/>
                </a:solidFill>
                <a:latin typeface="Arial Black" panose="020B0A04020102020204" pitchFamily="34" charset="0"/>
              </a:rPr>
              <a:t>перетворенням подібності</a:t>
            </a:r>
            <a:r>
              <a:rPr lang="uk-UA" sz="2400" i="1" dirty="0">
                <a:latin typeface="Arial Black" panose="020B0A04020102020204" pitchFamily="34" charset="0"/>
              </a:rPr>
              <a:t>. </a:t>
            </a:r>
            <a:r>
              <a:rPr lang="uk-UA" sz="2400" dirty="0">
                <a:latin typeface="Arial Black" panose="020B0A04020102020204" pitchFamily="34" charset="0"/>
              </a:rPr>
              <a:t>Це означає, що коли довільні точки </a:t>
            </a:r>
            <a:r>
              <a:rPr lang="ru-RU" sz="2400" i="1" dirty="0">
                <a:latin typeface="Arial Black" panose="020B0A04020102020204" pitchFamily="34" charset="0"/>
              </a:rPr>
              <a:t>A </a:t>
            </a:r>
            <a:r>
              <a:rPr lang="uk-UA" sz="2400" dirty="0">
                <a:latin typeface="Arial Black" panose="020B0A04020102020204" pitchFamily="34" charset="0"/>
              </a:rPr>
              <a:t>і </a:t>
            </a:r>
            <a:r>
              <a:rPr lang="ru-RU" sz="2400" i="1" dirty="0">
                <a:latin typeface="Arial Black" panose="020B0A04020102020204" pitchFamily="34" charset="0"/>
              </a:rPr>
              <a:t>B </a:t>
            </a:r>
            <a:r>
              <a:rPr lang="uk-UA" sz="2400" dirty="0">
                <a:latin typeface="Arial Black" panose="020B0A04020102020204" pitchFamily="34" charset="0"/>
              </a:rPr>
              <a:t>фігури </a:t>
            </a:r>
            <a:r>
              <a:rPr lang="ru-RU" sz="2400" i="1" dirty="0">
                <a:latin typeface="Arial Black" panose="020B0A04020102020204" pitchFamily="34" charset="0"/>
              </a:rPr>
              <a:t>F </a:t>
            </a:r>
            <a:r>
              <a:rPr lang="uk-UA" sz="2400" dirty="0">
                <a:latin typeface="Arial Black" panose="020B0A04020102020204" pitchFamily="34" charset="0"/>
              </a:rPr>
              <a:t>при перетворенні подібності переходять у точки </a:t>
            </a:r>
            <a:r>
              <a:rPr lang="ru-RU" sz="2400" i="1" dirty="0">
                <a:latin typeface="Arial Black" panose="020B0A04020102020204" pitchFamily="34" charset="0"/>
              </a:rPr>
              <a:t>A</a:t>
            </a:r>
            <a:r>
              <a:rPr lang="uk-UA" dirty="0">
                <a:latin typeface="Arial Black" panose="020B0A04020102020204" pitchFamily="34" charset="0"/>
              </a:rPr>
              <a:t>1</a:t>
            </a:r>
            <a:r>
              <a:rPr lang="uk-UA" sz="2400" dirty="0">
                <a:latin typeface="Arial Black" panose="020B0A04020102020204" pitchFamily="34" charset="0"/>
              </a:rPr>
              <a:t> і </a:t>
            </a:r>
            <a:r>
              <a:rPr lang="ru-RU" sz="2400" i="1" dirty="0">
                <a:latin typeface="Arial Black" panose="020B0A04020102020204" pitchFamily="34" charset="0"/>
              </a:rPr>
              <a:t>B</a:t>
            </a:r>
            <a:r>
              <a:rPr lang="uk-UA" dirty="0">
                <a:latin typeface="Arial Black" panose="020B0A04020102020204" pitchFamily="34" charset="0"/>
              </a:rPr>
              <a:t>1</a:t>
            </a:r>
            <a:r>
              <a:rPr lang="uk-UA" sz="2400" dirty="0">
                <a:latin typeface="Arial Black" panose="020B0A04020102020204" pitchFamily="34" charset="0"/>
              </a:rPr>
              <a:t> фігури </a:t>
            </a:r>
            <a:r>
              <a:rPr lang="nl-NL" sz="2400" i="1" dirty="0">
                <a:latin typeface="Arial Black" panose="020B0A04020102020204" pitchFamily="34" charset="0"/>
              </a:rPr>
              <a:t>F</a:t>
            </a:r>
            <a:r>
              <a:rPr lang="uk-UA" dirty="0">
                <a:latin typeface="Arial Black" panose="020B0A04020102020204" pitchFamily="34" charset="0"/>
              </a:rPr>
              <a:t>1</a:t>
            </a:r>
            <a:r>
              <a:rPr lang="uk-UA" sz="2400" dirty="0">
                <a:latin typeface="Arial Black" panose="020B0A04020102020204" pitchFamily="34" charset="0"/>
              </a:rPr>
              <a:t>, то </a:t>
            </a:r>
            <a:r>
              <a:rPr lang="nl-NL" sz="2400" i="1" dirty="0">
                <a:latin typeface="Arial Black" panose="020B0A04020102020204" pitchFamily="34" charset="0"/>
              </a:rPr>
              <a:t>A</a:t>
            </a:r>
            <a:r>
              <a:rPr lang="uk-UA" dirty="0">
                <a:latin typeface="Arial Black" panose="020B0A04020102020204" pitchFamily="34" charset="0"/>
              </a:rPr>
              <a:t>1</a:t>
            </a:r>
            <a:r>
              <a:rPr lang="nl-NL" sz="2400" i="1" dirty="0">
                <a:latin typeface="Arial Black" panose="020B0A04020102020204" pitchFamily="34" charset="0"/>
              </a:rPr>
              <a:t>B</a:t>
            </a:r>
            <a:r>
              <a:rPr lang="uk-UA" dirty="0">
                <a:latin typeface="Arial Black" panose="020B0A04020102020204" pitchFamily="34" charset="0"/>
              </a:rPr>
              <a:t>1</a:t>
            </a:r>
            <a:r>
              <a:rPr lang="uk-UA" sz="2400" dirty="0">
                <a:latin typeface="Arial Black" panose="020B0A04020102020204" pitchFamily="34" charset="0"/>
              </a:rPr>
              <a:t> = </a:t>
            </a:r>
            <a:r>
              <a:rPr lang="nl-NL" sz="2400" i="1" dirty="0" smtClean="0">
                <a:latin typeface="Arial Black" panose="020B0A04020102020204" pitchFamily="34" charset="0"/>
              </a:rPr>
              <a:t>k</a:t>
            </a:r>
            <a:r>
              <a:rPr lang="uk-UA" sz="2400" i="1" dirty="0" smtClean="0">
                <a:latin typeface="Arial Black" panose="020B0A04020102020204" pitchFamily="34" charset="0"/>
              </a:rPr>
              <a:t> </a:t>
            </a:r>
            <a:r>
              <a:rPr lang="nl-NL" sz="2400" i="1" dirty="0" smtClean="0">
                <a:latin typeface="Arial Black" panose="020B0A04020102020204" pitchFamily="34" charset="0"/>
              </a:rPr>
              <a:t>AB</a:t>
            </a:r>
            <a:r>
              <a:rPr lang="uk-UA" sz="2400" dirty="0" smtClean="0">
                <a:latin typeface="Arial Black" panose="020B0A04020102020204" pitchFamily="34" charset="0"/>
              </a:rPr>
              <a:t>. 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Число </a:t>
            </a:r>
            <a:r>
              <a:rPr lang="nl-NL" sz="2400" i="1" dirty="0">
                <a:latin typeface="Arial Black" panose="020B0A04020102020204" pitchFamily="34" charset="0"/>
              </a:rPr>
              <a:t>k  </a:t>
            </a:r>
            <a:r>
              <a:rPr lang="uk-UA" sz="2400" dirty="0">
                <a:latin typeface="Arial Black" panose="020B0A04020102020204" pitchFamily="34" charset="0"/>
              </a:rPr>
              <a:t>називають </a:t>
            </a:r>
            <a:r>
              <a:rPr lang="uk-UA" sz="2400" b="1" dirty="0">
                <a:latin typeface="Arial Black" panose="020B0A04020102020204" pitchFamily="34" charset="0"/>
              </a:rPr>
              <a:t>коефіцієнтом подібності</a:t>
            </a:r>
            <a:r>
              <a:rPr lang="uk-UA" sz="2400" dirty="0">
                <a:latin typeface="Arial Black" panose="020B0A04020102020204" pitchFamily="34" charset="0"/>
              </a:rPr>
              <a:t>. </a:t>
            </a: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Коефіцієнт </a:t>
            </a:r>
            <a:r>
              <a:rPr lang="uk-UA" sz="2400" dirty="0">
                <a:latin typeface="Arial Black" panose="020B0A04020102020204" pitchFamily="34" charset="0"/>
              </a:rPr>
              <a:t>подібності завжди додатний. </a:t>
            </a: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Якщо </a:t>
            </a:r>
            <a:r>
              <a:rPr lang="ru-RU" sz="2400" i="1" dirty="0">
                <a:latin typeface="Arial Black" panose="020B0A04020102020204" pitchFamily="34" charset="0"/>
              </a:rPr>
              <a:t>k </a:t>
            </a:r>
            <a:r>
              <a:rPr lang="uk-UA" sz="2400" dirty="0">
                <a:latin typeface="Arial Black" panose="020B0A04020102020204" pitchFamily="34" charset="0"/>
              </a:rPr>
              <a:t>= 1, то перетворення подібності є переміщенням.</a:t>
            </a:r>
          </a:p>
          <a:p>
            <a:endParaRPr lang="uk-UA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310243"/>
            <a:ext cx="7315200" cy="78377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Подібність</a:t>
            </a:r>
            <a:endParaRPr lang="uk-UA" sz="2800" dirty="0">
              <a:solidFill>
                <a:schemeClr val="accent1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0994" y="1307041"/>
            <a:ext cx="4042135" cy="20403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12371" y="3592286"/>
            <a:ext cx="101073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Black" panose="020B0A04020102020204" pitchFamily="34" charset="0"/>
              </a:rPr>
              <a:t>Перетворення подібності переводить три точки, </a:t>
            </a:r>
            <a:r>
              <a:rPr lang="ru-RU" sz="2400" b="1" dirty="0" smtClean="0">
                <a:latin typeface="Arial Black" panose="020B0A04020102020204" pitchFamily="34" charset="0"/>
              </a:rPr>
              <a:t>що лежать </a:t>
            </a:r>
            <a:r>
              <a:rPr lang="ru-RU" sz="2400" b="1" dirty="0">
                <a:latin typeface="Arial Black" panose="020B0A04020102020204" pitchFamily="34" charset="0"/>
              </a:rPr>
              <a:t>на </a:t>
            </a:r>
            <a:r>
              <a:rPr lang="ru-RU" sz="2400" b="1" dirty="0" smtClean="0">
                <a:latin typeface="Arial Black" panose="020B0A04020102020204" pitchFamily="34" charset="0"/>
              </a:rPr>
              <a:t>одній прямій</a:t>
            </a:r>
            <a:r>
              <a:rPr lang="ru-RU" sz="2400" b="1" dirty="0">
                <a:latin typeface="Arial Black" panose="020B0A04020102020204" pitchFamily="34" charset="0"/>
              </a:rPr>
              <a:t>, у точки, що лежать на одній прямій, і зберігає порядок </a:t>
            </a:r>
            <a:r>
              <a:rPr lang="ru-RU" sz="2400" b="1" dirty="0" smtClean="0">
                <a:latin typeface="Arial Black" panose="020B0A04020102020204" pitchFamily="34" charset="0"/>
              </a:rPr>
              <a:t>вза</a:t>
            </a:r>
            <a:r>
              <a:rPr lang="uk-UA" sz="2400" b="1" dirty="0" smtClean="0">
                <a:latin typeface="Arial Black" panose="020B0A04020102020204" pitchFamily="34" charset="0"/>
              </a:rPr>
              <a:t>ємного </a:t>
            </a:r>
            <a:r>
              <a:rPr lang="uk-UA" sz="2400" b="1" dirty="0">
                <a:latin typeface="Arial Black" panose="020B0A04020102020204" pitchFamily="34" charset="0"/>
              </a:rPr>
              <a:t>розміщення цих точок.</a:t>
            </a:r>
            <a:endParaRPr lang="uk-UA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126" y="538843"/>
            <a:ext cx="8534400" cy="605970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lang="uk-UA" altLang="uk-UA" sz="4100" cap="none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Властивості перетворення подібності</a:t>
            </a:r>
            <a:endParaRPr lang="ru-RU" altLang="uk-UA" sz="4100" cap="none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8943"/>
            <a:ext cx="11038113" cy="4800600"/>
          </a:xfrm>
        </p:spPr>
        <p:txBody>
          <a:bodyPr/>
          <a:lstStyle/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r>
              <a:rPr lang="en-US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uk-UA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1</a:t>
            </a:r>
            <a:r>
              <a:rPr lang="en-US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) </a:t>
            </a:r>
            <a:r>
              <a:rPr lang="uk-UA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Перетворення подібності переводить прямі в прямі, промені – в промені, відрізки – у відрізки.</a:t>
            </a: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r>
              <a:rPr lang="en-US" altLang="uk-UA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 2</a:t>
            </a:r>
            <a:r>
              <a:rPr lang="en-US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) </a:t>
            </a:r>
            <a:r>
              <a:rPr lang="uk-UA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Кожна фігура подібна сама собі з коефіцієнтом подібності </a:t>
            </a:r>
            <a:r>
              <a:rPr lang="en-US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k</a:t>
            </a:r>
            <a:r>
              <a:rPr lang="uk-UA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=1.</a:t>
            </a: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r>
              <a:rPr lang="en-US" altLang="uk-UA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uk-UA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3) Перетворення подібності зберігає кути між променями</a:t>
            </a:r>
            <a:r>
              <a:rPr lang="uk-UA" altLang="uk-UA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.</a:t>
            </a: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r>
              <a:rPr lang="uk-UA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4) Для будь-якого перетворення подібності з коефіцієнтом </a:t>
            </a:r>
            <a:r>
              <a:rPr lang="nl-NL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k </a:t>
            </a:r>
            <a:r>
              <a:rPr lang="uk-UA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існує </a:t>
            </a:r>
            <a:r>
              <a:rPr lang="uk-UA" altLang="uk-UA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обернене перетворення</a:t>
            </a:r>
            <a:r>
              <a:rPr lang="uk-UA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, яке є перетворенням подібності з </a:t>
            </a:r>
            <a:r>
              <a:rPr lang="uk-UA" altLang="uk-UA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коефіцієнтом 1 /</a:t>
            </a:r>
            <a:r>
              <a:rPr lang="nl-NL" altLang="uk-UA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k</a:t>
            </a:r>
            <a:r>
              <a:rPr lang="uk-UA" altLang="uk-UA" sz="2400" dirty="0" smtClean="0">
                <a:solidFill>
                  <a:prstClr val="white"/>
                </a:solidFill>
                <a:latin typeface="Arial" panose="020B0604020202020204" pitchFamily="34" charset="0"/>
              </a:rPr>
              <a:t>.</a:t>
            </a:r>
            <a:endParaRPr lang="nl-NL" altLang="uk-UA" sz="24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r>
              <a:rPr lang="nl-NL" altLang="uk-UA" sz="2400" dirty="0">
                <a:solidFill>
                  <a:prstClr val="white"/>
                </a:solidFill>
                <a:latin typeface="Arial" panose="020B0604020202020204" pitchFamily="34" charset="0"/>
              </a:rPr>
              <a:t>.</a:t>
            </a:r>
            <a:endParaRPr lang="uk-UA" altLang="uk-UA" sz="24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endParaRPr lang="uk-UA" altLang="uk-UA" sz="24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endParaRPr lang="uk-UA" sz="24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endParaRPr lang="uk-UA" sz="24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endParaRPr lang="uk-UA" sz="24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endParaRPr lang="uk-UA" sz="24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endParaRPr lang="uk-UA" sz="24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endParaRPr lang="uk-UA" sz="24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marL="0" lvl="0" indent="0" defTabSz="914400" fontAlgn="base">
              <a:spcBef>
                <a:spcPts val="0"/>
              </a:spcBef>
              <a:spcAft>
                <a:spcPct val="0"/>
              </a:spcAft>
              <a:buClrTx/>
              <a:buSzPct val="85000"/>
              <a:buNone/>
            </a:pPr>
            <a:endParaRPr lang="uk-U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4" y="3690258"/>
            <a:ext cx="3625622" cy="244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9994674" cy="1507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1400" dirty="0" smtClean="0">
                <a:latin typeface="Arial Black" panose="020B0A04020102020204" pitchFamily="34" charset="0"/>
              </a:rPr>
              <a:t/>
            </a:r>
            <a:br>
              <a:rPr lang="uk-UA" sz="1400" dirty="0" smtClean="0">
                <a:latin typeface="Arial Black" panose="020B0A04020102020204" pitchFamily="34" charset="0"/>
              </a:rPr>
            </a:br>
            <a:r>
              <a:rPr lang="ru-RU" sz="1400" b="1" dirty="0">
                <a:latin typeface="PragmaticaC-Bold"/>
              </a:rPr>
              <a:t>Відношення периметрів подібних многокутників дорівнює </a:t>
            </a:r>
            <a:r>
              <a:rPr lang="ru-RU" sz="1400" b="1" dirty="0" smtClean="0">
                <a:latin typeface="PragmaticaC-Bold"/>
              </a:rPr>
              <a:t>коефі</a:t>
            </a:r>
            <a:r>
              <a:rPr lang="uk-UA" sz="1400" b="1" dirty="0" smtClean="0">
                <a:latin typeface="PragmaticaC-Bold"/>
              </a:rPr>
              <a:t>цієнту </a:t>
            </a:r>
            <a:r>
              <a:rPr lang="uk-UA" sz="1400" b="1" dirty="0">
                <a:latin typeface="PragmaticaC-Bold"/>
              </a:rPr>
              <a:t>подібності. </a:t>
            </a:r>
            <a:r>
              <a:rPr lang="uk-UA" sz="1400" dirty="0" smtClean="0">
                <a:latin typeface="Arial Black" panose="020B0A04020102020204" pitchFamily="34" charset="0"/>
              </a:rPr>
              <a:t>Відношення периметрів подібних многокутників дорівнює коефіцієнту подібності.</a:t>
            </a:r>
            <a:endParaRPr lang="uk-UA" sz="1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994674" cy="3615267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Дві фігури називаються </a:t>
            </a:r>
            <a:r>
              <a:rPr lang="ru-RU" sz="2400" b="1" dirty="0"/>
              <a:t>подібними</a:t>
            </a:r>
            <a:r>
              <a:rPr lang="ru-RU" sz="2400" dirty="0"/>
              <a:t>, якщо вони переводяться одна в </a:t>
            </a:r>
            <a:r>
              <a:rPr lang="ru-RU" sz="2400" dirty="0" smtClean="0"/>
              <a:t>одну </a:t>
            </a:r>
            <a:r>
              <a:rPr lang="uk-UA" sz="2400" dirty="0" smtClean="0"/>
              <a:t>перетворенням </a:t>
            </a:r>
            <a:r>
              <a:rPr lang="uk-UA" sz="2400" dirty="0"/>
              <a:t>подібності. Якщо фігура </a:t>
            </a:r>
            <a:r>
              <a:rPr lang="nl-NL" sz="2400" i="1" dirty="0"/>
              <a:t>F </a:t>
            </a:r>
            <a:r>
              <a:rPr lang="uk-UA" sz="2400" dirty="0"/>
              <a:t>подібна фігурі </a:t>
            </a:r>
            <a:r>
              <a:rPr lang="nl-NL" sz="2400" i="1" dirty="0"/>
              <a:t>F</a:t>
            </a:r>
            <a:r>
              <a:rPr lang="nl-NL" sz="1800" dirty="0"/>
              <a:t>1</a:t>
            </a:r>
            <a:r>
              <a:rPr lang="nl-NL" sz="2400" dirty="0"/>
              <a:t>, </a:t>
            </a:r>
            <a:r>
              <a:rPr lang="uk-UA" sz="2400" dirty="0"/>
              <a:t>то пишуть </a:t>
            </a:r>
            <a:r>
              <a:rPr lang="nl-NL" sz="2400" i="1" dirty="0"/>
              <a:t>F </a:t>
            </a:r>
            <a:r>
              <a:rPr lang="nl-NL" sz="2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∿</a:t>
            </a:r>
            <a:r>
              <a:rPr lang="uk-UA" sz="2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NL" sz="2400" i="1" dirty="0" smtClean="0"/>
              <a:t>F</a:t>
            </a:r>
            <a:r>
              <a:rPr lang="nl-NL" sz="1800" dirty="0" smtClean="0"/>
              <a:t>1</a:t>
            </a:r>
            <a:r>
              <a:rPr lang="nl-NL" sz="2400" dirty="0"/>
              <a:t>.</a:t>
            </a:r>
          </a:p>
          <a:p>
            <a:r>
              <a:rPr lang="uk-UA" sz="2400" dirty="0" smtClean="0"/>
              <a:t>Відношення</a:t>
            </a:r>
            <a:r>
              <a:rPr lang="ru-RU" sz="2400" dirty="0" smtClean="0"/>
              <a:t> </a:t>
            </a:r>
            <a:r>
              <a:rPr lang="ru-RU" sz="2400" dirty="0"/>
              <a:t>подібності фігур </a:t>
            </a:r>
            <a:r>
              <a:rPr lang="uk-UA" sz="2400" dirty="0" smtClean="0"/>
              <a:t>має</a:t>
            </a:r>
            <a:r>
              <a:rPr lang="ru-RU" sz="2400" dirty="0" smtClean="0"/>
              <a:t> </a:t>
            </a:r>
            <a:r>
              <a:rPr lang="ru-RU" sz="2400" dirty="0"/>
              <a:t>такі властивості:</a:t>
            </a:r>
          </a:p>
          <a:p>
            <a:r>
              <a:rPr lang="uk-UA" sz="2400" dirty="0"/>
              <a:t>1) завжди </a:t>
            </a:r>
            <a:r>
              <a:rPr lang="nl-NL" sz="2400" i="1" dirty="0" smtClean="0"/>
              <a:t>F</a:t>
            </a:r>
            <a:r>
              <a:rPr lang="nl-NL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∿</a:t>
            </a:r>
            <a:r>
              <a:rPr lang="nl-NL" sz="2400" i="1" dirty="0" smtClean="0"/>
              <a:t> </a:t>
            </a:r>
            <a:r>
              <a:rPr lang="nl-NL" sz="2400" i="1" dirty="0"/>
              <a:t>F</a:t>
            </a:r>
            <a:r>
              <a:rPr lang="nl-NL" sz="2400" dirty="0"/>
              <a:t>;</a:t>
            </a:r>
          </a:p>
          <a:p>
            <a:r>
              <a:rPr lang="uk-UA" sz="2400" dirty="0"/>
              <a:t>2) якщо </a:t>
            </a:r>
            <a:r>
              <a:rPr lang="nl-NL" sz="2400" i="1" dirty="0" smtClean="0"/>
              <a:t>F</a:t>
            </a:r>
            <a:r>
              <a:rPr lang="nl-NL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∿</a:t>
            </a:r>
            <a:r>
              <a:rPr lang="nl-NL" sz="2400" i="1" dirty="0" smtClean="0"/>
              <a:t> </a:t>
            </a:r>
            <a:r>
              <a:rPr lang="nl-NL" sz="2400" i="1" dirty="0"/>
              <a:t>F</a:t>
            </a:r>
            <a:r>
              <a:rPr lang="nl-NL" sz="2400" dirty="0"/>
              <a:t>1, </a:t>
            </a:r>
            <a:r>
              <a:rPr lang="uk-UA" sz="2400" dirty="0"/>
              <a:t>то і </a:t>
            </a:r>
            <a:r>
              <a:rPr lang="nl-NL" sz="2400" i="1" dirty="0" smtClean="0"/>
              <a:t>F</a:t>
            </a:r>
            <a:r>
              <a:rPr lang="nl-NL" sz="2400" dirty="0" smtClean="0"/>
              <a:t>1</a:t>
            </a:r>
            <a:r>
              <a:rPr lang="nl-NL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∿</a:t>
            </a:r>
            <a:r>
              <a:rPr lang="nl-NL" sz="2400" dirty="0" smtClean="0"/>
              <a:t> </a:t>
            </a:r>
            <a:r>
              <a:rPr lang="nl-NL" sz="2400" i="1" dirty="0"/>
              <a:t>F</a:t>
            </a:r>
            <a:r>
              <a:rPr lang="nl-NL" sz="2400" dirty="0"/>
              <a:t>;</a:t>
            </a:r>
          </a:p>
          <a:p>
            <a:r>
              <a:rPr lang="uk-UA" sz="2400" dirty="0"/>
              <a:t>3) якщо </a:t>
            </a:r>
            <a:r>
              <a:rPr lang="nl-NL" sz="2400" i="1" dirty="0" smtClean="0"/>
              <a:t>F</a:t>
            </a:r>
            <a:r>
              <a:rPr lang="nl-NL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∿</a:t>
            </a:r>
            <a:r>
              <a:rPr lang="nl-NL" sz="2400" i="1" dirty="0" smtClean="0"/>
              <a:t> </a:t>
            </a:r>
            <a:r>
              <a:rPr lang="nl-NL" sz="2400" i="1" dirty="0"/>
              <a:t>F</a:t>
            </a:r>
            <a:r>
              <a:rPr lang="nl-NL" sz="2400" dirty="0"/>
              <a:t>1 </a:t>
            </a:r>
            <a:r>
              <a:rPr lang="uk-UA" sz="2400" dirty="0"/>
              <a:t>і </a:t>
            </a:r>
            <a:r>
              <a:rPr lang="nl-NL" sz="2400" i="1" dirty="0" smtClean="0"/>
              <a:t>F</a:t>
            </a:r>
            <a:r>
              <a:rPr lang="nl-NL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NL" sz="2400" dirty="0" smtClean="0"/>
              <a:t>1</a:t>
            </a:r>
            <a:r>
              <a:rPr lang="nl-NL" sz="2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∿</a:t>
            </a:r>
            <a:r>
              <a:rPr lang="nl-NL" sz="2400" dirty="0" smtClean="0"/>
              <a:t> </a:t>
            </a:r>
            <a:r>
              <a:rPr lang="nl-NL" sz="2400" i="1" dirty="0" smtClean="0"/>
              <a:t>F</a:t>
            </a:r>
            <a:r>
              <a:rPr lang="nl-NL" sz="2400" dirty="0" smtClean="0"/>
              <a:t>2</a:t>
            </a:r>
            <a:r>
              <a:rPr lang="uk-UA" sz="2400" dirty="0" smtClean="0"/>
              <a:t>, то </a:t>
            </a:r>
            <a:r>
              <a:rPr lang="nl-NL" sz="2400" i="1" dirty="0" smtClean="0"/>
              <a:t>F</a:t>
            </a:r>
            <a:r>
              <a:rPr lang="nl-NL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∿</a:t>
            </a:r>
            <a:r>
              <a:rPr lang="nl-NL" sz="2400" i="1" dirty="0" smtClean="0"/>
              <a:t> </a:t>
            </a:r>
            <a:r>
              <a:rPr lang="nl-NL" sz="2400" i="1" dirty="0"/>
              <a:t>F</a:t>
            </a:r>
            <a:r>
              <a:rPr lang="nl-NL" sz="2400" dirty="0"/>
              <a:t>2.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661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741" y="1714500"/>
            <a:ext cx="8534400" cy="342900"/>
          </a:xfrm>
        </p:spPr>
        <p:txBody>
          <a:bodyPr>
            <a:noAutofit/>
          </a:bodyPr>
          <a:lstStyle/>
          <a:p>
            <a:pPr algn="ctr"/>
            <a:r>
              <a:rPr lang="uk-UA" altLang="uk-UA" sz="2400" cap="none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Гомотетія</a:t>
            </a:r>
            <a:endParaRPr lang="uk-UA" sz="2400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254" y="2204357"/>
            <a:ext cx="10255931" cy="437605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altLang="uk-UA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Гомотетією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центром О називається таке перетворення фігури 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фігуру 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′, внаслідок якого кожна точка Х фігури 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переходить у точку Х′ фігури 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 так, що точка Х′ лежить на промені  ОХ і ОХ′= 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 (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фіксоване додатне число</a:t>
            </a: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коефіцієнт гомотетії, фігури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 називають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гомотетичними.</a:t>
            </a:r>
          </a:p>
          <a:p>
            <a:pPr marL="0" indent="0">
              <a:buNone/>
            </a:pP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886" y="4774066"/>
            <a:ext cx="4871357" cy="208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7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73" y="609600"/>
            <a:ext cx="10780958" cy="3259015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Перетворенням</a:t>
            </a:r>
            <a:r>
              <a:rPr lang="ru-RU" b="1" i="1" dirty="0" smtClean="0"/>
              <a:t> </a:t>
            </a:r>
            <a:r>
              <a:rPr lang="uk-UA" b="1" i="1" dirty="0" smtClean="0"/>
              <a:t>фігури</a:t>
            </a:r>
            <a:r>
              <a:rPr lang="ru-RU" b="1" i="1" dirty="0" smtClean="0"/>
              <a:t> </a:t>
            </a:r>
            <a:r>
              <a:rPr lang="ru-RU" b="1" i="1" dirty="0"/>
              <a:t>F у </a:t>
            </a:r>
            <a:r>
              <a:rPr lang="uk-UA" b="1" i="1" dirty="0" smtClean="0"/>
              <a:t>фігуру</a:t>
            </a:r>
            <a:r>
              <a:rPr lang="ru-RU" b="1" i="1" dirty="0" smtClean="0"/>
              <a:t> F</a:t>
            </a:r>
            <a:r>
              <a:rPr lang="en-US" b="1" i="1" dirty="0" smtClean="0"/>
              <a:t>’</a:t>
            </a:r>
            <a:r>
              <a:rPr lang="ru-RU" dirty="0" smtClean="0"/>
              <a:t> </a:t>
            </a:r>
            <a:r>
              <a:rPr lang="uk-UA" b="1" dirty="0" smtClean="0"/>
              <a:t>називають</a:t>
            </a:r>
            <a:r>
              <a:rPr lang="ru-RU" b="1" dirty="0" smtClean="0"/>
              <a:t> </a:t>
            </a:r>
            <a:r>
              <a:rPr lang="uk-UA" b="1" dirty="0" smtClean="0"/>
              <a:t>таку</a:t>
            </a:r>
            <a:r>
              <a:rPr lang="ru-RU" b="1" dirty="0" smtClean="0"/>
              <a:t> </a:t>
            </a:r>
            <a:r>
              <a:rPr lang="uk-UA" b="1" dirty="0" smtClean="0"/>
              <a:t>відповідність</a:t>
            </a:r>
            <a:r>
              <a:rPr lang="uk-UA" b="1" dirty="0"/>
              <a:t>, при якій:</a:t>
            </a:r>
            <a:br>
              <a:rPr lang="uk-UA" b="1" dirty="0"/>
            </a:br>
            <a:r>
              <a:rPr lang="uk-UA" b="1" dirty="0"/>
              <a:t>1) кожній точці фігури </a:t>
            </a:r>
            <a:r>
              <a:rPr lang="nl-NL" b="1" i="1" dirty="0"/>
              <a:t>F </a:t>
            </a:r>
            <a:r>
              <a:rPr lang="uk-UA" b="1" dirty="0"/>
              <a:t>відповідає певна точка фігури </a:t>
            </a:r>
            <a:r>
              <a:rPr lang="nl-NL" b="1" i="1" dirty="0" smtClean="0"/>
              <a:t>F’</a:t>
            </a:r>
            <a:r>
              <a:rPr lang="nl-NL" b="1" dirty="0" smtClean="0"/>
              <a:t>;</a:t>
            </a:r>
            <a:r>
              <a:rPr lang="nl-NL" b="1" dirty="0"/>
              <a:t/>
            </a:r>
            <a:br>
              <a:rPr lang="nl-NL" b="1" dirty="0"/>
            </a:br>
            <a:r>
              <a:rPr lang="ru-RU" b="1" dirty="0"/>
              <a:t>2) кожна точка фігури </a:t>
            </a:r>
            <a:r>
              <a:rPr lang="ru-RU" b="1" i="1" dirty="0" smtClean="0"/>
              <a:t>F</a:t>
            </a:r>
            <a:r>
              <a:rPr lang="en-US" b="1" i="1" dirty="0" smtClean="0"/>
              <a:t>’</a:t>
            </a:r>
            <a:r>
              <a:rPr lang="ru-RU" dirty="0" smtClean="0"/>
              <a:t> </a:t>
            </a:r>
            <a:r>
              <a:rPr lang="ru-RU" b="1" dirty="0"/>
              <a:t>є образом деякої точки фігури </a:t>
            </a:r>
            <a:r>
              <a:rPr lang="ru-RU" b="1" i="1" dirty="0"/>
              <a:t>F</a:t>
            </a:r>
            <a:r>
              <a:rPr lang="ru-RU" b="1" dirty="0"/>
              <a:t>;</a:t>
            </a:r>
            <a:br>
              <a:rPr lang="ru-RU" b="1" dirty="0"/>
            </a:br>
            <a:r>
              <a:rPr lang="uk-UA" b="1" dirty="0"/>
              <a:t>3) різним точкам фігури </a:t>
            </a:r>
            <a:r>
              <a:rPr lang="nl-NL" b="1" i="1" dirty="0"/>
              <a:t>F </a:t>
            </a:r>
            <a:r>
              <a:rPr lang="uk-UA" b="1" dirty="0"/>
              <a:t>відповідають різні точки фігури </a:t>
            </a:r>
            <a:r>
              <a:rPr lang="nl-NL" b="1" i="1" dirty="0" smtClean="0"/>
              <a:t>F</a:t>
            </a:r>
            <a:r>
              <a:rPr lang="en-US" b="1" i="1" dirty="0" smtClean="0"/>
              <a:t>’</a:t>
            </a:r>
            <a:r>
              <a:rPr lang="nl-NL" b="1" dirty="0" smtClean="0"/>
              <a:t>.</a:t>
            </a:r>
            <a:endParaRPr lang="uk-UA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20615" y="4736123"/>
            <a:ext cx="10972800" cy="1440637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При цьому фігуру </a:t>
            </a:r>
            <a:r>
              <a:rPr lang="uk-UA" sz="28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</a:t>
            </a:r>
            <a:r>
              <a:rPr lang="en-US" sz="28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’</a:t>
            </a:r>
            <a:r>
              <a:rPr lang="uk-UA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називають образом фігури </a:t>
            </a:r>
            <a:r>
              <a:rPr lang="uk-UA" sz="28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</a:t>
            </a:r>
            <a:r>
              <a:rPr lang="uk-UA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 фігуру </a:t>
            </a:r>
            <a:r>
              <a:rPr lang="uk-UA" sz="28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 </a:t>
            </a:r>
            <a:r>
              <a:rPr lang="uk-UA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— прообразом фігури </a:t>
            </a:r>
            <a:r>
              <a:rPr lang="uk-UA" sz="28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‘</a:t>
            </a:r>
            <a:r>
              <a:rPr lang="uk-UA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endParaRPr lang="uk-UA" sz="2800" u="sng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990" y="5812970"/>
            <a:ext cx="8534400" cy="671285"/>
          </a:xfrm>
        </p:spPr>
        <p:txBody>
          <a:bodyPr>
            <a:no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lang="uk-UA" altLang="uk-UA" sz="28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Основна властивість гомотетії</a:t>
            </a:r>
            <a:r>
              <a:rPr lang="ru-RU" altLang="uk-UA" sz="28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ru-RU" altLang="uk-UA" sz="28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b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28601"/>
            <a:ext cx="10157959" cy="50128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575"/>
              </a:spcBef>
              <a:buSzPct val="85000"/>
              <a:buNone/>
            </a:pPr>
            <a:r>
              <a:rPr lang="uk-UA" altLang="uk-UA" dirty="0">
                <a:latin typeface="Arial Black" panose="020B0A04020102020204" pitchFamily="34" charset="0"/>
              </a:rPr>
              <a:t>Теорема. </a:t>
            </a:r>
            <a:r>
              <a:rPr lang="uk-UA" altLang="uk-UA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Гомотетія є перетворенням подібності</a:t>
            </a:r>
            <a:r>
              <a:rPr lang="uk-UA" altLang="uk-UA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575"/>
              </a:spcBef>
              <a:buSzPct val="85000"/>
              <a:buNone/>
            </a:pPr>
            <a:r>
              <a:rPr lang="uk-UA" altLang="uk-UA" dirty="0">
                <a:latin typeface="Arial Black" panose="020B0A04020102020204" pitchFamily="34" charset="0"/>
              </a:rPr>
              <a:t>Доведення.</a:t>
            </a:r>
          </a:p>
          <a:p>
            <a:pPr>
              <a:spcBef>
                <a:spcPts val="575"/>
              </a:spcBef>
              <a:buSzPct val="85000"/>
              <a:buFont typeface="Wingdings 2" panose="05020102010507070707" pitchFamily="18" charset="2"/>
              <a:buChar char=""/>
            </a:pPr>
            <a:r>
              <a:rPr lang="uk-UA" altLang="uk-UA" dirty="0">
                <a:latin typeface="Arial Black" panose="020B0A04020102020204" pitchFamily="34" charset="0"/>
              </a:rPr>
              <a:t>Нехай точки О, Х, </a:t>
            </a:r>
            <a:r>
              <a:rPr lang="en-US" altLang="uk-UA" dirty="0">
                <a:latin typeface="Arial Black" panose="020B0A04020102020204" pitchFamily="34" charset="0"/>
              </a:rPr>
              <a:t>Y</a:t>
            </a:r>
            <a:r>
              <a:rPr lang="uk-UA" altLang="uk-UA" dirty="0">
                <a:latin typeface="Arial Black" panose="020B0A04020102020204" pitchFamily="34" charset="0"/>
              </a:rPr>
              <a:t> не лежать на одній прямій</a:t>
            </a:r>
            <a:r>
              <a:rPr lang="uk-UA" altLang="uk-UA" b="1" dirty="0">
                <a:latin typeface="Arial Black" panose="020B0A04020102020204" pitchFamily="34" charset="0"/>
              </a:rPr>
              <a:t>.</a:t>
            </a:r>
            <a:r>
              <a:rPr lang="uk-UA" altLang="uk-UA" dirty="0">
                <a:latin typeface="Arial Black" panose="020B0A04020102020204" pitchFamily="34" charset="0"/>
              </a:rPr>
              <a:t> </a:t>
            </a:r>
          </a:p>
          <a:p>
            <a:pPr>
              <a:spcBef>
                <a:spcPts val="575"/>
              </a:spcBef>
              <a:buSzPct val="85000"/>
              <a:buFont typeface="Wingdings 2" panose="05020102010507070707" pitchFamily="18" charset="2"/>
              <a:buChar char=""/>
            </a:pPr>
            <a:r>
              <a:rPr lang="uk-UA" altLang="uk-UA" dirty="0">
                <a:latin typeface="Arial Black" panose="020B0A04020102020204" pitchFamily="34" charset="0"/>
              </a:rPr>
              <a:t>Гомотетія з центром О і коефіцієнтом </a:t>
            </a:r>
            <a:r>
              <a:rPr lang="en-US" altLang="uk-UA" dirty="0">
                <a:latin typeface="Arial Black" panose="020B0A04020102020204" pitchFamily="34" charset="0"/>
              </a:rPr>
              <a:t>k</a:t>
            </a:r>
            <a:r>
              <a:rPr lang="uk-UA" altLang="uk-UA" dirty="0">
                <a:latin typeface="Arial Black" panose="020B0A04020102020204" pitchFamily="34" charset="0"/>
              </a:rPr>
              <a:t>. </a:t>
            </a:r>
          </a:p>
          <a:p>
            <a:pPr>
              <a:spcBef>
                <a:spcPts val="575"/>
              </a:spcBef>
              <a:buSzPct val="85000"/>
              <a:buFont typeface="Wingdings 2" panose="05020102010507070707" pitchFamily="18" charset="2"/>
              <a:buChar char=""/>
            </a:pPr>
            <a:r>
              <a:rPr lang="uk-UA" altLang="uk-UA" dirty="0">
                <a:latin typeface="Arial Black" panose="020B0A04020102020204" pitchFamily="34" charset="0"/>
              </a:rPr>
              <a:t>Точка Х – переходить в точку Х</a:t>
            </a:r>
            <a:r>
              <a:rPr lang="uk-UA" altLang="uk-UA" b="1" dirty="0">
                <a:latin typeface="Arial Black" panose="020B0A04020102020204" pitchFamily="34" charset="0"/>
              </a:rPr>
              <a:t>′</a:t>
            </a:r>
            <a:r>
              <a:rPr lang="uk-UA" altLang="uk-UA" dirty="0">
                <a:latin typeface="Arial Black" panose="020B0A04020102020204" pitchFamily="34" charset="0"/>
              </a:rPr>
              <a:t>, точка </a:t>
            </a:r>
            <a:r>
              <a:rPr lang="en-US" altLang="uk-UA" dirty="0">
                <a:latin typeface="Arial Black" panose="020B0A04020102020204" pitchFamily="34" charset="0"/>
              </a:rPr>
              <a:t>Y </a:t>
            </a:r>
            <a:r>
              <a:rPr lang="uk-UA" altLang="uk-UA" dirty="0">
                <a:latin typeface="Arial Black" panose="020B0A04020102020204" pitchFamily="34" charset="0"/>
              </a:rPr>
              <a:t>переходить у точку </a:t>
            </a:r>
            <a:r>
              <a:rPr lang="en-US" altLang="uk-UA" dirty="0">
                <a:latin typeface="Arial Black" panose="020B0A04020102020204" pitchFamily="34" charset="0"/>
              </a:rPr>
              <a:t>Y</a:t>
            </a:r>
            <a:r>
              <a:rPr lang="uk-UA" altLang="uk-UA" b="1" dirty="0" smtClean="0">
                <a:latin typeface="Arial Black" panose="020B0A04020102020204" pitchFamily="34" charset="0"/>
              </a:rPr>
              <a:t>′.</a:t>
            </a:r>
          </a:p>
          <a:p>
            <a:pPr>
              <a:spcBef>
                <a:spcPts val="575"/>
              </a:spcBef>
              <a:buSzPct val="85000"/>
              <a:buFont typeface="Wingdings 2" panose="05020102010507070707" pitchFamily="18" charset="2"/>
              <a:buChar char=""/>
            </a:pPr>
            <a:r>
              <a:rPr lang="ru-RU" altLang="uk-UA" b="1" dirty="0">
                <a:latin typeface="Arial Black" panose="020B0A04020102020204" pitchFamily="34" charset="0"/>
              </a:rPr>
              <a:t> За означенням гомотетії: ОХ′= k ОХ, ОY′= k ОY. </a:t>
            </a:r>
          </a:p>
          <a:p>
            <a:pPr>
              <a:spcBef>
                <a:spcPts val="575"/>
              </a:spcBef>
              <a:buSzPct val="85000"/>
              <a:buFont typeface="Wingdings 2" panose="05020102010507070707" pitchFamily="18" charset="2"/>
              <a:buChar char=""/>
            </a:pPr>
            <a:r>
              <a:rPr lang="ru-RU" altLang="uk-UA" b="1" dirty="0">
                <a:latin typeface="Arial Black" panose="020B0A04020102020204" pitchFamily="34" charset="0"/>
              </a:rPr>
              <a:t>Отже, трикутники ОХY і ОХ′Y′ подібні за двома пропорційними сторонами й кутом між ними.</a:t>
            </a:r>
            <a:endParaRPr lang="uk-UA" altLang="uk-UA" b="1" dirty="0" smtClean="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spcBef>
                <a:spcPts val="575"/>
              </a:spcBef>
              <a:buSzPct val="85000"/>
              <a:buFont typeface="Wingdings 2" panose="05020102010507070707" pitchFamily="18" charset="2"/>
              <a:buChar char=""/>
            </a:pPr>
            <a:endParaRPr lang="uk-UA" altLang="uk-UA" dirty="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spcBef>
                <a:spcPts val="575"/>
              </a:spcBef>
              <a:buSzPct val="85000"/>
              <a:buNone/>
            </a:pPr>
            <a:endParaRPr lang="uk-UA" altLang="uk-UA" b="1" i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819" y="3958543"/>
            <a:ext cx="4480907" cy="156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26" y="5812971"/>
            <a:ext cx="8534400" cy="685800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lang="uk-UA" altLang="uk-UA" sz="28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Властивості</a:t>
            </a:r>
            <a:r>
              <a:rPr lang="uk-UA" altLang="uk-UA" sz="2800" cap="none" dirty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uk-UA" altLang="uk-UA" sz="2800" cap="none" dirty="0" smtClean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  </a:t>
            </a:r>
            <a:r>
              <a:rPr lang="uk-UA" altLang="uk-UA" sz="2800" cap="none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гомотетії</a:t>
            </a:r>
            <a:r>
              <a:rPr lang="uk-UA" altLang="uk-UA" sz="41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uk-UA" altLang="uk-UA" sz="41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b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798" y="538842"/>
            <a:ext cx="11105016" cy="4882244"/>
          </a:xfrm>
        </p:spPr>
        <p:txBody>
          <a:bodyPr/>
          <a:lstStyle/>
          <a:p>
            <a:pPr>
              <a:spcBef>
                <a:spcPts val="575"/>
              </a:spcBef>
              <a:buSzPct val="85000"/>
              <a:buFont typeface="Wingdings 2" panose="05020102010507070707" pitchFamily="18" charset="2"/>
              <a:buChar char=""/>
            </a:pPr>
            <a:r>
              <a:rPr lang="uk-UA" altLang="uk-UA" b="1" dirty="0">
                <a:latin typeface="Arial Black" panose="020B0A04020102020204" pitchFamily="34" charset="0"/>
              </a:rPr>
              <a:t>Гомотетія з коефіцієнтом  </a:t>
            </a:r>
            <a:r>
              <a:rPr lang="en-US" altLang="uk-UA" b="1" dirty="0">
                <a:latin typeface="Arial Black" panose="020B0A04020102020204" pitchFamily="34" charset="0"/>
              </a:rPr>
              <a:t>k</a:t>
            </a:r>
            <a:r>
              <a:rPr lang="uk-UA" altLang="uk-UA" b="1" dirty="0">
                <a:latin typeface="Arial Black" panose="020B0A04020102020204" pitchFamily="34" charset="0"/>
              </a:rPr>
              <a:t>  є перетворенням подібності з коефіцієнтом </a:t>
            </a:r>
            <a:r>
              <a:rPr lang="en-US" altLang="uk-UA" b="1" dirty="0">
                <a:latin typeface="Arial Black" panose="020B0A04020102020204" pitchFamily="34" charset="0"/>
              </a:rPr>
              <a:t>k</a:t>
            </a:r>
            <a:r>
              <a:rPr lang="uk-UA" altLang="uk-UA" b="1" dirty="0">
                <a:latin typeface="Arial Black" panose="020B0A04020102020204" pitchFamily="34" charset="0"/>
              </a:rPr>
              <a:t>.</a:t>
            </a:r>
          </a:p>
          <a:p>
            <a:pPr>
              <a:spcBef>
                <a:spcPts val="575"/>
              </a:spcBef>
              <a:buSzPct val="85000"/>
              <a:buFont typeface="Wingdings 2" panose="05020102010507070707" pitchFamily="18" charset="2"/>
              <a:buChar char=""/>
            </a:pPr>
            <a:r>
              <a:rPr lang="uk-UA" altLang="uk-UA" b="1" dirty="0">
                <a:latin typeface="Arial Black" panose="020B0A04020102020204" pitchFamily="34" charset="0"/>
              </a:rPr>
              <a:t>При гомотетії пряма переходить у паралельну їй пряму або сама в себе; відрізок – у паралельний йому відрізок; кут – у рівний йому кут.</a:t>
            </a:r>
          </a:p>
          <a:p>
            <a:pPr>
              <a:spcBef>
                <a:spcPts val="575"/>
              </a:spcBef>
              <a:buSzPct val="85000"/>
              <a:buFont typeface="Wingdings 2" panose="05020102010507070707" pitchFamily="18" charset="2"/>
              <a:buChar char=""/>
            </a:pPr>
            <a:r>
              <a:rPr lang="uk-UA" altLang="uk-UA" b="1" dirty="0">
                <a:latin typeface="Arial Black" panose="020B0A04020102020204" pitchFamily="34" charset="0"/>
              </a:rPr>
              <a:t>На координатній площині гомотетія точок А(х</a:t>
            </a:r>
            <a:r>
              <a:rPr lang="uk-UA" altLang="uk-UA" b="1" dirty="0" smtClean="0">
                <a:latin typeface="Arial Black" panose="020B0A04020102020204" pitchFamily="34" charset="0"/>
              </a:rPr>
              <a:t>; у</a:t>
            </a:r>
            <a:r>
              <a:rPr lang="uk-UA" altLang="uk-UA" b="1" dirty="0">
                <a:latin typeface="Arial Black" panose="020B0A04020102020204" pitchFamily="34" charset="0"/>
              </a:rPr>
              <a:t>) і В(х</a:t>
            </a:r>
            <a:r>
              <a:rPr lang="uk-UA" altLang="uk-UA" sz="1600" b="1" dirty="0">
                <a:latin typeface="Arial Black" panose="020B0A04020102020204" pitchFamily="34" charset="0"/>
              </a:rPr>
              <a:t>1</a:t>
            </a:r>
            <a:r>
              <a:rPr lang="uk-UA" altLang="uk-UA" b="1" dirty="0">
                <a:latin typeface="Arial Black" panose="020B0A04020102020204" pitchFamily="34" charset="0"/>
              </a:rPr>
              <a:t>; у</a:t>
            </a:r>
            <a:r>
              <a:rPr lang="uk-UA" altLang="uk-UA" sz="1600" b="1" dirty="0">
                <a:latin typeface="Arial Black" panose="020B0A04020102020204" pitchFamily="34" charset="0"/>
              </a:rPr>
              <a:t>1</a:t>
            </a:r>
            <a:r>
              <a:rPr lang="uk-UA" altLang="uk-UA" b="1" dirty="0">
                <a:latin typeface="Arial Black" panose="020B0A04020102020204" pitchFamily="34" charset="0"/>
              </a:rPr>
              <a:t>) задається формулами: х</a:t>
            </a:r>
            <a:r>
              <a:rPr lang="uk-UA" altLang="uk-UA" sz="1600" b="1" dirty="0">
                <a:latin typeface="Arial Black" panose="020B0A04020102020204" pitchFamily="34" charset="0"/>
              </a:rPr>
              <a:t>1</a:t>
            </a:r>
            <a:r>
              <a:rPr lang="uk-UA" altLang="uk-UA" b="1" dirty="0">
                <a:latin typeface="Arial Black" panose="020B0A04020102020204" pitchFamily="34" charset="0"/>
              </a:rPr>
              <a:t>= </a:t>
            </a:r>
            <a:r>
              <a:rPr lang="en-US" altLang="uk-UA" b="1" dirty="0">
                <a:latin typeface="Arial Black" panose="020B0A04020102020204" pitchFamily="34" charset="0"/>
              </a:rPr>
              <a:t>k </a:t>
            </a:r>
            <a:r>
              <a:rPr lang="uk-UA" altLang="uk-UA" b="1" dirty="0">
                <a:latin typeface="Arial Black" panose="020B0A04020102020204" pitchFamily="34" charset="0"/>
              </a:rPr>
              <a:t>х; у</a:t>
            </a:r>
            <a:r>
              <a:rPr lang="uk-UA" altLang="uk-UA" sz="1600" b="1" dirty="0">
                <a:latin typeface="Arial Black" panose="020B0A04020102020204" pitchFamily="34" charset="0"/>
              </a:rPr>
              <a:t>1</a:t>
            </a:r>
            <a:r>
              <a:rPr lang="uk-UA" altLang="uk-UA" b="1" dirty="0">
                <a:latin typeface="Arial Black" panose="020B0A04020102020204" pitchFamily="34" charset="0"/>
              </a:rPr>
              <a:t>= </a:t>
            </a:r>
            <a:r>
              <a:rPr lang="en-US" altLang="uk-UA" b="1" dirty="0">
                <a:latin typeface="Arial Black" panose="020B0A04020102020204" pitchFamily="34" charset="0"/>
              </a:rPr>
              <a:t>k</a:t>
            </a:r>
            <a:r>
              <a:rPr lang="uk-UA" altLang="uk-UA" b="1" dirty="0">
                <a:latin typeface="Arial Black" panose="020B0A04020102020204" pitchFamily="34" charset="0"/>
              </a:rPr>
              <a:t> у. </a:t>
            </a:r>
            <a:endParaRPr lang="ru-RU" altLang="uk-UA" b="1" dirty="0">
              <a:latin typeface="Arial Black" panose="020B0A040201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04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Дякую за увагу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27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119446"/>
            <a:ext cx="9678988" cy="36448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0000"/>
                </a:solidFill>
                <a:latin typeface="AXP-SchoolBookC-Bold"/>
              </a:rPr>
              <a:t/>
            </a:r>
            <a:br>
              <a:rPr lang="uk-UA" b="1" dirty="0" smtClean="0">
                <a:solidFill>
                  <a:srgbClr val="000000"/>
                </a:solidFill>
                <a:latin typeface="AXP-SchoolBookC-Bold"/>
              </a:rPr>
            </a:br>
            <a:r>
              <a:rPr lang="uk-UA" b="1" dirty="0">
                <a:solidFill>
                  <a:srgbClr val="000000"/>
                </a:solidFill>
                <a:latin typeface="AXP-SchoolBookC-Bold"/>
              </a:rPr>
              <a:t/>
            </a:r>
            <a:br>
              <a:rPr lang="uk-UA" b="1" dirty="0">
                <a:solidFill>
                  <a:srgbClr val="000000"/>
                </a:solidFill>
                <a:latin typeface="AXP-SchoolBookC-Bold"/>
              </a:rPr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9189" y="464873"/>
            <a:ext cx="7169034" cy="601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66" y="4618891"/>
            <a:ext cx="9421080" cy="1969477"/>
          </a:xfrm>
        </p:spPr>
        <p:txBody>
          <a:bodyPr>
            <a:normAutofit fontScale="90000"/>
          </a:bodyPr>
          <a:lstStyle/>
          <a:p>
            <a:r>
              <a:rPr lang="uk-UA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Перетворення фігури </a:t>
            </a:r>
            <a:r>
              <a:rPr lang="nl-NL" sz="2400" b="1" i="1" dirty="0">
                <a:solidFill>
                  <a:srgbClr val="000000"/>
                </a:solidFill>
                <a:latin typeface="Arial Black" panose="020B0A04020102020204" pitchFamily="34" charset="0"/>
              </a:rPr>
              <a:t>F</a:t>
            </a:r>
            <a:r>
              <a:rPr lang="nl-NL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, </a:t>
            </a:r>
            <a:r>
              <a:rPr lang="uk-UA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яке зберігає відстань</a:t>
            </a:r>
            <a:br>
              <a:rPr lang="uk-UA" sz="2400" b="1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uk-UA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між т</a:t>
            </a:r>
            <a:r>
              <a:rPr lang="ru-RU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очками, </a:t>
            </a:r>
            <a:r>
              <a:rPr lang="uk-UA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називають</a:t>
            </a:r>
            <a:r>
              <a:rPr lang="ru-RU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br>
              <a:rPr lang="ru-RU" sz="2400" b="1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2400" b="1" dirty="0">
                <a:solidFill>
                  <a:srgbClr val="00FF00"/>
                </a:solidFill>
                <a:latin typeface="Arial Black" panose="020B0A04020102020204" pitchFamily="34" charset="0"/>
              </a:rPr>
              <a:t>р у х о м або </a:t>
            </a:r>
            <a:r>
              <a:rPr lang="uk-UA" sz="2400" b="1" dirty="0">
                <a:solidFill>
                  <a:srgbClr val="00FF00"/>
                </a:solidFill>
                <a:latin typeface="Arial Black" panose="020B0A04020102020204" pitchFamily="34" charset="0"/>
              </a:rPr>
              <a:t>п е р е м і щ е н </a:t>
            </a:r>
            <a:r>
              <a:rPr lang="uk-UA" sz="2400" b="1" dirty="0">
                <a:solidFill>
                  <a:srgbClr val="00FF00"/>
                </a:solidFill>
                <a:latin typeface="Arial Black" panose="020B0A04020102020204" pitchFamily="34" charset="0"/>
              </a:rPr>
              <a:t>н</a:t>
            </a:r>
            <a:r>
              <a:rPr lang="uk-UA" sz="2400" b="1" dirty="0">
                <a:solidFill>
                  <a:srgbClr val="00FF00"/>
                </a:solidFill>
                <a:latin typeface="Arial Black" panose="020B0A04020102020204" pitchFamily="34" charset="0"/>
              </a:rPr>
              <a:t> я м </a:t>
            </a:r>
            <a:br>
              <a:rPr lang="uk-UA" sz="2400" b="1" dirty="0">
                <a:solidFill>
                  <a:srgbClr val="00FF00"/>
                </a:solidFill>
                <a:latin typeface="Arial Black" panose="020B0A04020102020204" pitchFamily="34" charset="0"/>
              </a:rPr>
            </a:br>
            <a:r>
              <a:rPr lang="ru-RU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фігури </a:t>
            </a:r>
            <a:r>
              <a:rPr lang="ru-RU" sz="2400" b="1" i="1" dirty="0">
                <a:solidFill>
                  <a:srgbClr val="000000"/>
                </a:solidFill>
                <a:latin typeface="Arial Black" panose="020B0A04020102020204" pitchFamily="34" charset="0"/>
              </a:rPr>
              <a:t>F.</a:t>
            </a:r>
            <a:r>
              <a:rPr lang="uk-UA" sz="2400" dirty="0">
                <a:solidFill>
                  <a:prstClr val="white"/>
                </a:solidFill>
                <a:latin typeface="Arial Black" panose="020B0A04020102020204" pitchFamily="34" charset="0"/>
              </a:rPr>
              <a:t/>
            </a:r>
            <a:br>
              <a:rPr lang="uk-UA" sz="2400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endParaRPr lang="uk-UA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51731" y="583771"/>
            <a:ext cx="5554424" cy="274558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17433" y="3589402"/>
            <a:ext cx="21330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uk-UA" sz="4400" dirty="0">
                <a:solidFill>
                  <a:prstClr val="white"/>
                </a:solidFill>
                <a:latin typeface="Calibri" panose="020F0502020204030204" pitchFamily="34" charset="0"/>
              </a:rPr>
              <a:t>XY = </a:t>
            </a:r>
            <a:r>
              <a:rPr lang="en-US" altLang="uk-UA" sz="4400" dirty="0" smtClean="0">
                <a:solidFill>
                  <a:prstClr val="white"/>
                </a:solidFill>
                <a:latin typeface="Calibri" panose="020F0502020204030204" pitchFamily="34" charset="0"/>
              </a:rPr>
              <a:t>X’Y’</a:t>
            </a:r>
            <a:endParaRPr lang="ru-RU" altLang="uk-UA" sz="4400" baseline="-250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9122" y="1008184"/>
            <a:ext cx="6019800" cy="7370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anose="020B0A04020102020204" pitchFamily="34" charset="0"/>
              </a:rPr>
              <a:t>поворот</a:t>
            </a:r>
            <a:endParaRPr lang="uk-UA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236676" y="1969478"/>
            <a:ext cx="5304693" cy="4220306"/>
          </a:xfrm>
        </p:spPr>
        <p:txBody>
          <a:bodyPr>
            <a:normAutofit fontScale="92500"/>
          </a:bodyPr>
          <a:lstStyle/>
          <a:p>
            <a:r>
              <a:rPr lang="uk-UA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еретворення </a:t>
            </a:r>
            <a:r>
              <a:rPr lang="uk-UA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фігури називається </a:t>
            </a:r>
            <a:r>
              <a:rPr lang="uk-UA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поворотом</a:t>
            </a:r>
            <a:r>
              <a:rPr lang="uk-UA" sz="2400" b="1" i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, якщо </a:t>
            </a:r>
            <a:r>
              <a:rPr lang="uk-UA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всі</a:t>
            </a:r>
            <a:r>
              <a:rPr lang="ru-RU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її </a:t>
            </a:r>
            <a:r>
              <a:rPr lang="ru-RU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точки </a:t>
            </a:r>
            <a:r>
              <a:rPr lang="uk-UA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повертаються</a:t>
            </a:r>
            <a:r>
              <a:rPr lang="ru-RU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центру</a:t>
            </a:r>
            <a:r>
              <a:rPr lang="en-US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 O </a:t>
            </a:r>
            <a:r>
              <a:rPr lang="ru-RU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на один і той </a:t>
            </a:r>
            <a:r>
              <a:rPr lang="uk-UA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самий</a:t>
            </a:r>
            <a:r>
              <a:rPr lang="en-US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кут в одному і тому ж </a:t>
            </a:r>
            <a:r>
              <a:rPr lang="uk-UA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напрямку.</a:t>
            </a:r>
          </a:p>
          <a:p>
            <a:pPr marL="342900" indent="-342900">
              <a:spcAft>
                <a:spcPts val="0"/>
              </a:spcAft>
              <a:defRPr/>
            </a:pPr>
            <a:r>
              <a:rPr lang="uk-UA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Точка О  </a:t>
            </a:r>
            <a:r>
              <a:rPr lang="uk-UA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– центр повороту,  </a:t>
            </a:r>
            <a:r>
              <a:rPr lang="en-US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  </a:t>
            </a:r>
            <a:r>
              <a:rPr lang="el-GR" sz="2400" dirty="0" smtClean="0">
                <a:latin typeface="Arial Black" panose="020B0A0402010202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    </a:t>
            </a:r>
            <a:r>
              <a:rPr lang="uk-UA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– кут повороту. </a:t>
            </a:r>
            <a:endParaRPr lang="en-US" sz="24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defRPr/>
            </a:pPr>
            <a:r>
              <a:rPr lang="en-US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Задається напрям повороту </a:t>
            </a:r>
            <a:r>
              <a:rPr lang="uk-UA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– </a:t>
            </a:r>
            <a:r>
              <a:rPr lang="uk-UA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за годинниковою </a:t>
            </a:r>
            <a:r>
              <a:rPr lang="uk-UA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стрілкою або проти годинникової стрілки.</a:t>
            </a:r>
            <a:endParaRPr lang="ru-RU" sz="24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endParaRPr lang="uk-UA" dirty="0">
              <a:latin typeface="Arial Black" panose="020B0A04020102020204" pitchFamily="34" charset="0"/>
            </a:endParaRPr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9194" r="9194"/>
          <a:stretch>
            <a:fillRect/>
          </a:stretch>
        </p:blipFill>
        <p:spPr>
          <a:xfrm>
            <a:off x="0" y="1008184"/>
            <a:ext cx="5474993" cy="57311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68180" y="3248618"/>
            <a:ext cx="566371" cy="60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8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7273" y="304801"/>
            <a:ext cx="6019800" cy="1122543"/>
          </a:xfrm>
        </p:spPr>
        <p:txBody>
          <a:bodyPr/>
          <a:lstStyle/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Основна властивість повороту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40396" y="1427344"/>
            <a:ext cx="7146803" cy="5114133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>
                <a:latin typeface="Arial Black" panose="020B0A04020102020204" pitchFamily="34" charset="0"/>
              </a:rPr>
              <a:t>Теорема. Поворот є рухомою</a:t>
            </a:r>
          </a:p>
          <a:p>
            <a:pPr algn="just"/>
            <a:r>
              <a:rPr lang="uk-UA" sz="2000" dirty="0">
                <a:latin typeface="Arial Black" panose="020B0A04020102020204" pitchFamily="34" charset="0"/>
              </a:rPr>
              <a:t>Доведення</a:t>
            </a:r>
            <a:r>
              <a:rPr lang="uk-UA" sz="2000" dirty="0" smtClean="0">
                <a:latin typeface="Arial Black" panose="020B0A04020102020204" pitchFamily="34" charset="0"/>
              </a:rPr>
              <a:t>. </a:t>
            </a:r>
            <a:r>
              <a:rPr lang="ru-RU" sz="2000" dirty="0">
                <a:latin typeface="Arial Black" panose="020B0A04020102020204" pitchFamily="34" charset="0"/>
              </a:rPr>
              <a:t>Нехай поворот </a:t>
            </a:r>
            <a:r>
              <a:rPr lang="uk-UA" sz="2000" dirty="0" smtClean="0">
                <a:latin typeface="Arial Black" panose="020B0A04020102020204" pitchFamily="34" charset="0"/>
              </a:rPr>
              <a:t>навколо</a:t>
            </a:r>
            <a:r>
              <a:rPr lang="ru-RU" sz="2000" dirty="0" smtClean="0">
                <a:latin typeface="Arial Black" panose="020B0A04020102020204" pitchFamily="34" charset="0"/>
              </a:rPr>
              <a:t> </a:t>
            </a:r>
            <a:r>
              <a:rPr lang="ru-RU" sz="2000" dirty="0">
                <a:latin typeface="Arial Black" panose="020B0A04020102020204" pitchFamily="34" charset="0"/>
              </a:rPr>
              <a:t>точки О на кут </a:t>
            </a:r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ru-RU" sz="2000" dirty="0" smtClean="0">
                <a:latin typeface="Arial Black" panose="020B0A04020102020204" pitchFamily="34" charset="0"/>
              </a:rPr>
              <a:t> переводить точки </a:t>
            </a:r>
            <a:r>
              <a:rPr lang="ru-RU" sz="2000" dirty="0">
                <a:latin typeface="Arial Black" panose="020B0A04020102020204" pitchFamily="34" charset="0"/>
              </a:rPr>
              <a:t>Х, Y фігури F у точки </a:t>
            </a:r>
            <a:r>
              <a:rPr lang="ru-RU" sz="2000" dirty="0" smtClean="0">
                <a:latin typeface="Arial Black" panose="020B0A04020102020204" pitchFamily="34" charset="0"/>
              </a:rPr>
              <a:t>Х</a:t>
            </a:r>
            <a:r>
              <a:rPr lang="en-US" sz="2000" dirty="0" smtClean="0">
                <a:latin typeface="Arial Black" panose="020B0A04020102020204" pitchFamily="34" charset="0"/>
              </a:rPr>
              <a:t>’</a:t>
            </a:r>
            <a:r>
              <a:rPr lang="ru-RU" sz="2000" dirty="0" smtClean="0">
                <a:latin typeface="Arial Black" panose="020B0A04020102020204" pitchFamily="34" charset="0"/>
              </a:rPr>
              <a:t>, Y</a:t>
            </a:r>
            <a:r>
              <a:rPr lang="en-US" sz="2000" dirty="0" smtClean="0">
                <a:latin typeface="Arial Black" panose="020B0A04020102020204" pitchFamily="34" charset="0"/>
              </a:rPr>
              <a:t>’</a:t>
            </a:r>
            <a:r>
              <a:rPr lang="ru-RU" sz="2000" dirty="0" smtClean="0">
                <a:latin typeface="Arial Black" panose="020B0A04020102020204" pitchFamily="34" charset="0"/>
              </a:rPr>
              <a:t> </a:t>
            </a:r>
            <a:r>
              <a:rPr lang="ru-RU" sz="2000" dirty="0">
                <a:latin typeface="Arial Black" panose="020B0A04020102020204" pitchFamily="34" charset="0"/>
              </a:rPr>
              <a:t>фігури </a:t>
            </a:r>
            <a:r>
              <a:rPr lang="ru-RU" sz="2000" dirty="0" smtClean="0">
                <a:latin typeface="Arial Black" panose="020B0A04020102020204" pitchFamily="34" charset="0"/>
              </a:rPr>
              <a:t>F</a:t>
            </a:r>
            <a:r>
              <a:rPr lang="en-US" sz="2000" dirty="0" smtClean="0">
                <a:latin typeface="Arial Black" panose="020B0A04020102020204" pitchFamily="34" charset="0"/>
              </a:rPr>
              <a:t>’</a:t>
            </a:r>
            <a:r>
              <a:rPr lang="uk-UA" sz="2000" dirty="0" smtClean="0">
                <a:latin typeface="Arial Black" panose="020B0A04020102020204" pitchFamily="34" charset="0"/>
              </a:rPr>
              <a:t>. Трикутники </a:t>
            </a:r>
            <a:r>
              <a:rPr lang="uk-UA" sz="2000" dirty="0">
                <a:latin typeface="Arial Black" panose="020B0A04020102020204" pitchFamily="34" charset="0"/>
              </a:rPr>
              <a:t>ХО</a:t>
            </a:r>
            <a:r>
              <a:rPr lang="nl-NL" sz="2000" dirty="0">
                <a:latin typeface="Arial Black" panose="020B0A04020102020204" pitchFamily="34" charset="0"/>
              </a:rPr>
              <a:t>Y </a:t>
            </a:r>
            <a:r>
              <a:rPr lang="uk-UA" sz="2000" dirty="0">
                <a:latin typeface="Arial Black" panose="020B0A04020102020204" pitchFamily="34" charset="0"/>
              </a:rPr>
              <a:t>і Х′О</a:t>
            </a:r>
            <a:r>
              <a:rPr lang="nl-NL" sz="2000" dirty="0">
                <a:latin typeface="Arial Black" panose="020B0A04020102020204" pitchFamily="34" charset="0"/>
              </a:rPr>
              <a:t>Y′ </a:t>
            </a:r>
            <a:r>
              <a:rPr lang="uk-UA" sz="2000" dirty="0">
                <a:latin typeface="Arial Black" panose="020B0A04020102020204" pitchFamily="34" charset="0"/>
              </a:rPr>
              <a:t>рівні за І ознакою (ОХ=ОХ′, О</a:t>
            </a:r>
            <a:r>
              <a:rPr lang="nl-NL" sz="2000" dirty="0">
                <a:latin typeface="Arial Black" panose="020B0A04020102020204" pitchFamily="34" charset="0"/>
              </a:rPr>
              <a:t>Y =</a:t>
            </a:r>
            <a:r>
              <a:rPr lang="uk-UA" sz="2000" dirty="0">
                <a:latin typeface="Arial Black" panose="020B0A04020102020204" pitchFamily="34" charset="0"/>
              </a:rPr>
              <a:t>О</a:t>
            </a:r>
            <a:r>
              <a:rPr lang="nl-NL" sz="2000" dirty="0">
                <a:latin typeface="Arial Black" panose="020B0A04020102020204" pitchFamily="34" charset="0"/>
              </a:rPr>
              <a:t>Y</a:t>
            </a:r>
            <a:r>
              <a:rPr lang="nl-NL" sz="2000" dirty="0" smtClean="0">
                <a:latin typeface="Arial Black" panose="020B0A04020102020204" pitchFamily="34" charset="0"/>
              </a:rPr>
              <a:t>′,</a:t>
            </a:r>
            <a:endParaRPr lang="uk-UA" sz="2000" dirty="0" smtClean="0">
              <a:latin typeface="Arial Black" panose="020B0A04020102020204" pitchFamily="34" charset="0"/>
            </a:endParaRPr>
          </a:p>
          <a:p>
            <a:pPr algn="just"/>
            <a:r>
              <a:rPr lang="nl-NL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∠</a:t>
            </a:r>
            <a:r>
              <a:rPr lang="uk-UA" sz="2000" dirty="0" smtClean="0">
                <a:latin typeface="Arial Black" panose="020B0A04020102020204" pitchFamily="34" charset="0"/>
              </a:rPr>
              <a:t>ХО</a:t>
            </a:r>
            <a:r>
              <a:rPr lang="nl-NL" sz="2000" dirty="0">
                <a:latin typeface="Arial Black" panose="020B0A04020102020204" pitchFamily="34" charset="0"/>
              </a:rPr>
              <a:t>Y</a:t>
            </a:r>
            <a:r>
              <a:rPr lang="nl-NL" sz="2000" dirty="0" smtClean="0">
                <a:latin typeface="Arial Black" panose="020B0A04020102020204" pitchFamily="34" charset="0"/>
              </a:rPr>
              <a:t>=</a:t>
            </a:r>
            <a:r>
              <a:rPr lang="nl-NL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∠</a:t>
            </a:r>
            <a:r>
              <a:rPr lang="nl-NL" sz="2000" dirty="0" smtClean="0">
                <a:latin typeface="Arial Black" panose="020B0A04020102020204" pitchFamily="34" charset="0"/>
              </a:rPr>
              <a:t> </a:t>
            </a:r>
            <a:r>
              <a:rPr lang="uk-UA" sz="2000" dirty="0" smtClean="0">
                <a:latin typeface="Arial Black" panose="020B0A04020102020204" pitchFamily="34" charset="0"/>
              </a:rPr>
              <a:t>Х′О</a:t>
            </a:r>
            <a:r>
              <a:rPr lang="nl-NL" sz="2000" dirty="0">
                <a:latin typeface="Arial Black" panose="020B0A04020102020204" pitchFamily="34" charset="0"/>
              </a:rPr>
              <a:t>Y′). </a:t>
            </a:r>
            <a:r>
              <a:rPr lang="uk-UA" sz="2000" dirty="0">
                <a:latin typeface="Arial Black" panose="020B0A04020102020204" pitchFamily="34" charset="0"/>
              </a:rPr>
              <a:t>Отже, Х</a:t>
            </a:r>
            <a:r>
              <a:rPr lang="nl-NL" sz="2000" dirty="0">
                <a:latin typeface="Arial Black" panose="020B0A04020102020204" pitchFamily="34" charset="0"/>
              </a:rPr>
              <a:t>Y =</a:t>
            </a:r>
            <a:r>
              <a:rPr lang="uk-UA" sz="2000" dirty="0">
                <a:latin typeface="Arial Black" panose="020B0A04020102020204" pitchFamily="34" charset="0"/>
              </a:rPr>
              <a:t>Х′</a:t>
            </a:r>
            <a:r>
              <a:rPr lang="nl-NL" sz="2000" dirty="0">
                <a:latin typeface="Arial Black" panose="020B0A04020102020204" pitchFamily="34" charset="0"/>
              </a:rPr>
              <a:t>Y′. </a:t>
            </a:r>
            <a:r>
              <a:rPr lang="uk-UA" sz="2000" dirty="0" smtClean="0">
                <a:latin typeface="Arial Black" panose="020B0A04020102020204" pitchFamily="34" charset="0"/>
              </a:rPr>
              <a:t>Доведено.</a:t>
            </a:r>
          </a:p>
          <a:p>
            <a:pPr algn="just"/>
            <a:r>
              <a:rPr lang="uk-UA" sz="2000" dirty="0" smtClean="0">
                <a:latin typeface="Arial Black" panose="020B0A04020102020204" pitchFamily="34" charset="0"/>
              </a:rPr>
              <a:t>Отже, </a:t>
            </a:r>
          </a:p>
          <a:p>
            <a:pPr algn="just"/>
            <a:r>
              <a:rPr lang="ru-RU" sz="2400" dirty="0">
                <a:latin typeface="Arial Black" panose="020B0A04020102020204" pitchFamily="34" charset="0"/>
              </a:rPr>
              <a:t>Щоб отримати відображение фігури при повороті навколо даної точки, необхідно кожну точку фігури повернути на один і той самий кут в одному і тому ж напрямку </a:t>
            </a:r>
            <a:endParaRPr lang="ru-RU" sz="2400" dirty="0" smtClean="0">
              <a:latin typeface="Arial Black" panose="020B0A04020102020204" pitchFamily="34" charset="0"/>
            </a:endParaRPr>
          </a:p>
          <a:p>
            <a:pPr algn="just"/>
            <a:endParaRPr lang="ru-RU" sz="2400" dirty="0">
              <a:latin typeface="Arial Black" panose="020B0A04020102020204" pitchFamily="34" charset="0"/>
            </a:endParaRPr>
          </a:p>
          <a:p>
            <a:pPr algn="just"/>
            <a:r>
              <a:rPr lang="ru-RU" sz="2400" dirty="0" smtClean="0">
                <a:latin typeface="Arial Black" panose="020B0A04020102020204" pitchFamily="34" charset="0"/>
              </a:rPr>
              <a:t>(</a:t>
            </a:r>
            <a:r>
              <a:rPr lang="ru-RU" sz="2400" dirty="0">
                <a:latin typeface="Arial Black" panose="020B0A04020102020204" pitchFamily="34" charset="0"/>
              </a:rPr>
              <a:t>за годинниковою стрілкою чи проти годинникової стрілки</a:t>
            </a:r>
            <a:endParaRPr lang="nl-NL" sz="2400" dirty="0">
              <a:latin typeface="Arial Black" panose="020B0A04020102020204" pitchFamily="34" charset="0"/>
            </a:endParaRPr>
          </a:p>
          <a:p>
            <a:endParaRPr lang="uk-UA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983054"/>
              </p:ext>
            </p:extLst>
          </p:nvPr>
        </p:nvGraphicFramePr>
        <p:xfrm>
          <a:off x="3843339" y="5402265"/>
          <a:ext cx="381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3" imgW="152334" imgH="139639" progId="Equation.3">
                  <p:embed/>
                </p:oleObj>
              </mc:Choice>
              <mc:Fallback>
                <p:oleObj name="Формула" r:id="rId3" imgW="152334" imgH="139639" progId="Equation.3">
                  <p:embed/>
                  <p:pic>
                    <p:nvPicPr>
                      <p:cNvPr id="1435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9" y="5402265"/>
                        <a:ext cx="381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954" y="1427344"/>
            <a:ext cx="3751385" cy="354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65610"/>
            <a:ext cx="8534400" cy="62393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Паралельне</a:t>
            </a:r>
            <a:r>
              <a:rPr lang="uk-U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</a:t>
            </a:r>
            <a:r>
              <a:rPr lang="uk-UA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перенесення</a:t>
            </a:r>
            <a:endParaRPr lang="uk-UA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89540"/>
            <a:ext cx="10827849" cy="5345722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latin typeface="Arial Black" panose="020B0A04020102020204" pitchFamily="34" charset="0"/>
              </a:rPr>
              <a:t>Перетворення, за якого всі точки фігури зміщуються в одному й тому самому напрямі й на одну й ту саму відстань, називають </a:t>
            </a:r>
            <a:r>
              <a:rPr lang="uk-UA" sz="24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паралельним перенесенням</a:t>
            </a:r>
            <a:r>
              <a:rPr lang="uk-UA" sz="2400" dirty="0" smtClean="0">
                <a:latin typeface="Arial Black" panose="020B0A04020102020204" pitchFamily="34" charset="0"/>
              </a:rPr>
              <a:t>.</a:t>
            </a:r>
          </a:p>
          <a:p>
            <a:pPr algn="just"/>
            <a:r>
              <a:rPr lang="uk-UA" sz="2400" dirty="0">
                <a:latin typeface="Arial Black" panose="020B0A04020102020204" pitchFamily="34" charset="0"/>
              </a:rPr>
              <a:t>Паралельне перенесення є </a:t>
            </a:r>
            <a:r>
              <a:rPr lang="uk-UA" sz="2400" dirty="0" smtClean="0">
                <a:latin typeface="Arial Black" panose="020B0A04020102020204" pitchFamily="34" charset="0"/>
              </a:rPr>
              <a:t>переміщенням (рухом).</a:t>
            </a:r>
          </a:p>
          <a:p>
            <a:pPr algn="just"/>
            <a:endParaRPr lang="uk-UA" sz="2400" dirty="0">
              <a:latin typeface="Arial Black" panose="020B0A04020102020204" pitchFamily="34" charset="0"/>
            </a:endParaRPr>
          </a:p>
          <a:p>
            <a:pPr algn="just"/>
            <a:endParaRPr lang="uk-UA" sz="2400" dirty="0" smtClean="0">
              <a:latin typeface="Arial Black" panose="020B0A04020102020204" pitchFamily="34" charset="0"/>
            </a:endParaRPr>
          </a:p>
          <a:p>
            <a:pPr algn="just"/>
            <a:endParaRPr lang="uk-UA" sz="2400" dirty="0">
              <a:latin typeface="Arial Black" panose="020B0A04020102020204" pitchFamily="34" charset="0"/>
            </a:endParaRPr>
          </a:p>
          <a:p>
            <a:pPr algn="just"/>
            <a:endParaRPr lang="uk-UA" sz="2400" dirty="0" smtClean="0">
              <a:latin typeface="Arial Black" panose="020B0A04020102020204" pitchFamily="34" charset="0"/>
            </a:endParaRPr>
          </a:p>
          <a:p>
            <a:pPr algn="just"/>
            <a:endParaRPr lang="uk-UA" sz="2400" dirty="0" smtClean="0">
              <a:latin typeface="Arial Black" panose="020B0A04020102020204" pitchFamily="34" charset="0"/>
            </a:endParaRPr>
          </a:p>
          <a:p>
            <a:pPr algn="just"/>
            <a:endParaRPr lang="uk-UA" sz="2400" dirty="0">
              <a:latin typeface="Arial Black" panose="020B0A04020102020204" pitchFamily="34" charset="0"/>
            </a:endParaRPr>
          </a:p>
          <a:p>
            <a:pPr algn="just"/>
            <a:endParaRPr lang="uk-UA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914" y="3282461"/>
            <a:ext cx="5987145" cy="33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9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3" y="360810"/>
            <a:ext cx="11840308" cy="1139744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властивості </a:t>
            </a:r>
            <a:r>
              <a:rPr lang="uk-UA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паралельного перенесення</a:t>
            </a:r>
            <a:endParaRPr lang="uk-UA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3" y="1500554"/>
            <a:ext cx="11512061" cy="4970584"/>
          </a:xfrm>
        </p:spPr>
        <p:txBody>
          <a:bodyPr/>
          <a:lstStyle/>
          <a:p>
            <a:pPr marL="72000" indent="-53340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>
                <a:latin typeface="Arial" pitchFamily="34" charset="0"/>
              </a:rPr>
              <a:t>1</a:t>
            </a:r>
            <a:r>
              <a:rPr lang="uk-UA" sz="2800" dirty="0">
                <a:latin typeface="Arial" pitchFamily="34" charset="0"/>
              </a:rPr>
              <a:t>) Відрізок переходить в рівний йому відрізок;</a:t>
            </a:r>
          </a:p>
          <a:p>
            <a:pPr marL="72000" indent="-53340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2800" dirty="0" smtClean="0">
                <a:latin typeface="Arial" pitchFamily="34" charset="0"/>
              </a:rPr>
              <a:t>2</a:t>
            </a:r>
            <a:r>
              <a:rPr lang="uk-UA" sz="2800" dirty="0">
                <a:latin typeface="Arial" pitchFamily="34" charset="0"/>
              </a:rPr>
              <a:t>) Кут переходить в рівний йому кут;</a:t>
            </a:r>
          </a:p>
          <a:p>
            <a:pPr marL="72000" indent="-53340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2800" dirty="0" smtClean="0">
                <a:latin typeface="Arial" pitchFamily="34" charset="0"/>
              </a:rPr>
              <a:t>3</a:t>
            </a:r>
            <a:r>
              <a:rPr lang="uk-UA" sz="2800" dirty="0">
                <a:latin typeface="Arial" pitchFamily="34" charset="0"/>
              </a:rPr>
              <a:t>) Коло переходить в рівне йому коло</a:t>
            </a:r>
            <a:r>
              <a:rPr lang="ru-RU" sz="2800" dirty="0" smtClean="0">
                <a:latin typeface="Arial" pitchFamily="34" charset="0"/>
              </a:rPr>
              <a:t>;</a:t>
            </a:r>
          </a:p>
          <a:p>
            <a:pPr marL="72000" indent="-53340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Arial" pitchFamily="34" charset="0"/>
              </a:rPr>
              <a:t>4) </a:t>
            </a:r>
            <a:r>
              <a:rPr lang="uk-UA" sz="2800" dirty="0" smtClean="0">
                <a:latin typeface="Arial" pitchFamily="34" charset="0"/>
              </a:rPr>
              <a:t>Будь яка фігура</a:t>
            </a:r>
            <a:r>
              <a:rPr lang="ru-RU" sz="2800" dirty="0" smtClean="0">
                <a:latin typeface="Arial" pitchFamily="34" charset="0"/>
              </a:rPr>
              <a:t> переходить у </a:t>
            </a:r>
            <a:r>
              <a:rPr lang="uk-UA" sz="2800" dirty="0" smtClean="0">
                <a:latin typeface="Arial" pitchFamily="34" charset="0"/>
              </a:rPr>
              <a:t>рівну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uk-UA" sz="2800" dirty="0" smtClean="0">
                <a:latin typeface="Arial" pitchFamily="34" charset="0"/>
              </a:rPr>
              <a:t>їй</a:t>
            </a:r>
            <a:r>
              <a:rPr lang="ru-RU" sz="2800" dirty="0" smtClean="0">
                <a:latin typeface="Arial" pitchFamily="34" charset="0"/>
              </a:rPr>
              <a:t> </a:t>
            </a:r>
            <a:r>
              <a:rPr lang="uk-UA" sz="2800" dirty="0" smtClean="0">
                <a:latin typeface="Arial" pitchFamily="34" charset="0"/>
              </a:rPr>
              <a:t>фігуру.</a:t>
            </a:r>
          </a:p>
          <a:p>
            <a:pPr marL="72000" indent="-53340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sz="2800" dirty="0">
              <a:latin typeface="Arial" pitchFamily="34" charset="0"/>
            </a:endParaRPr>
          </a:p>
          <a:p>
            <a:pPr marL="72000" indent="-53340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sz="2400" dirty="0" smtClean="0">
              <a:latin typeface="Arial" pitchFamily="34" charset="0"/>
            </a:endParaRPr>
          </a:p>
          <a:p>
            <a:pPr marL="72000" indent="-53340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sz="2400" dirty="0">
              <a:latin typeface="Arial" pitchFamily="34" charset="0"/>
            </a:endParaRPr>
          </a:p>
          <a:p>
            <a:pPr marL="72000" indent="-53340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sz="2400" dirty="0" smtClean="0">
              <a:latin typeface="Arial" pitchFamily="34" charset="0"/>
            </a:endParaRPr>
          </a:p>
          <a:p>
            <a:pPr marL="72000" indent="-53340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sz="2400" dirty="0">
              <a:latin typeface="Arial" pitchFamily="34" charset="0"/>
            </a:endParaRPr>
          </a:p>
          <a:p>
            <a:pPr marL="72000" indent="-53340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sz="2400" dirty="0" smtClean="0">
              <a:latin typeface="Arial" pitchFamily="34" charset="0"/>
            </a:endParaRPr>
          </a:p>
          <a:p>
            <a:endParaRPr lang="uk-U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586" y="3667337"/>
            <a:ext cx="4337538" cy="280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20" y="388994"/>
            <a:ext cx="8534400" cy="719014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rgbClr val="7030A0"/>
                </a:solidFill>
                <a:latin typeface="Arial Black" panose="020B0A04020102020204" pitchFamily="34" charset="0"/>
              </a:rPr>
              <a:t>Ц</a:t>
            </a:r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ентральна симетрія</a:t>
            </a:r>
            <a:endParaRPr lang="uk-UA" sz="24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831" y="1205345"/>
            <a:ext cx="11277600" cy="5312686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Точки </a:t>
            </a:r>
            <a:r>
              <a:rPr lang="uk-UA" sz="2800" b="1" i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A </a:t>
            </a:r>
            <a:r>
              <a:rPr lang="uk-UA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і </a:t>
            </a:r>
            <a:r>
              <a:rPr lang="uk-UA" sz="2800" b="1" i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A</a:t>
            </a:r>
            <a:r>
              <a:rPr lang="uk-UA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1</a:t>
            </a:r>
            <a:r>
              <a:rPr lang="uk-UA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називають </a:t>
            </a:r>
            <a:r>
              <a:rPr lang="uk-UA" sz="28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симетричними відносно точки </a:t>
            </a:r>
            <a:r>
              <a:rPr lang="uk-UA" sz="2800" b="1" i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O </a:t>
            </a:r>
            <a:r>
              <a:rPr lang="uk-UA" sz="28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або центрально симетричними</a:t>
            </a:r>
            <a:r>
              <a:rPr lang="uk-UA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, якщо точка </a:t>
            </a:r>
            <a:r>
              <a:rPr lang="uk-UA" sz="2800" b="1" i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O </a:t>
            </a:r>
            <a:r>
              <a:rPr lang="uk-UA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є серединою відрізка </a:t>
            </a:r>
            <a:r>
              <a:rPr lang="uk-UA" sz="2800" b="1" i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AA</a:t>
            </a:r>
            <a:r>
              <a:rPr lang="uk-UA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r>
              <a:rPr lang="uk-UA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Точку </a:t>
            </a:r>
            <a:r>
              <a:rPr lang="uk-UA" sz="2800" b="1" i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O </a:t>
            </a:r>
            <a:r>
              <a:rPr lang="uk-UA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вважають симетричною самій собі.</a:t>
            </a:r>
          </a:p>
          <a:p>
            <a:pPr marL="0" indent="0" algn="just">
              <a:buNone/>
            </a:pPr>
            <a:endParaRPr lang="uk-UA" sz="2800" b="1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uk-UA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uk-UA" sz="2800" b="1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uk-UA" sz="2800" dirty="0"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071" y="3796903"/>
            <a:ext cx="3270128" cy="2721128"/>
          </a:xfrm>
          <a:prstGeom prst="rect">
            <a:avLst/>
          </a:prstGeom>
        </p:spPr>
      </p:pic>
      <p:pic>
        <p:nvPicPr>
          <p:cNvPr id="7" name="Picture 2" descr="http://fs00.infourok.ru/images/doc/255/260295/hello_html_m37bcfdd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0" y="3861687"/>
            <a:ext cx="4175656" cy="23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24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693</TotalTime>
  <Words>1027</Words>
  <Application>Microsoft Office PowerPoint</Application>
  <PresentationFormat>Widescreen</PresentationFormat>
  <Paragraphs>103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Arial Black</vt:lpstr>
      <vt:lpstr>AXP-SchoolBookC-Bold</vt:lpstr>
      <vt:lpstr>Calibri</vt:lpstr>
      <vt:lpstr>Cambria Math</vt:lpstr>
      <vt:lpstr>Century Gothic</vt:lpstr>
      <vt:lpstr>PragmaticaC-Bold</vt:lpstr>
      <vt:lpstr>Times New Roman</vt:lpstr>
      <vt:lpstr>Wingdings 2</vt:lpstr>
      <vt:lpstr>Wingdings 3</vt:lpstr>
      <vt:lpstr>Slice</vt:lpstr>
      <vt:lpstr>Формула</vt:lpstr>
      <vt:lpstr>ГЕОМЕТРИЧНІ ПЕРЕТВОРЕННЯ НА ПЛОЩИНІ</vt:lpstr>
      <vt:lpstr>Перетворенням фігури F у фігуру F’ називають таку відповідність, при якій: 1) кожній точці фігури F відповідає певна точка фігури F’; 2) кожна точка фігури F’ є образом деякої точки фігури F; 3) різним точкам фігури F відповідають різні точки фігури F’.</vt:lpstr>
      <vt:lpstr>   </vt:lpstr>
      <vt:lpstr>Перетворення фігури F, яке зберігає відстань між точками, називають  р у х о м або п е р е м і щ е н н я м  фігури F. </vt:lpstr>
      <vt:lpstr>поворот</vt:lpstr>
      <vt:lpstr>Основна властивість повороту</vt:lpstr>
      <vt:lpstr>Паралельне перенесення</vt:lpstr>
      <vt:lpstr>властивості паралельного перенесення</vt:lpstr>
      <vt:lpstr>Центральна симетрія</vt:lpstr>
      <vt:lpstr>PowerPoint Presentation</vt:lpstr>
      <vt:lpstr>Симетрія відносно прямої</vt:lpstr>
      <vt:lpstr>PowerPoint Presentation</vt:lpstr>
      <vt:lpstr>Ковзна симетрія</vt:lpstr>
      <vt:lpstr>Співвідношення між розгляненими переміщеннями можна зобразити схемою</vt:lpstr>
      <vt:lpstr>Перетворення  подібності</vt:lpstr>
      <vt:lpstr>Подібність</vt:lpstr>
      <vt:lpstr>Властивості перетворення подібності</vt:lpstr>
      <vt:lpstr> Відношення периметрів подібних многокутників дорівнює коефіцієнту подібності. Відношення периметрів подібних многокутників дорівнює коефіцієнту подібності.</vt:lpstr>
      <vt:lpstr>Гомотетія</vt:lpstr>
      <vt:lpstr>Основна властивість гомотетії </vt:lpstr>
      <vt:lpstr>Властивості   гомотетії </vt:lpstr>
      <vt:lpstr>Дякую за увагу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ГЕОМЕТРИЧНІ ПЕРЕТВОРЕННЯ НА ПЛОЩИНІ</dc:title>
  <dc:creator>Людмила</dc:creator>
  <cp:lastModifiedBy>Людмила</cp:lastModifiedBy>
  <cp:revision>43</cp:revision>
  <dcterms:created xsi:type="dcterms:W3CDTF">2024-03-09T12:46:38Z</dcterms:created>
  <dcterms:modified xsi:type="dcterms:W3CDTF">2024-03-10T00:20:05Z</dcterms:modified>
</cp:coreProperties>
</file>