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864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CE0FA72-414F-4E6D-9958-85CF319BC4C2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0AD4E61-BE78-4038-9C0E-BCAE2CB7FE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FA72-414F-4E6D-9958-85CF319BC4C2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4E61-BE78-4038-9C0E-BCAE2CB7FE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FCE0FA72-414F-4E6D-9958-85CF319BC4C2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0AD4E61-BE78-4038-9C0E-BCAE2CB7FE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FA72-414F-4E6D-9958-85CF319BC4C2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0AD4E61-BE78-4038-9C0E-BCAE2CB7FE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FA72-414F-4E6D-9958-85CF319BC4C2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0AD4E61-BE78-4038-9C0E-BCAE2CB7FE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CE0FA72-414F-4E6D-9958-85CF319BC4C2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0AD4E61-BE78-4038-9C0E-BCAE2CB7FE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CE0FA72-414F-4E6D-9958-85CF319BC4C2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0AD4E61-BE78-4038-9C0E-BCAE2CB7FE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FA72-414F-4E6D-9958-85CF319BC4C2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0AD4E61-BE78-4038-9C0E-BCAE2CB7FE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FA72-414F-4E6D-9958-85CF319BC4C2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0AD4E61-BE78-4038-9C0E-BCAE2CB7FE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FA72-414F-4E6D-9958-85CF319BC4C2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0AD4E61-BE78-4038-9C0E-BCAE2CB7FE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FCE0FA72-414F-4E6D-9958-85CF319BC4C2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0AD4E61-BE78-4038-9C0E-BCAE2CB7FE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CE0FA72-414F-4E6D-9958-85CF319BC4C2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0AD4E61-BE78-4038-9C0E-BCAE2CB7FE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0" r="907"/>
          <a:stretch/>
        </p:blipFill>
        <p:spPr bwMode="auto">
          <a:xfrm>
            <a:off x="251520" y="214290"/>
            <a:ext cx="8640960" cy="5571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2156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n>
                  <a:solidFill>
                    <a:sysClr val="windowText" lastClr="000000"/>
                  </a:solidFill>
                </a:ln>
              </a:rPr>
              <a:t>ТЕМА 4. Процес відбору новин</a:t>
            </a:r>
            <a:endParaRPr lang="ru-RU" b="1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55776" y="1600200"/>
            <a:ext cx="6210272" cy="4495800"/>
          </a:xfrm>
        </p:spPr>
        <p:txBody>
          <a:bodyPr/>
          <a:lstStyle/>
          <a:p>
            <a:r>
              <a:rPr lang="ru-RU" dirty="0" err="1">
                <a:latin typeface="Cambria" pitchFamily="18" charset="0"/>
              </a:rPr>
              <a:t>Презентацiя</a:t>
            </a:r>
            <a:r>
              <a:rPr lang="ru-RU" dirty="0">
                <a:latin typeface="Cambria" pitchFamily="18" charset="0"/>
              </a:rPr>
              <a:t> </a:t>
            </a:r>
            <a:r>
              <a:rPr lang="uk-UA" dirty="0">
                <a:latin typeface="Cambria" pitchFamily="18" charset="0"/>
              </a:rPr>
              <a:t>«</a:t>
            </a:r>
            <a:r>
              <a:rPr lang="ru-RU" dirty="0" err="1">
                <a:latin typeface="Cambria" pitchFamily="18" charset="0"/>
              </a:rPr>
              <a:t>ТехнологiЇ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вiдбору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iнформацi</a:t>
            </a:r>
            <a:r>
              <a:rPr lang="uk-UA" dirty="0">
                <a:latin typeface="Cambria" pitchFamily="18" charset="0"/>
              </a:rPr>
              <a:t>ї». </a:t>
            </a:r>
            <a:endParaRPr lang="uk-UA" dirty="0" smtClean="0">
              <a:latin typeface="Cambria" pitchFamily="18" charset="0"/>
            </a:endParaRPr>
          </a:p>
          <a:p>
            <a:r>
              <a:rPr lang="ru-RU" dirty="0" err="1" smtClean="0">
                <a:latin typeface="Cambria" pitchFamily="18" charset="0"/>
              </a:rPr>
              <a:t>Вправа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uk-UA" dirty="0">
                <a:latin typeface="Cambria" pitchFamily="18" charset="0"/>
              </a:rPr>
              <a:t>«</a:t>
            </a:r>
            <a:r>
              <a:rPr lang="ru-RU" dirty="0" err="1">
                <a:latin typeface="Cambria" pitchFamily="18" charset="0"/>
              </a:rPr>
              <a:t>Випусти</a:t>
            </a:r>
            <a:r>
              <a:rPr lang="ru-RU" dirty="0">
                <a:latin typeface="Cambria" pitchFamily="18" charset="0"/>
              </a:rPr>
              <a:t> новину</a:t>
            </a:r>
            <a:r>
              <a:rPr lang="uk-UA" dirty="0">
                <a:latin typeface="Cambria" pitchFamily="18" charset="0"/>
              </a:rPr>
              <a:t>». </a:t>
            </a:r>
            <a:endParaRPr lang="uk-UA" dirty="0" smtClean="0">
              <a:latin typeface="Cambria" pitchFamily="18" charset="0"/>
            </a:endParaRPr>
          </a:p>
          <a:p>
            <a:r>
              <a:rPr lang="ru-RU" dirty="0" smtClean="0">
                <a:latin typeface="Cambria" pitchFamily="18" charset="0"/>
              </a:rPr>
              <a:t>Порядок </a:t>
            </a:r>
            <a:r>
              <a:rPr lang="ru-RU" dirty="0" err="1">
                <a:latin typeface="Cambria" pitchFamily="18" charset="0"/>
              </a:rPr>
              <a:t>денний</a:t>
            </a:r>
            <a:r>
              <a:rPr lang="uk-UA" dirty="0">
                <a:latin typeface="Cambria" pitchFamily="18" charset="0"/>
              </a:rPr>
              <a:t> (як формують новини</a:t>
            </a:r>
            <a:r>
              <a:rPr lang="uk-UA" dirty="0" smtClean="0">
                <a:latin typeface="Cambria" pitchFamily="18" charset="0"/>
              </a:rPr>
              <a:t>).</a:t>
            </a:r>
            <a:endParaRPr lang="ru-RU" dirty="0">
              <a:latin typeface="Cambria" pitchFamily="18" charset="0"/>
            </a:endParaRPr>
          </a:p>
        </p:txBody>
      </p:sp>
      <p:pic>
        <p:nvPicPr>
          <p:cNvPr id="4098" name="Picture 2" descr="http://virtuni.education.zp.ua/info_cpu/sites/default/files/12345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91939"/>
            <a:ext cx="2160240" cy="488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2110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dirty="0" smtClean="0">
                <a:ln>
                  <a:solidFill>
                    <a:sysClr val="windowText" lastClr="000000"/>
                  </a:solidFill>
                </a:ln>
              </a:rPr>
              <a:t>РОЗДІЛ 2.</a:t>
            </a:r>
            <a:endParaRPr lang="ru-RU" sz="5400" b="1" dirty="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8424936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0409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b="1" dirty="0" smtClean="0">
                <a:ln>
                  <a:solidFill>
                    <a:sysClr val="windowText" lastClr="000000"/>
                  </a:solidFill>
                </a:ln>
              </a:rPr>
              <a:t>ТЕМА 1. Маніпуляція</a:t>
            </a:r>
            <a:endParaRPr lang="ru-RU" sz="4800" b="1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7847784" cy="4495800"/>
          </a:xfrm>
        </p:spPr>
        <p:txBody>
          <a:bodyPr/>
          <a:lstStyle/>
          <a:p>
            <a:pPr algn="just"/>
            <a:r>
              <a:rPr lang="uk-UA" dirty="0" err="1">
                <a:latin typeface="Cambria" pitchFamily="18" charset="0"/>
              </a:rPr>
              <a:t>Манiпуляцiї</a:t>
            </a:r>
            <a:r>
              <a:rPr lang="uk-UA" dirty="0">
                <a:latin typeface="Cambria" pitchFamily="18" charset="0"/>
              </a:rPr>
              <a:t> в </a:t>
            </a:r>
            <a:r>
              <a:rPr lang="uk-UA" dirty="0" err="1">
                <a:latin typeface="Cambria" pitchFamily="18" charset="0"/>
              </a:rPr>
              <a:t>медiа</a:t>
            </a:r>
            <a:r>
              <a:rPr lang="uk-UA" dirty="0">
                <a:latin typeface="Cambria" pitchFamily="18" charset="0"/>
              </a:rPr>
              <a:t>. </a:t>
            </a:r>
            <a:endParaRPr lang="uk-UA" dirty="0" smtClean="0">
              <a:latin typeface="Cambria" pitchFamily="18" charset="0"/>
            </a:endParaRPr>
          </a:p>
          <a:p>
            <a:pPr algn="just"/>
            <a:r>
              <a:rPr lang="uk-UA" dirty="0" smtClean="0">
                <a:latin typeface="Cambria" pitchFamily="18" charset="0"/>
              </a:rPr>
              <a:t>Пропаганда </a:t>
            </a:r>
            <a:r>
              <a:rPr lang="uk-UA" dirty="0">
                <a:latin typeface="Cambria" pitchFamily="18" charset="0"/>
              </a:rPr>
              <a:t>«Аналіз кейса – приклад маніпуляції в медіа»</a:t>
            </a:r>
            <a:endParaRPr lang="ru-RU" dirty="0">
              <a:latin typeface="Cambria" pitchFamily="18" charset="0"/>
            </a:endParaRPr>
          </a:p>
        </p:txBody>
      </p:sp>
      <p:pic>
        <p:nvPicPr>
          <p:cNvPr id="6148" name="Picture 4" descr="http://i1.poltava.to/news/6/521/photo.jpg"/>
          <p:cNvPicPr>
            <a:picLocks noChangeAspect="1" noChangeArrowheads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782" y="3140968"/>
            <a:ext cx="7757650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9798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b="1" dirty="0" smtClean="0">
                <a:ln>
                  <a:solidFill>
                    <a:sysClr val="windowText" lastClr="000000"/>
                  </a:solidFill>
                </a:ln>
              </a:rPr>
              <a:t>ТЕМА 2. </a:t>
            </a:r>
            <a:r>
              <a:rPr lang="uk-UA" sz="2800" b="1" dirty="0" err="1">
                <a:ln>
                  <a:solidFill>
                    <a:sysClr val="windowText" lastClr="000000"/>
                  </a:solidFill>
                </a:ln>
              </a:rPr>
              <a:t>Фейк</a:t>
            </a:r>
            <a:r>
              <a:rPr lang="uk-UA" sz="2800" b="1" dirty="0">
                <a:ln>
                  <a:solidFill>
                    <a:sysClr val="windowText" lastClr="000000"/>
                  </a:solidFill>
                </a:ln>
              </a:rPr>
              <a:t> як один </a:t>
            </a:r>
            <a:r>
              <a:rPr lang="uk-UA" sz="2800" b="1" dirty="0" smtClean="0">
                <a:ln>
                  <a:solidFill>
                    <a:sysClr val="windowText" lastClr="000000"/>
                  </a:solidFill>
                </a:ln>
              </a:rPr>
              <a:t>із </a:t>
            </a:r>
            <a:r>
              <a:rPr lang="uk-UA" sz="2800" b="1" dirty="0" err="1">
                <a:ln>
                  <a:solidFill>
                    <a:sysClr val="windowText" lastClr="000000"/>
                  </a:solidFill>
                </a:ln>
              </a:rPr>
              <a:t>механiзмiв</a:t>
            </a:r>
            <a:r>
              <a:rPr lang="uk-UA" sz="2800" b="1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uk-UA" sz="2800" b="1" dirty="0" err="1">
                <a:ln>
                  <a:solidFill>
                    <a:sysClr val="windowText" lastClr="000000"/>
                  </a:solidFill>
                </a:ln>
              </a:rPr>
              <a:t>iнформацiйної</a:t>
            </a:r>
            <a:r>
              <a:rPr lang="uk-UA" sz="2800" b="1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uk-UA" sz="2800" b="1" dirty="0" err="1">
                <a:ln>
                  <a:solidFill>
                    <a:sysClr val="windowText" lastClr="000000"/>
                  </a:solidFill>
                </a:ln>
              </a:rPr>
              <a:t>манiпуляцiї</a:t>
            </a:r>
            <a:endParaRPr lang="ru-RU" sz="2800" b="1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dirty="0" smtClean="0">
                <a:latin typeface="Cambria" pitchFamily="18" charset="0"/>
              </a:rPr>
              <a:t>Презентація «</a:t>
            </a:r>
            <a:r>
              <a:rPr lang="uk-UA" dirty="0" err="1" smtClean="0">
                <a:latin typeface="Cambria" pitchFamily="18" charset="0"/>
              </a:rPr>
              <a:t>Фейк</a:t>
            </a:r>
            <a:r>
              <a:rPr lang="uk-UA" dirty="0" smtClean="0">
                <a:latin typeface="Cambria" pitchFamily="18" charset="0"/>
              </a:rPr>
              <a:t>»</a:t>
            </a:r>
            <a:endParaRPr lang="ru-RU" dirty="0">
              <a:latin typeface="Cambria" pitchFamily="18" charset="0"/>
            </a:endParaRPr>
          </a:p>
        </p:txBody>
      </p:sp>
      <p:pic>
        <p:nvPicPr>
          <p:cNvPr id="7170" name="Picture 2" descr="http://aimblog.ru/wp-content/uploads/2014/02/fei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915" r="1676" b="7819"/>
          <a:stretch/>
        </p:blipFill>
        <p:spPr bwMode="auto">
          <a:xfrm>
            <a:off x="827584" y="2542886"/>
            <a:ext cx="7776864" cy="362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2763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dirty="0" smtClean="0">
                <a:ln>
                  <a:solidFill>
                    <a:sysClr val="windowText" lastClr="000000"/>
                  </a:solidFill>
                </a:ln>
              </a:rPr>
              <a:t>ТЕМА 3. </a:t>
            </a:r>
            <a:r>
              <a:rPr lang="uk-UA" sz="3200" b="1" dirty="0" err="1">
                <a:ln>
                  <a:solidFill>
                    <a:sysClr val="windowText" lastClr="000000"/>
                  </a:solidFill>
                </a:ln>
              </a:rPr>
              <a:t>Фейки</a:t>
            </a:r>
            <a:r>
              <a:rPr lang="uk-UA" sz="3200" b="1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uk-UA" sz="3200" b="1" dirty="0" smtClean="0">
                <a:ln>
                  <a:solidFill>
                    <a:sysClr val="windowText" lastClr="000000"/>
                  </a:solidFill>
                </a:ln>
              </a:rPr>
              <a:t>та </a:t>
            </a:r>
            <a:r>
              <a:rPr lang="uk-UA" sz="3200" b="1" dirty="0" err="1">
                <a:ln>
                  <a:solidFill>
                    <a:sysClr val="windowText" lastClr="000000"/>
                  </a:solidFill>
                </a:ln>
              </a:rPr>
              <a:t>iнструменти</a:t>
            </a:r>
            <a:r>
              <a:rPr lang="uk-UA" sz="3200" b="1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uk-UA" sz="3200" b="1" dirty="0" err="1">
                <a:ln>
                  <a:solidFill>
                    <a:sysClr val="windowText" lastClr="000000"/>
                  </a:solidFill>
                </a:ln>
              </a:rPr>
              <a:t>манiпуляцiй</a:t>
            </a:r>
            <a:endParaRPr lang="ru-RU" sz="3200" b="1" dirty="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8194" name="Picture 2" descr="http://psy-problem.net/wp-content/uploads/2015/01/%D0%98%D0%B3%D1%80%D0%B0-%D0%B2-%D0%BF%D1%81%D0%B8%D1%85%D0%BE%D0%BB%D0%BE%D0%B3%D0%B8%D0%B8-%D0%BC%D0%B0%D0%BD%D0%B8%D0%BF%D1%83%D0%BB%D1%8F%D1%86%D0%B8%D1%8F-%D0%BF%D1%81%D0%B8%D1%85%D0%BE%D0%BB%D0%BE%D0%B3%D0%B8%D1%8F-%D0%B2%D0%BB%D0%B8%D1%8F%D0%BD%D0%B8%D1%8F-psy-problem.net-%D0%95%D0%BA%D0%B0%D1%82%D0%B5%D1%80%D0%B8%D0%BD%D0%B0-%D0%9C%D0%B8%D1%85%D0%B0%D0%BB%D1%8C%D0%BA%D0%BE%D0%B2%D0%B0-%D1%81%D0%B0%D0%B9%D1%82-%D0%BF%D1%81%D0%B8%D1%85%D0%BE%D0%BB%D0%BE%D0%B3%D0%B8%D1%87%D0%B5%D1%81%D0%BA%D0%BE%D0%B9-%D0%BF%D0%BE%D0%BC%D0%BE%D1%89%D0%B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56793"/>
            <a:ext cx="9144000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779912" y="1628800"/>
            <a:ext cx="5256584" cy="4680520"/>
          </a:xfrm>
        </p:spPr>
        <p:txBody>
          <a:bodyPr>
            <a:normAutofit/>
          </a:bodyPr>
          <a:lstStyle/>
          <a:p>
            <a:pPr algn="just"/>
            <a:r>
              <a:rPr lang="uk-UA" sz="2000" dirty="0">
                <a:latin typeface="Cambria" pitchFamily="18" charset="0"/>
              </a:rPr>
              <a:t>Як з ними </a:t>
            </a:r>
            <a:r>
              <a:rPr lang="uk-UA" sz="2000" dirty="0" smtClean="0">
                <a:latin typeface="Cambria" pitchFamily="18" charset="0"/>
              </a:rPr>
              <a:t>боротися.</a:t>
            </a:r>
          </a:p>
          <a:p>
            <a:pPr algn="just"/>
            <a:r>
              <a:rPr lang="uk-UA" sz="2000" dirty="0" smtClean="0">
                <a:latin typeface="Cambria" pitchFamily="18" charset="0"/>
              </a:rPr>
              <a:t> </a:t>
            </a:r>
            <a:r>
              <a:rPr lang="uk-UA" sz="2000" dirty="0">
                <a:latin typeface="Cambria" pitchFamily="18" charset="0"/>
              </a:rPr>
              <a:t>Маніпуляції в заголовках. Робота з заголовками. </a:t>
            </a:r>
            <a:endParaRPr lang="uk-UA" sz="2000" dirty="0" smtClean="0">
              <a:latin typeface="Cambria" pitchFamily="18" charset="0"/>
            </a:endParaRPr>
          </a:p>
          <a:p>
            <a:pPr algn="just"/>
            <a:r>
              <a:rPr lang="uk-UA" sz="2000" dirty="0" smtClean="0">
                <a:latin typeface="Cambria" pitchFamily="18" charset="0"/>
              </a:rPr>
              <a:t>Маніпуляції </a:t>
            </a:r>
            <a:r>
              <a:rPr lang="uk-UA" sz="2000" dirty="0">
                <a:latin typeface="Cambria" pitchFamily="18" charset="0"/>
              </a:rPr>
              <a:t>з експертами. </a:t>
            </a:r>
            <a:endParaRPr lang="uk-UA" sz="2000" dirty="0" smtClean="0">
              <a:latin typeface="Cambria" pitchFamily="18" charset="0"/>
            </a:endParaRPr>
          </a:p>
          <a:p>
            <a:pPr algn="just"/>
            <a:r>
              <a:rPr lang="uk-UA" sz="2000" dirty="0" err="1" smtClean="0">
                <a:latin typeface="Cambria" pitchFamily="18" charset="0"/>
              </a:rPr>
              <a:t>Фотофейки</a:t>
            </a:r>
            <a:r>
              <a:rPr lang="uk-UA" sz="2000" dirty="0">
                <a:latin typeface="Cambria" pitchFamily="18" charset="0"/>
              </a:rPr>
              <a:t>. </a:t>
            </a:r>
            <a:endParaRPr lang="uk-UA" sz="2000" dirty="0" smtClean="0">
              <a:latin typeface="Cambria" pitchFamily="18" charset="0"/>
            </a:endParaRPr>
          </a:p>
          <a:p>
            <a:pPr algn="just"/>
            <a:r>
              <a:rPr lang="uk-UA" sz="2000" dirty="0" smtClean="0">
                <a:latin typeface="Cambria" pitchFamily="18" charset="0"/>
              </a:rPr>
              <a:t>Маніпуляції </a:t>
            </a:r>
            <a:r>
              <a:rPr lang="uk-UA" sz="2000" dirty="0">
                <a:latin typeface="Cambria" pitchFamily="18" charset="0"/>
              </a:rPr>
              <a:t>та </a:t>
            </a:r>
            <a:r>
              <a:rPr lang="uk-UA" sz="2000" dirty="0" err="1">
                <a:latin typeface="Cambria" pitchFamily="18" charset="0"/>
              </a:rPr>
              <a:t>фейки</a:t>
            </a:r>
            <a:r>
              <a:rPr lang="uk-UA" sz="2000" dirty="0">
                <a:latin typeface="Cambria" pitchFamily="18" charset="0"/>
              </a:rPr>
              <a:t> на ТБ. </a:t>
            </a:r>
            <a:r>
              <a:rPr lang="uk-UA" sz="2000" dirty="0" err="1">
                <a:latin typeface="Cambria" pitchFamily="18" charset="0"/>
              </a:rPr>
              <a:t>Фейки</a:t>
            </a:r>
            <a:r>
              <a:rPr lang="uk-UA" sz="2000" dirty="0">
                <a:latin typeface="Cambria" pitchFamily="18" charset="0"/>
              </a:rPr>
              <a:t> і нові медіа. </a:t>
            </a:r>
            <a:endParaRPr lang="uk-UA" sz="2000" dirty="0" smtClean="0">
              <a:latin typeface="Cambria" pitchFamily="18" charset="0"/>
            </a:endParaRPr>
          </a:p>
          <a:p>
            <a:pPr algn="just"/>
            <a:r>
              <a:rPr lang="uk-UA" sz="2000" dirty="0" err="1" smtClean="0">
                <a:latin typeface="Cambria" pitchFamily="18" charset="0"/>
              </a:rPr>
              <a:t>Фейки</a:t>
            </a:r>
            <a:r>
              <a:rPr lang="uk-UA" sz="2000" dirty="0" smtClean="0">
                <a:latin typeface="Cambria" pitchFamily="18" charset="0"/>
              </a:rPr>
              <a:t> </a:t>
            </a:r>
            <a:r>
              <a:rPr lang="uk-UA" sz="2000" dirty="0">
                <a:latin typeface="Cambria" pitchFamily="18" charset="0"/>
              </a:rPr>
              <a:t>в книгах. </a:t>
            </a:r>
            <a:endParaRPr lang="uk-UA" sz="2000" dirty="0" smtClean="0">
              <a:latin typeface="Cambria" pitchFamily="18" charset="0"/>
            </a:endParaRPr>
          </a:p>
          <a:p>
            <a:pPr algn="just"/>
            <a:r>
              <a:rPr lang="uk-UA" sz="2000" dirty="0" smtClean="0">
                <a:latin typeface="Cambria" pitchFamily="18" charset="0"/>
              </a:rPr>
              <a:t>Застосування </a:t>
            </a:r>
            <a:r>
              <a:rPr lang="uk-UA" sz="2000" dirty="0">
                <a:latin typeface="Cambria" pitchFamily="18" charset="0"/>
              </a:rPr>
              <a:t>інструментів перевірки інформації на практиці. </a:t>
            </a:r>
            <a:endParaRPr lang="uk-UA" sz="2000" dirty="0" smtClean="0">
              <a:latin typeface="Cambria" pitchFamily="18" charset="0"/>
            </a:endParaRPr>
          </a:p>
          <a:p>
            <a:pPr algn="just"/>
            <a:r>
              <a:rPr lang="uk-UA" sz="2000" dirty="0" smtClean="0">
                <a:latin typeface="Cambria" pitchFamily="18" charset="0"/>
              </a:rPr>
              <a:t>Створення </a:t>
            </a:r>
            <a:r>
              <a:rPr lang="uk-UA" sz="2000" dirty="0">
                <a:latin typeface="Cambria" pitchFamily="18" charset="0"/>
              </a:rPr>
              <a:t>та спростування </a:t>
            </a:r>
            <a:r>
              <a:rPr lang="uk-UA" sz="2000" dirty="0" err="1">
                <a:latin typeface="Cambria" pitchFamily="18" charset="0"/>
              </a:rPr>
              <a:t>фейків</a:t>
            </a:r>
            <a:r>
              <a:rPr lang="uk-UA" sz="2000" dirty="0">
                <a:latin typeface="Cambria" pitchFamily="18" charset="0"/>
              </a:rPr>
              <a:t>.</a:t>
            </a:r>
            <a:endParaRPr lang="ru-RU" sz="2000" dirty="0">
              <a:latin typeface="Cambria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2381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dirty="0" smtClean="0">
                <a:ln>
                  <a:solidFill>
                    <a:sysClr val="windowText" lastClr="000000"/>
                  </a:solidFill>
                </a:ln>
              </a:rPr>
              <a:t>РОЗДІЛ 3.</a:t>
            </a:r>
            <a:endParaRPr lang="ru-RU" sz="5400" b="1" dirty="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8424936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8399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ln>
                  <a:solidFill>
                    <a:sysClr val="windowText" lastClr="000000"/>
                  </a:solidFill>
                </a:ln>
              </a:rPr>
              <a:t>ТЕМА 1. </a:t>
            </a:r>
            <a:r>
              <a:rPr lang="uk-UA" sz="3600" b="1" dirty="0">
                <a:ln>
                  <a:solidFill>
                    <a:sysClr val="windowText" lastClr="000000"/>
                  </a:solidFill>
                </a:ln>
              </a:rPr>
              <a:t>Мова </a:t>
            </a:r>
            <a:r>
              <a:rPr lang="uk-UA" sz="3600" b="1" dirty="0" err="1">
                <a:ln>
                  <a:solidFill>
                    <a:sysClr val="windowText" lastClr="000000"/>
                  </a:solidFill>
                </a:ln>
              </a:rPr>
              <a:t>ненавистi</a:t>
            </a:r>
            <a:r>
              <a:rPr lang="uk-UA" sz="3600" b="1" dirty="0">
                <a:ln>
                  <a:solidFill>
                    <a:sysClr val="windowText" lastClr="000000"/>
                  </a:solidFill>
                </a:ln>
              </a:rPr>
              <a:t>: </a:t>
            </a:r>
            <a:r>
              <a:rPr lang="uk-UA" sz="3600" b="1" dirty="0" err="1">
                <a:ln>
                  <a:solidFill>
                    <a:sysClr val="windowText" lastClr="000000"/>
                  </a:solidFill>
                </a:ln>
              </a:rPr>
              <a:t>дегуманiзацiя</a:t>
            </a:r>
            <a:endParaRPr lang="ru-RU" sz="3600" b="1" dirty="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10242" name="Picture 2" descr="http://www.stopfake.org/content/uploads/2015/02/1424443658278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77185" y="4077072"/>
            <a:ext cx="4762500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628800"/>
            <a:ext cx="8496944" cy="4925144"/>
          </a:xfrm>
        </p:spPr>
        <p:txBody>
          <a:bodyPr>
            <a:normAutofit/>
          </a:bodyPr>
          <a:lstStyle/>
          <a:p>
            <a:pPr algn="just"/>
            <a:r>
              <a:rPr lang="uk-UA" sz="2400" dirty="0">
                <a:latin typeface="Cambria" pitchFamily="18" charset="0"/>
              </a:rPr>
              <a:t>Стереотипи. Використання негативних стереотипів для розпалювання ворожнечі серед українського суспільства. </a:t>
            </a:r>
            <a:endParaRPr lang="uk-UA" sz="2400" dirty="0" smtClean="0">
              <a:latin typeface="Cambria" pitchFamily="18" charset="0"/>
            </a:endParaRPr>
          </a:p>
          <a:p>
            <a:pPr algn="just"/>
            <a:r>
              <a:rPr lang="uk-UA" sz="2400" dirty="0" smtClean="0">
                <a:latin typeface="Cambria" pitchFamily="18" charset="0"/>
              </a:rPr>
              <a:t>Упередження</a:t>
            </a:r>
            <a:r>
              <a:rPr lang="uk-UA" sz="2400" dirty="0">
                <a:latin typeface="Cambria" pitchFamily="18" charset="0"/>
              </a:rPr>
              <a:t>. </a:t>
            </a:r>
            <a:endParaRPr lang="uk-UA" sz="2400" dirty="0" smtClean="0">
              <a:latin typeface="Cambria" pitchFamily="18" charset="0"/>
            </a:endParaRPr>
          </a:p>
          <a:p>
            <a:pPr algn="just"/>
            <a:r>
              <a:rPr lang="uk-UA" sz="2400" dirty="0" smtClean="0">
                <a:latin typeface="Cambria" pitchFamily="18" charset="0"/>
              </a:rPr>
              <a:t>Мова </a:t>
            </a:r>
            <a:r>
              <a:rPr lang="uk-UA" sz="2400" dirty="0">
                <a:latin typeface="Cambria" pitchFamily="18" charset="0"/>
              </a:rPr>
              <a:t>ненависті. Ознаки мови ненависті. </a:t>
            </a:r>
            <a:endParaRPr lang="uk-UA" sz="2400" dirty="0" smtClean="0">
              <a:latin typeface="Cambria" pitchFamily="18" charset="0"/>
            </a:endParaRPr>
          </a:p>
          <a:p>
            <a:pPr algn="just"/>
            <a:r>
              <a:rPr lang="uk-UA" sz="2400" dirty="0" smtClean="0">
                <a:latin typeface="Cambria" pitchFamily="18" charset="0"/>
              </a:rPr>
              <a:t>Руанда</a:t>
            </a:r>
            <a:r>
              <a:rPr lang="uk-UA" sz="2400" dirty="0">
                <a:latin typeface="Cambria" pitchFamily="18" charset="0"/>
              </a:rPr>
              <a:t>. </a:t>
            </a:r>
            <a:endParaRPr lang="uk-UA" sz="2400" dirty="0" smtClean="0">
              <a:latin typeface="Cambria" pitchFamily="18" charset="0"/>
            </a:endParaRPr>
          </a:p>
          <a:p>
            <a:pPr algn="just"/>
            <a:r>
              <a:rPr lang="uk-UA" sz="2400" dirty="0" smtClean="0">
                <a:latin typeface="Cambria" pitchFamily="18" charset="0"/>
              </a:rPr>
              <a:t>Образ </a:t>
            </a:r>
            <a:r>
              <a:rPr lang="uk-UA" sz="2400" dirty="0">
                <a:latin typeface="Cambria" pitchFamily="18" charset="0"/>
              </a:rPr>
              <a:t>ворога «фашизм не пройде». </a:t>
            </a:r>
            <a:endParaRPr lang="uk-UA" sz="2400" dirty="0" smtClean="0">
              <a:latin typeface="Cambria" pitchFamily="18" charset="0"/>
            </a:endParaRPr>
          </a:p>
          <a:p>
            <a:pPr algn="just"/>
            <a:r>
              <a:rPr lang="uk-UA" sz="2400" dirty="0" smtClean="0">
                <a:latin typeface="Cambria" pitchFamily="18" charset="0"/>
              </a:rPr>
              <a:t>Техніка </a:t>
            </a:r>
            <a:r>
              <a:rPr lang="uk-UA" sz="2400" dirty="0">
                <a:latin typeface="Cambria" pitchFamily="18" charset="0"/>
              </a:rPr>
              <a:t>мови ненависті. </a:t>
            </a:r>
            <a:endParaRPr lang="ru-RU" sz="24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257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b="1" dirty="0" smtClean="0">
                <a:ln>
                  <a:solidFill>
                    <a:sysClr val="windowText" lastClr="000000"/>
                  </a:solidFill>
                </a:ln>
              </a:rPr>
              <a:t>ТЕМА 2. </a:t>
            </a:r>
            <a:r>
              <a:rPr lang="uk-UA" sz="2800" b="1" dirty="0">
                <a:ln>
                  <a:solidFill>
                    <a:sysClr val="windowText" lastClr="000000"/>
                  </a:solidFill>
                </a:ln>
              </a:rPr>
              <a:t>Мова </a:t>
            </a:r>
            <a:r>
              <a:rPr lang="uk-UA" sz="2800" b="1" dirty="0" err="1">
                <a:ln>
                  <a:solidFill>
                    <a:sysClr val="windowText" lastClr="000000"/>
                  </a:solidFill>
                </a:ln>
              </a:rPr>
              <a:t>ненавистi</a:t>
            </a:r>
            <a:r>
              <a:rPr lang="uk-UA" sz="2800" b="1" dirty="0">
                <a:ln>
                  <a:solidFill>
                    <a:sysClr val="windowText" lastClr="000000"/>
                  </a:solidFill>
                </a:ln>
              </a:rPr>
              <a:t>: </a:t>
            </a:r>
            <a:r>
              <a:rPr lang="uk-UA" sz="2800" b="1" dirty="0" err="1">
                <a:ln>
                  <a:solidFill>
                    <a:sysClr val="windowText" lastClr="000000"/>
                  </a:solidFill>
                </a:ln>
              </a:rPr>
              <a:t>внутрiшньо</a:t>
            </a:r>
            <a:r>
              <a:rPr lang="uk-UA" sz="2800" b="1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uk-UA" sz="2800" b="1" dirty="0" err="1">
                <a:ln>
                  <a:solidFill>
                    <a:sysClr val="windowText" lastClr="000000"/>
                  </a:solidFill>
                </a:ln>
              </a:rPr>
              <a:t>перемiщенi</a:t>
            </a:r>
            <a:r>
              <a:rPr lang="uk-UA" sz="2800" b="1" dirty="0">
                <a:ln>
                  <a:solidFill>
                    <a:sysClr val="windowText" lastClr="000000"/>
                  </a:solidFill>
                </a:ln>
              </a:rPr>
              <a:t> особи</a:t>
            </a:r>
            <a:endParaRPr lang="ru-RU" sz="2800" b="1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uk-UA" dirty="0">
                <a:latin typeface="Cambria" pitchFamily="18" charset="0"/>
              </a:rPr>
              <a:t>Ярлики ворожнечі та мова ненависті щодо внутрішньо переміщених осіб (ВПО). </a:t>
            </a:r>
            <a:endParaRPr lang="uk-UA" dirty="0" smtClean="0">
              <a:latin typeface="Cambria" pitchFamily="18" charset="0"/>
            </a:endParaRPr>
          </a:p>
          <a:p>
            <a:pPr algn="just"/>
            <a:r>
              <a:rPr lang="uk-UA" dirty="0" smtClean="0">
                <a:latin typeface="Cambria" pitchFamily="18" charset="0"/>
              </a:rPr>
              <a:t>Приклади </a:t>
            </a:r>
            <a:r>
              <a:rPr lang="uk-UA" dirty="0">
                <a:latin typeface="Cambria" pitchFamily="18" charset="0"/>
              </a:rPr>
              <a:t>впливу через візуальне зображення. </a:t>
            </a:r>
            <a:endParaRPr lang="uk-UA" dirty="0" smtClean="0">
              <a:latin typeface="Cambria" pitchFamily="18" charset="0"/>
            </a:endParaRPr>
          </a:p>
          <a:p>
            <a:pPr algn="just"/>
            <a:r>
              <a:rPr lang="uk-UA" dirty="0" smtClean="0">
                <a:latin typeface="Cambria" pitchFamily="18" charset="0"/>
              </a:rPr>
              <a:t>Маркери </a:t>
            </a:r>
            <a:r>
              <a:rPr lang="uk-UA" dirty="0">
                <a:latin typeface="Cambria" pitchFamily="18" charset="0"/>
              </a:rPr>
              <a:t>мови ненависті. </a:t>
            </a:r>
            <a:endParaRPr lang="ru-RU" dirty="0">
              <a:latin typeface="Cambria" pitchFamily="18" charset="0"/>
            </a:endParaRPr>
          </a:p>
        </p:txBody>
      </p:sp>
      <p:pic>
        <p:nvPicPr>
          <p:cNvPr id="11266" name="Picture 2" descr="http://www.pravmir.ru/wp-content/uploads/2014/10/hat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40" t="3430"/>
          <a:stretch/>
        </p:blipFill>
        <p:spPr bwMode="auto">
          <a:xfrm>
            <a:off x="4499992" y="4144488"/>
            <a:ext cx="4644009" cy="271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4937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>
                <a:ln>
                  <a:solidFill>
                    <a:sysClr val="windowText" lastClr="000000"/>
                  </a:solidFill>
                </a:ln>
              </a:rPr>
              <a:t>Кориснi</a:t>
            </a:r>
            <a:r>
              <a:rPr lang="uk-UA" b="1" dirty="0">
                <a:ln>
                  <a:solidFill>
                    <a:sysClr val="windowText" lastClr="000000"/>
                  </a:solidFill>
                </a:ln>
              </a:rPr>
              <a:t> ресурси та </a:t>
            </a:r>
            <a:r>
              <a:rPr lang="uk-UA" b="1" dirty="0" err="1">
                <a:ln>
                  <a:solidFill>
                    <a:sysClr val="windowText" lastClr="000000"/>
                  </a:solidFill>
                </a:ln>
              </a:rPr>
              <a:t>сервiси</a:t>
            </a:r>
            <a:endParaRPr lang="ru-RU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53136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 err="1"/>
              <a:t>http</a:t>
            </a:r>
            <a:r>
              <a:rPr lang="uk-UA" dirty="0"/>
              <a:t>://</a:t>
            </a:r>
            <a:r>
              <a:rPr lang="ru-RU" dirty="0" err="1"/>
              <a:t>www</a:t>
            </a:r>
            <a:r>
              <a:rPr lang="uk-UA" dirty="0"/>
              <a:t>.</a:t>
            </a:r>
            <a:r>
              <a:rPr lang="ru-RU" dirty="0" err="1"/>
              <a:t>politforums</a:t>
            </a:r>
            <a:r>
              <a:rPr lang="uk-UA" dirty="0"/>
              <a:t>.</a:t>
            </a:r>
            <a:r>
              <a:rPr lang="ru-RU" dirty="0" err="1"/>
              <a:t>net</a:t>
            </a:r>
            <a:r>
              <a:rPr lang="uk-UA" dirty="0"/>
              <a:t>/</a:t>
            </a:r>
            <a:r>
              <a:rPr lang="ru-RU" dirty="0" err="1"/>
              <a:t>ukraine</a:t>
            </a:r>
            <a:r>
              <a:rPr lang="uk-UA" dirty="0"/>
              <a:t>/1409263745_15.</a:t>
            </a:r>
            <a:r>
              <a:rPr lang="ru-RU" dirty="0" err="1"/>
              <a:t>html</a:t>
            </a:r>
            <a:endParaRPr lang="ru-RU" dirty="0"/>
          </a:p>
          <a:p>
            <a:pPr lvl="0"/>
            <a:r>
              <a:rPr lang="ru-RU" dirty="0"/>
              <a:t>http://www.stopfake.org/fejk-ukrainskaya-voennaya-tehnika-shla-na-donetsk-so-svastikoj/</a:t>
            </a:r>
          </a:p>
          <a:p>
            <a:pPr lvl="0"/>
            <a:r>
              <a:rPr lang="ru-RU" dirty="0"/>
              <a:t>http://korrespondent.net/world/3535987-ukrayna-v-spyske-resurs-Amazing-maps-sostavyl-kartu-natsyzma-v-evrope</a:t>
            </a:r>
          </a:p>
          <a:p>
            <a:pPr lvl="0"/>
            <a:r>
              <a:rPr lang="ru-RU" dirty="0" err="1"/>
              <a:t>http</a:t>
            </a:r>
            <a:r>
              <a:rPr lang="uk-UA" dirty="0"/>
              <a:t>://</a:t>
            </a:r>
            <a:r>
              <a:rPr lang="ru-RU" dirty="0" err="1"/>
              <a:t>www</a:t>
            </a:r>
            <a:r>
              <a:rPr lang="uk-UA" dirty="0"/>
              <a:t>.</a:t>
            </a:r>
            <a:r>
              <a:rPr lang="ru-RU" dirty="0" err="1"/>
              <a:t>kp</a:t>
            </a:r>
            <a:r>
              <a:rPr lang="uk-UA" dirty="0"/>
              <a:t>.</a:t>
            </a:r>
            <a:r>
              <a:rPr lang="ru-RU" dirty="0" err="1"/>
              <a:t>ru</a:t>
            </a:r>
            <a:r>
              <a:rPr lang="uk-UA" dirty="0"/>
              <a:t>/</a:t>
            </a:r>
            <a:r>
              <a:rPr lang="ru-RU" dirty="0" err="1"/>
              <a:t>daily</a:t>
            </a:r>
            <a:r>
              <a:rPr lang="uk-UA" dirty="0"/>
              <a:t>/26241.5/3122552</a:t>
            </a:r>
            <a:endParaRPr lang="ru-RU" dirty="0"/>
          </a:p>
          <a:p>
            <a:pPr lvl="0"/>
            <a:r>
              <a:rPr lang="ru-RU" dirty="0" err="1"/>
              <a:t>http</a:t>
            </a:r>
            <a:r>
              <a:rPr lang="uk-UA" dirty="0"/>
              <a:t>://</a:t>
            </a:r>
            <a:r>
              <a:rPr lang="ru-RU" dirty="0" err="1"/>
              <a:t>censor</a:t>
            </a:r>
            <a:r>
              <a:rPr lang="uk-UA" dirty="0"/>
              <a:t>.</a:t>
            </a:r>
            <a:r>
              <a:rPr lang="ru-RU" dirty="0" err="1"/>
              <a:t>net</a:t>
            </a:r>
            <a:r>
              <a:rPr lang="uk-UA" dirty="0"/>
              <a:t>.</a:t>
            </a:r>
            <a:r>
              <a:rPr lang="ru-RU" dirty="0" err="1"/>
              <a:t>ua</a:t>
            </a:r>
            <a:r>
              <a:rPr lang="uk-UA" dirty="0"/>
              <a:t>/</a:t>
            </a:r>
            <a:r>
              <a:rPr lang="ru-RU" dirty="0" err="1"/>
              <a:t>photo</a:t>
            </a:r>
            <a:r>
              <a:rPr lang="uk-UA" dirty="0"/>
              <a:t>_</a:t>
            </a:r>
            <a:r>
              <a:rPr lang="ru-RU" dirty="0" err="1"/>
              <a:t>news</a:t>
            </a:r>
            <a:r>
              <a:rPr lang="uk-UA" dirty="0"/>
              <a:t>/299443/</a:t>
            </a:r>
            <a:r>
              <a:rPr lang="ru-RU" dirty="0" err="1"/>
              <a:t>terroristy</a:t>
            </a:r>
            <a:r>
              <a:rPr lang="uk-UA" dirty="0" err="1"/>
              <a:t>_пі</a:t>
            </a:r>
            <a:r>
              <a:rPr lang="uk-UA" dirty="0"/>
              <a:t>ар</a:t>
            </a:r>
            <a:r>
              <a:rPr lang="ru-RU" dirty="0" err="1"/>
              <a:t>oveli</a:t>
            </a:r>
            <a:r>
              <a:rPr lang="uk-UA" dirty="0"/>
              <a:t>_</a:t>
            </a:r>
            <a:r>
              <a:rPr lang="ru-RU" dirty="0" err="1"/>
              <a:t>parad</a:t>
            </a:r>
            <a:r>
              <a:rPr lang="uk-UA" dirty="0"/>
              <a:t>_</a:t>
            </a:r>
            <a:r>
              <a:rPr lang="ru-RU" dirty="0" err="1"/>
              <a:t>voennoplennyh</a:t>
            </a:r>
            <a:r>
              <a:rPr lang="uk-UA" dirty="0"/>
              <a:t>_</a:t>
            </a:r>
            <a:r>
              <a:rPr lang="ru-RU" dirty="0"/>
              <a:t>v</a:t>
            </a:r>
            <a:r>
              <a:rPr lang="uk-UA" dirty="0"/>
              <a:t>_</a:t>
            </a:r>
            <a:r>
              <a:rPr lang="ru-RU" dirty="0" err="1"/>
              <a:t>donetske</a:t>
            </a:r>
            <a:r>
              <a:rPr lang="uk-UA" dirty="0"/>
              <a:t>_</a:t>
            </a:r>
            <a:r>
              <a:rPr lang="ru-RU" dirty="0" err="1"/>
              <a:t>fotoreportaj</a:t>
            </a:r>
            <a:endParaRPr lang="ru-RU" dirty="0"/>
          </a:p>
          <a:p>
            <a:pPr lvl="0"/>
            <a:r>
              <a:rPr lang="ru-RU" dirty="0" err="1"/>
              <a:t>http</a:t>
            </a:r>
            <a:r>
              <a:rPr lang="uk-UA" dirty="0"/>
              <a:t>://</a:t>
            </a:r>
            <a:r>
              <a:rPr lang="ru-RU" dirty="0" err="1"/>
              <a:t>rarehistoricalphotos</a:t>
            </a:r>
            <a:r>
              <a:rPr lang="uk-UA" dirty="0"/>
              <a:t>.</a:t>
            </a:r>
            <a:r>
              <a:rPr lang="ru-RU" dirty="0" err="1"/>
              <a:t>com</a:t>
            </a:r>
            <a:r>
              <a:rPr lang="uk-UA" dirty="0"/>
              <a:t>/</a:t>
            </a:r>
            <a:r>
              <a:rPr lang="ru-RU" dirty="0" err="1"/>
              <a:t>german</a:t>
            </a:r>
            <a:r>
              <a:rPr lang="uk-UA" dirty="0" err="1"/>
              <a:t>-піар</a:t>
            </a:r>
            <a:r>
              <a:rPr lang="ru-RU" dirty="0" err="1"/>
              <a:t>isoners</a:t>
            </a:r>
            <a:r>
              <a:rPr lang="uk-UA" dirty="0"/>
              <a:t>-</a:t>
            </a:r>
            <a:r>
              <a:rPr lang="ru-RU" dirty="0" err="1"/>
              <a:t>march</a:t>
            </a:r>
            <a:r>
              <a:rPr lang="uk-UA" dirty="0"/>
              <a:t>-</a:t>
            </a:r>
            <a:r>
              <a:rPr lang="ru-RU" dirty="0" err="1"/>
              <a:t>moscow</a:t>
            </a:r>
            <a:r>
              <a:rPr lang="uk-UA" dirty="0"/>
              <a:t>-</a:t>
            </a:r>
            <a:r>
              <a:rPr lang="ru-RU" dirty="0" err="1"/>
              <a:t>defeat</a:t>
            </a:r>
            <a:r>
              <a:rPr lang="uk-UA" dirty="0"/>
              <a:t>-</a:t>
            </a:r>
            <a:r>
              <a:rPr lang="ru-RU" dirty="0" err="1"/>
              <a:t>belarus</a:t>
            </a:r>
            <a:r>
              <a:rPr lang="uk-UA" dirty="0"/>
              <a:t>-</a:t>
            </a:r>
            <a:r>
              <a:rPr lang="ru-RU" dirty="0" err="1"/>
              <a:t>operation</a:t>
            </a:r>
            <a:r>
              <a:rPr lang="uk-UA" dirty="0"/>
              <a:t>-</a:t>
            </a:r>
            <a:r>
              <a:rPr lang="ru-RU" dirty="0" err="1"/>
              <a:t>bagration</a:t>
            </a:r>
            <a:r>
              <a:rPr lang="uk-UA" dirty="0"/>
              <a:t>-17-</a:t>
            </a:r>
            <a:r>
              <a:rPr lang="ru-RU" dirty="0" err="1"/>
              <a:t>july</a:t>
            </a:r>
            <a:r>
              <a:rPr lang="uk-UA" dirty="0"/>
              <a:t>-1944/</a:t>
            </a:r>
            <a:endParaRPr lang="ru-RU" dirty="0"/>
          </a:p>
          <a:p>
            <a:pPr lvl="0"/>
            <a:r>
              <a:rPr lang="ru-RU" dirty="0" err="1"/>
              <a:t>http</a:t>
            </a:r>
            <a:r>
              <a:rPr lang="uk-UA" dirty="0"/>
              <a:t>://</a:t>
            </a:r>
            <a:r>
              <a:rPr lang="ru-RU" dirty="0" err="1"/>
              <a:t>bit</a:t>
            </a:r>
            <a:r>
              <a:rPr lang="uk-UA" dirty="0"/>
              <a:t>.</a:t>
            </a:r>
            <a:r>
              <a:rPr lang="ru-RU" dirty="0" err="1"/>
              <a:t>ly</a:t>
            </a:r>
            <a:r>
              <a:rPr lang="uk-UA" dirty="0"/>
              <a:t>/1</a:t>
            </a:r>
            <a:r>
              <a:rPr lang="ru-RU" dirty="0"/>
              <a:t>GW</a:t>
            </a:r>
            <a:r>
              <a:rPr lang="uk-UA" dirty="0"/>
              <a:t>7</a:t>
            </a:r>
            <a:r>
              <a:rPr lang="ru-RU" dirty="0" err="1"/>
              <a:t>bBK</a:t>
            </a:r>
            <a:endParaRPr lang="ru-RU" dirty="0"/>
          </a:p>
          <a:p>
            <a:pPr lvl="0"/>
            <a:r>
              <a:rPr lang="ru-RU" dirty="0" err="1"/>
              <a:t>http</a:t>
            </a:r>
            <a:r>
              <a:rPr lang="uk-UA" dirty="0"/>
              <a:t>://</a:t>
            </a:r>
            <a:r>
              <a:rPr lang="ru-RU" dirty="0" err="1"/>
              <a:t>demotivation</a:t>
            </a:r>
            <a:r>
              <a:rPr lang="uk-UA" dirty="0"/>
              <a:t>.</a:t>
            </a:r>
            <a:r>
              <a:rPr lang="ru-RU" dirty="0" err="1"/>
              <a:t>me</a:t>
            </a:r>
            <a:r>
              <a:rPr lang="uk-UA" dirty="0"/>
              <a:t>/</a:t>
            </a:r>
            <a:r>
              <a:rPr lang="ru-RU" dirty="0" err="1"/>
              <a:t>same</a:t>
            </a:r>
            <a:r>
              <a:rPr lang="uk-UA" dirty="0"/>
              <a:t>.</a:t>
            </a:r>
            <a:r>
              <a:rPr lang="ru-RU" dirty="0" err="1"/>
              <a:t>php</a:t>
            </a:r>
            <a:r>
              <a:rPr lang="uk-UA" dirty="0"/>
              <a:t>?</a:t>
            </a:r>
            <a:r>
              <a:rPr lang="ru-RU" dirty="0" err="1"/>
              <a:t>id</a:t>
            </a:r>
            <a:r>
              <a:rPr lang="uk-UA" dirty="0"/>
              <a:t>=4</a:t>
            </a:r>
            <a:r>
              <a:rPr lang="ru-RU" dirty="0" err="1"/>
              <a:t>trahn</a:t>
            </a:r>
            <a:r>
              <a:rPr lang="uk-UA" dirty="0"/>
              <a:t>59</a:t>
            </a:r>
            <a:r>
              <a:rPr lang="ru-RU" dirty="0"/>
              <a:t>l</a:t>
            </a:r>
            <a:r>
              <a:rPr lang="uk-UA" dirty="0"/>
              <a:t>34</a:t>
            </a:r>
            <a:r>
              <a:rPr lang="ru-RU" dirty="0"/>
              <a:t>m</a:t>
            </a:r>
          </a:p>
          <a:p>
            <a:pPr lvl="0"/>
            <a:r>
              <a:rPr lang="ru-RU" dirty="0" err="1"/>
              <a:t>http</a:t>
            </a:r>
            <a:r>
              <a:rPr lang="uk-UA" dirty="0"/>
              <a:t>://</a:t>
            </a:r>
            <a:r>
              <a:rPr lang="ru-RU" dirty="0" err="1"/>
              <a:t>polyglotlegend</a:t>
            </a:r>
            <a:r>
              <a:rPr lang="uk-UA" dirty="0"/>
              <a:t>.</a:t>
            </a:r>
            <a:r>
              <a:rPr lang="ru-RU" dirty="0" err="1"/>
              <a:t>blogspot</a:t>
            </a:r>
            <a:r>
              <a:rPr lang="uk-UA" dirty="0"/>
              <a:t>.</a:t>
            </a:r>
            <a:r>
              <a:rPr lang="ru-RU" dirty="0" err="1"/>
              <a:t>com</a:t>
            </a:r>
            <a:r>
              <a:rPr lang="uk-UA" dirty="0"/>
              <a:t>/2015/05/</a:t>
            </a:r>
            <a:r>
              <a:rPr lang="ru-RU" dirty="0" err="1"/>
              <a:t>national</a:t>
            </a:r>
            <a:r>
              <a:rPr lang="uk-UA" dirty="0"/>
              <a:t>-</a:t>
            </a:r>
            <a:r>
              <a:rPr lang="ru-RU" dirty="0" err="1"/>
              <a:t>mottos</a:t>
            </a:r>
            <a:r>
              <a:rPr lang="uk-UA" dirty="0"/>
              <a:t>-</a:t>
            </a:r>
            <a:r>
              <a:rPr lang="ru-RU" dirty="0" err="1"/>
              <a:t>of</a:t>
            </a:r>
            <a:r>
              <a:rPr lang="uk-UA" dirty="0"/>
              <a:t>-</a:t>
            </a:r>
            <a:r>
              <a:rPr lang="ru-RU" dirty="0" err="1"/>
              <a:t>world</a:t>
            </a:r>
            <a:r>
              <a:rPr lang="uk-UA" dirty="0"/>
              <a:t>-</a:t>
            </a:r>
            <a:r>
              <a:rPr lang="ru-RU" dirty="0" err="1"/>
              <a:t>top</a:t>
            </a:r>
            <a:r>
              <a:rPr lang="uk-UA" dirty="0"/>
              <a:t>-5-</a:t>
            </a:r>
            <a:r>
              <a:rPr lang="ru-RU" dirty="0" err="1"/>
              <a:t>most</a:t>
            </a:r>
            <a:r>
              <a:rPr lang="uk-UA" dirty="0"/>
              <a:t>.</a:t>
            </a:r>
            <a:r>
              <a:rPr lang="ru-RU" dirty="0" err="1"/>
              <a:t>html</a:t>
            </a:r>
            <a:endParaRPr lang="ru-RU" dirty="0"/>
          </a:p>
          <a:p>
            <a:pPr lvl="0"/>
            <a:r>
              <a:rPr lang="ru-RU" dirty="0" err="1"/>
              <a:t>http</a:t>
            </a:r>
            <a:r>
              <a:rPr lang="uk-UA" dirty="0"/>
              <a:t>://</a:t>
            </a:r>
            <a:r>
              <a:rPr lang="ru-RU" dirty="0" err="1"/>
              <a:t>star</a:t>
            </a:r>
            <a:r>
              <a:rPr lang="uk-UA" dirty="0"/>
              <a:t>-</a:t>
            </a:r>
            <a:r>
              <a:rPr lang="ru-RU" dirty="0" err="1"/>
              <a:t>town</a:t>
            </a:r>
            <a:r>
              <a:rPr lang="uk-UA" dirty="0"/>
              <a:t>.</a:t>
            </a:r>
            <a:r>
              <a:rPr lang="ru-RU" dirty="0" err="1"/>
              <a:t>ru</a:t>
            </a:r>
            <a:r>
              <a:rPr lang="uk-UA" dirty="0"/>
              <a:t>/</a:t>
            </a:r>
            <a:r>
              <a:rPr lang="ru-RU" dirty="0" err="1"/>
              <a:t>life</a:t>
            </a:r>
            <a:r>
              <a:rPr lang="uk-UA" dirty="0"/>
              <a:t>/1-</a:t>
            </a:r>
            <a:r>
              <a:rPr lang="ru-RU" dirty="0" err="1"/>
              <a:t>rus</a:t>
            </a:r>
            <a:r>
              <a:rPr lang="uk-UA" dirty="0"/>
              <a:t>/1374-</a:t>
            </a:r>
            <a:r>
              <a:rPr lang="ru-RU" dirty="0" err="1"/>
              <a:t>oleg</a:t>
            </a:r>
            <a:r>
              <a:rPr lang="uk-UA" dirty="0"/>
              <a:t>-</a:t>
            </a:r>
            <a:r>
              <a:rPr lang="ru-RU" dirty="0" err="1"/>
              <a:t>shtefanko</a:t>
            </a:r>
            <a:r>
              <a:rPr lang="uk-UA" dirty="0"/>
              <a:t>.</a:t>
            </a:r>
            <a:r>
              <a:rPr lang="ru-RU" dirty="0" err="1"/>
              <a:t>html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4210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uk-UA" sz="2000" dirty="0">
                <a:latin typeface="Cambria" pitchFamily="18" charset="0"/>
              </a:rPr>
              <a:t>Усі матеріали навчальної </a:t>
            </a:r>
            <a:r>
              <a:rPr lang="uk-UA" sz="2000" dirty="0" smtClean="0">
                <a:latin typeface="Cambria" pitchFamily="18" charset="0"/>
              </a:rPr>
              <a:t>дисципліни </a:t>
            </a:r>
            <a:r>
              <a:rPr lang="uk-UA" sz="2000" dirty="0">
                <a:latin typeface="Cambria" pitchFamily="18" charset="0"/>
              </a:rPr>
              <a:t>«Медіаграмотність» розроблено в результаті співробітництва між трьома організаціями: Академія Української преси, </a:t>
            </a:r>
            <a:r>
              <a:rPr lang="uk-UA" sz="2000" dirty="0" err="1">
                <a:latin typeface="Cambria" pitchFamily="18" charset="0"/>
              </a:rPr>
              <a:t>StopFake</a:t>
            </a:r>
            <a:r>
              <a:rPr lang="uk-UA" sz="2000" dirty="0">
                <a:latin typeface="Cambria" pitchFamily="18" charset="0"/>
              </a:rPr>
              <a:t> та IREX. Фінансову підтримку здійснено глобальним фондом миру та безпеки Міністерства внутрішніх справ і міжнародної торгівлі Канади (DFATD </a:t>
            </a:r>
            <a:r>
              <a:rPr lang="uk-UA" sz="2000" dirty="0" err="1">
                <a:latin typeface="Cambria" pitchFamily="18" charset="0"/>
              </a:rPr>
              <a:t>Canada</a:t>
            </a:r>
            <a:r>
              <a:rPr lang="uk-UA" sz="2000" dirty="0" smtClean="0">
                <a:latin typeface="Cambria" pitchFamily="18" charset="0"/>
              </a:rPr>
              <a:t>).</a:t>
            </a:r>
            <a:endParaRPr lang="ru-RU" sz="2000" dirty="0">
              <a:latin typeface="Cambria" pitchFamily="18" charset="0"/>
            </a:endParaRPr>
          </a:p>
        </p:txBody>
      </p:sp>
      <p:pic>
        <p:nvPicPr>
          <p:cNvPr id="12290" name="Picture 2" descr="https://pbs.twimg.com/profile_images/537625264277028864/14jJPXpX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178" t="60449" r="9465" b="11304"/>
          <a:stretch/>
        </p:blipFill>
        <p:spPr bwMode="auto">
          <a:xfrm>
            <a:off x="4139952" y="5510591"/>
            <a:ext cx="2980621" cy="127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Картинки по запросу irex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4" name="Picture 6" descr="https://www.irex.org/sites/default/files/2011-004-0024-01%20-%20corporate%20-%20rgb%20%2B%20tag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3645024"/>
            <a:ext cx="3984377" cy="288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://www.prostir.ua/wp-content/uploads/2016/01/Logo-AUP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47" t="3646" r="6555" b="8412"/>
          <a:stretch/>
        </p:blipFill>
        <p:spPr bwMode="auto">
          <a:xfrm>
            <a:off x="4499992" y="3645024"/>
            <a:ext cx="4248472" cy="186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http://cs620318.vk.me/v620318439/238/vwnaXFo0sK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010" b="24483"/>
          <a:stretch/>
        </p:blipFill>
        <p:spPr bwMode="auto">
          <a:xfrm>
            <a:off x="7201226" y="5715845"/>
            <a:ext cx="1905000" cy="86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5224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835696" y="1844824"/>
            <a:ext cx="6855297" cy="440740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ru-RU" sz="2800" i="1" dirty="0" smtClean="0">
                <a:latin typeface="Consolas" pitchFamily="49" charset="0"/>
                <a:cs typeface="Consolas" pitchFamily="49" charset="0"/>
              </a:rPr>
              <a:t>                      </a:t>
            </a:r>
            <a:r>
              <a:rPr lang="ru-RU" sz="2800" dirty="0" err="1" smtClean="0">
                <a:latin typeface="Cambria" pitchFamily="18" charset="0"/>
                <a:cs typeface="Consolas" pitchFamily="49" charset="0"/>
              </a:rPr>
              <a:t>спрямована</a:t>
            </a:r>
            <a:r>
              <a:rPr lang="ru-RU" sz="2800" dirty="0" smtClean="0">
                <a:latin typeface="Cambria" pitchFamily="18" charset="0"/>
                <a:cs typeface="Consolas" pitchFamily="49" charset="0"/>
              </a:rPr>
              <a:t> </a:t>
            </a:r>
            <a:r>
              <a:rPr lang="ru-RU" sz="2800" dirty="0">
                <a:latin typeface="Cambria" pitchFamily="18" charset="0"/>
                <a:cs typeface="Consolas" pitchFamily="49" charset="0"/>
              </a:rPr>
              <a:t>на </a:t>
            </a:r>
            <a:r>
              <a:rPr lang="ru-RU" sz="2800" dirty="0" err="1">
                <a:latin typeface="Cambria" pitchFamily="18" charset="0"/>
                <a:cs typeface="Consolas" pitchFamily="49" charset="0"/>
              </a:rPr>
              <a:t>вивчення</a:t>
            </a:r>
            <a:r>
              <a:rPr lang="ru-RU" sz="2800" dirty="0">
                <a:latin typeface="Cambria" pitchFamily="18" charset="0"/>
                <a:cs typeface="Consolas" pitchFamily="49" charset="0"/>
              </a:rPr>
              <a:t> </a:t>
            </a:r>
            <a:r>
              <a:rPr lang="ru-RU" sz="2800" dirty="0" err="1">
                <a:latin typeface="Cambria" pitchFamily="18" charset="0"/>
                <a:cs typeface="Consolas" pitchFamily="49" charset="0"/>
              </a:rPr>
              <a:t>механізмів</a:t>
            </a:r>
            <a:r>
              <a:rPr lang="ru-RU" sz="2800" dirty="0">
                <a:latin typeface="Cambria" pitchFamily="18" charset="0"/>
                <a:cs typeface="Consolas" pitchFamily="49" charset="0"/>
              </a:rPr>
              <a:t> </a:t>
            </a:r>
            <a:r>
              <a:rPr lang="uk-UA" sz="2800" dirty="0">
                <a:latin typeface="Cambria" pitchFamily="18" charset="0"/>
                <a:cs typeface="Consolas" pitchFamily="49" charset="0"/>
              </a:rPr>
              <a:t>впливу нових і традиційних медіа (соціальних мереж, </a:t>
            </a:r>
            <a:r>
              <a:rPr lang="uk-UA" sz="2800" dirty="0" err="1">
                <a:latin typeface="Cambria" pitchFamily="18" charset="0"/>
                <a:cs typeface="Consolas" pitchFamily="49" charset="0"/>
              </a:rPr>
              <a:t>інтернет-видань</a:t>
            </a:r>
            <a:r>
              <a:rPr lang="uk-UA" sz="2800" dirty="0">
                <a:latin typeface="Cambria" pitchFamily="18" charset="0"/>
                <a:cs typeface="Consolas" pitchFamily="49" charset="0"/>
              </a:rPr>
              <a:t>, друкованої преси, ТБ тощо) на людину</a:t>
            </a:r>
            <a:r>
              <a:rPr lang="ru-RU" sz="2800" dirty="0">
                <a:latin typeface="Cambria" pitchFamily="18" charset="0"/>
                <a:cs typeface="Consolas" pitchFamily="49" charset="0"/>
              </a:rPr>
              <a:t>. </a:t>
            </a:r>
            <a:endParaRPr lang="ru-RU" sz="2800" dirty="0" smtClean="0">
              <a:latin typeface="Cambria" pitchFamily="18" charset="0"/>
              <a:cs typeface="Consolas" pitchFamily="49" charset="0"/>
            </a:endParaRPr>
          </a:p>
          <a:p>
            <a:pPr>
              <a:lnSpc>
                <a:spcPct val="150000"/>
              </a:lnSpc>
            </a:pPr>
            <a:r>
              <a:rPr lang="uk-UA" sz="2800" dirty="0" smtClean="0">
                <a:latin typeface="Cambria" pitchFamily="18" charset="0"/>
                <a:cs typeface="Consolas" pitchFamily="49" charset="0"/>
              </a:rPr>
              <a:t>Заняття проходитимуть у формі тренінгу.</a:t>
            </a:r>
            <a:endParaRPr lang="ru-RU" sz="2800" dirty="0">
              <a:latin typeface="Cambria" pitchFamily="18" charset="0"/>
              <a:cs typeface="Consolas" pitchFamily="49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dirty="0">
                <a:ln>
                  <a:solidFill>
                    <a:sysClr val="windowText" lastClr="000000"/>
                  </a:solidFill>
                </a:ln>
              </a:rPr>
              <a:t>Навчальна дисципліна</a:t>
            </a:r>
            <a:endParaRPr lang="ru-RU" sz="5400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1985107"/>
            <a:ext cx="438158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/>
                </a:solidFill>
                <a:latin typeface="+mj-lt"/>
                <a:cs typeface="Consolas" pitchFamily="49" charset="0"/>
              </a:rPr>
              <a:t>«МЕДІАГРАМОТНІСТЬ»</a:t>
            </a:r>
            <a:endParaRPr lang="ru-RU" sz="32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tx2"/>
              </a:solidFill>
              <a:latin typeface="+mj-lt"/>
            </a:endParaRPr>
          </a:p>
        </p:txBody>
      </p:sp>
      <p:pic>
        <p:nvPicPr>
          <p:cNvPr id="2050" name="Picture 2" descr="C:\Users\PC\Desktop\slid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1" y="1700809"/>
            <a:ext cx="1296144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7237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8352928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4405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5400" b="1" dirty="0" smtClean="0">
                <a:ln>
                  <a:solidFill>
                    <a:sysClr val="windowText" lastClr="000000"/>
                  </a:solidFill>
                </a:ln>
              </a:rPr>
              <a:t>МЕТА</a:t>
            </a:r>
            <a:r>
              <a:rPr lang="uk-UA" b="1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uk-UA" sz="5400" b="1" dirty="0" smtClean="0">
                <a:ln>
                  <a:solidFill>
                    <a:sysClr val="windowText" lastClr="000000"/>
                  </a:solidFill>
                </a:ln>
              </a:rPr>
              <a:t>КУРСУ</a:t>
            </a:r>
            <a:endParaRPr lang="ru-RU" b="1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628800"/>
            <a:ext cx="6354288" cy="44958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uk-UA" dirty="0">
                <a:latin typeface="Cambria" pitchFamily="18" charset="0"/>
                <a:cs typeface="Consolas" pitchFamily="49" charset="0"/>
              </a:rPr>
              <a:t>дати базові знання у сфері медіа, ознайомити студентів із </a:t>
            </a:r>
            <a:r>
              <a:rPr lang="uk-UA" dirty="0" err="1">
                <a:latin typeface="Cambria" pitchFamily="18" charset="0"/>
                <a:cs typeface="Consolas" pitchFamily="49" charset="0"/>
              </a:rPr>
              <a:t>найрозповсюдженішими</a:t>
            </a:r>
            <a:r>
              <a:rPr lang="uk-UA" dirty="0">
                <a:latin typeface="Cambria" pitchFamily="18" charset="0"/>
                <a:cs typeface="Consolas" pitchFamily="49" charset="0"/>
              </a:rPr>
              <a:t> видами маніпуляцій і </a:t>
            </a:r>
            <a:r>
              <a:rPr lang="uk-UA" dirty="0" smtClean="0">
                <a:latin typeface="Cambria" pitchFamily="18" charset="0"/>
                <a:cs typeface="Consolas" pitchFamily="49" charset="0"/>
              </a:rPr>
              <a:t>пропаганди, надати </a:t>
            </a:r>
            <a:r>
              <a:rPr lang="uk-UA" dirty="0">
                <a:latin typeface="Cambria" pitchFamily="18" charset="0"/>
                <a:cs typeface="Consolas" pitchFamily="49" charset="0"/>
              </a:rPr>
              <a:t>базові інструменти перевірки інформації та критичного мислення. </a:t>
            </a:r>
            <a:endParaRPr lang="ru-RU" dirty="0">
              <a:latin typeface="Cambria" pitchFamily="18" charset="0"/>
              <a:cs typeface="Consolas" pitchFamily="49" charset="0"/>
            </a:endParaRPr>
          </a:p>
        </p:txBody>
      </p:sp>
      <p:pic>
        <p:nvPicPr>
          <p:cNvPr id="3074" name="Picture 2" descr="C:\Users\PC\Desktop\slide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816395"/>
            <a:ext cx="2411760" cy="504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5580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dirty="0" smtClean="0">
                <a:ln>
                  <a:solidFill>
                    <a:sysClr val="windowText" lastClr="000000"/>
                  </a:solidFill>
                </a:ln>
              </a:rPr>
              <a:t>СТУДЕНТИ ЗМОЖУТЬ</a:t>
            </a:r>
            <a:endParaRPr lang="ru-RU" sz="5400" b="1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979712" y="1600200"/>
            <a:ext cx="6786336" cy="4997152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uk-UA" sz="2000" dirty="0">
                <a:latin typeface="Cambria" pitchFamily="18" charset="0"/>
              </a:rPr>
              <a:t>розуміти головні принципи роботи медіа, аналізувати свій медіапростір, свідомо підходити до питань </a:t>
            </a:r>
            <a:r>
              <a:rPr lang="uk-UA" sz="2000" dirty="0" err="1">
                <a:latin typeface="Cambria" pitchFamily="18" charset="0"/>
              </a:rPr>
              <a:t>медіаспоживання</a:t>
            </a:r>
            <a:r>
              <a:rPr lang="uk-UA" sz="2000" dirty="0">
                <a:latin typeface="Cambria" pitchFamily="18" charset="0"/>
              </a:rPr>
              <a:t>;</a:t>
            </a:r>
            <a:endParaRPr lang="ru-RU" sz="2000" dirty="0">
              <a:latin typeface="Cambria" pitchFamily="18" charset="0"/>
            </a:endParaRPr>
          </a:p>
          <a:p>
            <a:pPr marL="0" lvl="0" indent="0" algn="just">
              <a:buNone/>
            </a:pPr>
            <a:r>
              <a:rPr lang="uk-UA" sz="2000" dirty="0">
                <a:latin typeface="Cambria" pitchFamily="18" charset="0"/>
              </a:rPr>
              <a:t>усвідомити механізми впливу медіа і перейти до селективного (вибіркового) сприйняття інформації;</a:t>
            </a:r>
            <a:endParaRPr lang="ru-RU" sz="2000" dirty="0">
              <a:latin typeface="Cambria" pitchFamily="18" charset="0"/>
            </a:endParaRPr>
          </a:p>
          <a:p>
            <a:pPr marL="0" lvl="0" indent="0" algn="just">
              <a:buNone/>
            </a:pPr>
            <a:r>
              <a:rPr lang="uk-UA" sz="2000" dirty="0">
                <a:latin typeface="Cambria" pitchFamily="18" charset="0"/>
              </a:rPr>
              <a:t>навчитися чіткіше виявляти пропаганду, </a:t>
            </a:r>
            <a:r>
              <a:rPr lang="uk-UA" sz="2000" dirty="0" err="1">
                <a:latin typeface="Cambria" pitchFamily="18" charset="0"/>
              </a:rPr>
              <a:t>фейки</a:t>
            </a:r>
            <a:r>
              <a:rPr lang="uk-UA" sz="2000" dirty="0">
                <a:latin typeface="Cambria" pitchFamily="18" charset="0"/>
              </a:rPr>
              <a:t> та маніпуляції в медіа, щоб не підпасти під їхній вплив, а також ознайомляться із практичними маркерами та інструментами, які допомагатимуть у цьому;</a:t>
            </a:r>
            <a:endParaRPr lang="ru-RU" sz="2000" dirty="0">
              <a:latin typeface="Cambria" pitchFamily="18" charset="0"/>
            </a:endParaRPr>
          </a:p>
          <a:p>
            <a:pPr marL="0" lvl="0" indent="0" algn="just">
              <a:buNone/>
            </a:pPr>
            <a:r>
              <a:rPr lang="uk-UA" sz="2000" dirty="0">
                <a:latin typeface="Cambria" pitchFamily="18" charset="0"/>
              </a:rPr>
              <a:t>розвинути навички критичного мислення та аналізу інформації, що надходить з різних видів медіа;</a:t>
            </a:r>
            <a:endParaRPr lang="ru-RU" sz="2000" dirty="0">
              <a:latin typeface="Cambria" pitchFamily="18" charset="0"/>
            </a:endParaRPr>
          </a:p>
          <a:p>
            <a:pPr marL="0" lvl="0" indent="0" algn="just">
              <a:buNone/>
            </a:pPr>
            <a:r>
              <a:rPr lang="uk-UA" sz="2000" dirty="0">
                <a:latin typeface="Cambria" pitchFamily="18" charset="0"/>
              </a:rPr>
              <a:t>дізнатися про механізм і наслідки використання стереотипів і мови ненависті в медіа, навчитися розпізнавати такого виду маніпуляції</a:t>
            </a:r>
            <a:r>
              <a:rPr lang="uk-UA" sz="2000" dirty="0" smtClean="0">
                <a:latin typeface="Cambria" pitchFamily="18" charset="0"/>
              </a:rPr>
              <a:t>.</a:t>
            </a:r>
            <a:endParaRPr lang="ru-RU" sz="2000" dirty="0">
              <a:latin typeface="Cambria" pitchFamily="18" charset="0"/>
            </a:endParaRPr>
          </a:p>
        </p:txBody>
      </p:sp>
      <p:pic>
        <p:nvPicPr>
          <p:cNvPr id="4098" name="Picture 2" descr="C:\Users\PC\Desktop\strelk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1289298" cy="113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PC\Desktop\strelk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20888"/>
            <a:ext cx="1289298" cy="113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PC\Desktop\strelk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270" y="3356992"/>
            <a:ext cx="1289298" cy="113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PC\Desktop\strelk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270" y="4468202"/>
            <a:ext cx="1289298" cy="113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PC\Desktop\strelk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7481" y="5229200"/>
            <a:ext cx="1289298" cy="113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5600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5400" b="1" dirty="0" smtClean="0">
                <a:ln>
                  <a:solidFill>
                    <a:sysClr val="windowText" lastClr="000000"/>
                  </a:solidFill>
                </a:ln>
              </a:rPr>
              <a:t>ГОЛОВНЕ ЗАВДАННЯ</a:t>
            </a:r>
            <a:endParaRPr lang="ru-RU" sz="5400" b="1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600200"/>
            <a:ext cx="8370512" cy="3340968"/>
          </a:xfrm>
        </p:spPr>
        <p:txBody>
          <a:bodyPr>
            <a:normAutofit/>
          </a:bodyPr>
          <a:lstStyle/>
          <a:p>
            <a:r>
              <a:rPr lang="uk-UA" sz="2800" dirty="0">
                <a:latin typeface="Cambria" pitchFamily="18" charset="0"/>
              </a:rPr>
              <a:t>полягає не в тому, щоб сказати, якими потрібно користуватися ЗМІ (що читати чи дивитися), а </a:t>
            </a:r>
            <a:r>
              <a:rPr lang="uk-UA" sz="2800" dirty="0" smtClean="0">
                <a:latin typeface="Cambria" pitchFamily="18" charset="0"/>
              </a:rPr>
              <a:t>навчити студентів </a:t>
            </a:r>
            <a:r>
              <a:rPr lang="uk-UA" sz="2800" b="1" dirty="0" smtClean="0">
                <a:latin typeface="Cambria" pitchFamily="18" charset="0"/>
              </a:rPr>
              <a:t>НЕ ПІДПАДАТИ ПІД ВПЛИВ ПРОПАГАНДИ</a:t>
            </a:r>
            <a:r>
              <a:rPr lang="uk-UA" sz="2800" dirty="0" smtClean="0">
                <a:latin typeface="Cambria" pitchFamily="18" charset="0"/>
              </a:rPr>
              <a:t>, </a:t>
            </a:r>
            <a:r>
              <a:rPr lang="uk-UA" sz="2800" dirty="0">
                <a:latin typeface="Cambria" pitchFamily="18" charset="0"/>
              </a:rPr>
              <a:t>допомогти </a:t>
            </a:r>
            <a:r>
              <a:rPr lang="uk-UA" sz="2800" b="1" dirty="0" smtClean="0">
                <a:latin typeface="Cambria" pitchFamily="18" charset="0"/>
              </a:rPr>
              <a:t>НЕ СТАТИ ЖЕРТВАМИ МАНІПУЛЯЦІЙ</a:t>
            </a:r>
            <a:r>
              <a:rPr lang="uk-UA" sz="2800" dirty="0" smtClean="0">
                <a:latin typeface="Cambria" pitchFamily="18" charset="0"/>
              </a:rPr>
              <a:t>, що призводить до </a:t>
            </a:r>
            <a:r>
              <a:rPr lang="uk-UA" sz="2800" dirty="0">
                <a:latin typeface="Cambria" pitchFamily="18" charset="0"/>
              </a:rPr>
              <a:t>паніки, ненависті </a:t>
            </a:r>
            <a:r>
              <a:rPr lang="uk-UA" sz="2800" dirty="0" smtClean="0">
                <a:latin typeface="Cambria" pitchFamily="18" charset="0"/>
              </a:rPr>
              <a:t>та різних страхів</a:t>
            </a:r>
            <a:r>
              <a:rPr lang="uk-UA" sz="2800" dirty="0">
                <a:latin typeface="Cambria" pitchFamily="18" charset="0"/>
              </a:rPr>
              <a:t>. </a:t>
            </a:r>
            <a:endParaRPr lang="ru-RU" sz="2800" dirty="0">
              <a:latin typeface="Cambria" pitchFamily="18" charset="0"/>
            </a:endParaRPr>
          </a:p>
        </p:txBody>
      </p:sp>
      <p:pic>
        <p:nvPicPr>
          <p:cNvPr id="5122" name="Picture 2" descr="http://www.kino-teatr.ru/art/4043/521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8993" y="4286256"/>
            <a:ext cx="4214841" cy="2407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1789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dirty="0" smtClean="0">
                <a:ln>
                  <a:solidFill>
                    <a:sysClr val="windowText" lastClr="000000"/>
                  </a:solidFill>
                </a:ln>
              </a:rPr>
              <a:t>РОЗДІЛ 1. </a:t>
            </a:r>
            <a:endParaRPr lang="ru-RU" sz="5400" b="1" dirty="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548" y="1628800"/>
            <a:ext cx="8385940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5422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ln>
                  <a:solidFill>
                    <a:sysClr val="windowText" lastClr="000000"/>
                  </a:solidFill>
                </a:ln>
              </a:rPr>
              <a:t>ТЕМА 1. </a:t>
            </a:r>
            <a:r>
              <a:rPr lang="uk-UA" sz="4000" b="1" dirty="0" smtClean="0">
                <a:ln>
                  <a:solidFill>
                    <a:sysClr val="windowText" lastClr="000000"/>
                  </a:solidFill>
                </a:ln>
              </a:rPr>
              <a:t>Інформація та мас-медіа</a:t>
            </a:r>
            <a:endParaRPr lang="ru-RU" sz="4000" b="1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42844" y="1928802"/>
            <a:ext cx="8424936" cy="4500594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uk-UA" sz="8000" dirty="0">
                <a:latin typeface="Cambria" pitchFamily="18" charset="0"/>
              </a:rPr>
              <a:t>Асоціації зі словами «інформування» та «пропаганда». </a:t>
            </a:r>
            <a:endParaRPr lang="uk-UA" sz="8000" dirty="0" smtClean="0">
              <a:latin typeface="Cambria" pitchFamily="18" charset="0"/>
            </a:endParaRPr>
          </a:p>
          <a:p>
            <a:pPr algn="just"/>
            <a:r>
              <a:rPr lang="uk-UA" sz="8000" dirty="0" smtClean="0">
                <a:latin typeface="Cambria" pitchFamily="18" charset="0"/>
              </a:rPr>
              <a:t>Приклади </a:t>
            </a:r>
            <a:r>
              <a:rPr lang="uk-UA" sz="8000" dirty="0" smtClean="0">
                <a:latin typeface="Cambria" pitchFamily="18" charset="0"/>
              </a:rPr>
              <a:t>інформування</a:t>
            </a:r>
          </a:p>
          <a:p>
            <a:pPr algn="just">
              <a:buNone/>
            </a:pPr>
            <a:r>
              <a:rPr lang="uk-UA" sz="8000" dirty="0" smtClean="0">
                <a:latin typeface="Cambria" pitchFamily="18" charset="0"/>
              </a:rPr>
              <a:t>	 </a:t>
            </a:r>
            <a:r>
              <a:rPr lang="uk-UA" sz="8000" dirty="0">
                <a:latin typeface="Cambria" pitchFamily="18" charset="0"/>
              </a:rPr>
              <a:t>та пропаганди через </a:t>
            </a:r>
            <a:endParaRPr lang="uk-UA" sz="8000" dirty="0" smtClean="0">
              <a:latin typeface="Cambria" pitchFamily="18" charset="0"/>
            </a:endParaRPr>
          </a:p>
          <a:p>
            <a:pPr algn="just">
              <a:buNone/>
            </a:pPr>
            <a:r>
              <a:rPr lang="uk-UA" sz="8000" dirty="0" smtClean="0">
                <a:latin typeface="Cambria" pitchFamily="18" charset="0"/>
              </a:rPr>
              <a:t>	відео</a:t>
            </a:r>
            <a:r>
              <a:rPr lang="uk-UA" sz="8000" dirty="0">
                <a:latin typeface="Cambria" pitchFamily="18" charset="0"/>
              </a:rPr>
              <a:t>. </a:t>
            </a:r>
            <a:endParaRPr lang="uk-UA" sz="8000" dirty="0" smtClean="0">
              <a:latin typeface="Cambria" pitchFamily="18" charset="0"/>
            </a:endParaRPr>
          </a:p>
          <a:p>
            <a:pPr algn="just"/>
            <a:r>
              <a:rPr lang="uk-UA" sz="8000" dirty="0" smtClean="0">
                <a:latin typeface="Cambria" pitchFamily="18" charset="0"/>
              </a:rPr>
              <a:t>Практичні </a:t>
            </a:r>
            <a:r>
              <a:rPr lang="uk-UA" sz="8000" dirty="0">
                <a:latin typeface="Cambria" pitchFamily="18" charset="0"/>
              </a:rPr>
              <a:t>маркери. </a:t>
            </a:r>
            <a:endParaRPr lang="uk-UA" sz="8000" dirty="0" smtClean="0">
              <a:latin typeface="Cambria" pitchFamily="18" charset="0"/>
            </a:endParaRPr>
          </a:p>
          <a:p>
            <a:pPr algn="just"/>
            <a:r>
              <a:rPr lang="uk-UA" sz="8000" dirty="0" smtClean="0">
                <a:latin typeface="Cambria" pitchFamily="18" charset="0"/>
              </a:rPr>
              <a:t>Інформація </a:t>
            </a:r>
            <a:r>
              <a:rPr lang="uk-UA" sz="8000" dirty="0">
                <a:latin typeface="Cambria" pitchFamily="18" charset="0"/>
              </a:rPr>
              <a:t>та пропаганда </a:t>
            </a:r>
            <a:endParaRPr lang="uk-UA" sz="8000" dirty="0" smtClean="0">
              <a:latin typeface="Cambria" pitchFamily="18" charset="0"/>
            </a:endParaRPr>
          </a:p>
          <a:p>
            <a:pPr algn="just">
              <a:buNone/>
            </a:pPr>
            <a:r>
              <a:rPr lang="uk-UA" sz="8000" dirty="0" smtClean="0">
                <a:latin typeface="Cambria" pitchFamily="18" charset="0"/>
              </a:rPr>
              <a:t>	у </a:t>
            </a:r>
            <a:r>
              <a:rPr lang="uk-UA" sz="8000" dirty="0">
                <a:latin typeface="Cambria" pitchFamily="18" charset="0"/>
              </a:rPr>
              <a:t>медіапросторі. </a:t>
            </a:r>
            <a:endParaRPr lang="uk-UA" sz="8000" dirty="0" smtClean="0">
              <a:latin typeface="Cambria" pitchFamily="18" charset="0"/>
            </a:endParaRPr>
          </a:p>
          <a:p>
            <a:pPr algn="just"/>
            <a:r>
              <a:rPr lang="uk-UA" sz="8000" dirty="0" smtClean="0">
                <a:latin typeface="Cambria" pitchFamily="18" charset="0"/>
              </a:rPr>
              <a:t>Види </a:t>
            </a:r>
            <a:r>
              <a:rPr lang="uk-UA" sz="8000" dirty="0">
                <a:latin typeface="Cambria" pitchFamily="18" charset="0"/>
              </a:rPr>
              <a:t>пропаганди. </a:t>
            </a:r>
            <a:endParaRPr lang="uk-UA" sz="8000" dirty="0" smtClean="0">
              <a:latin typeface="Cambria" pitchFamily="18" charset="0"/>
            </a:endParaRPr>
          </a:p>
          <a:p>
            <a:pPr algn="just"/>
            <a:r>
              <a:rPr lang="uk-UA" sz="8000" dirty="0" smtClean="0">
                <a:latin typeface="Cambria" pitchFamily="18" charset="0"/>
              </a:rPr>
              <a:t>Знайди </a:t>
            </a:r>
            <a:r>
              <a:rPr lang="uk-UA" sz="8000" dirty="0">
                <a:latin typeface="Cambria" pitchFamily="18" charset="0"/>
              </a:rPr>
              <a:t>відповідності </a:t>
            </a:r>
            <a:endParaRPr lang="uk-UA" sz="8000" dirty="0" smtClean="0">
              <a:latin typeface="Cambria" pitchFamily="18" charset="0"/>
            </a:endParaRPr>
          </a:p>
          <a:p>
            <a:pPr algn="just">
              <a:buNone/>
            </a:pPr>
            <a:r>
              <a:rPr lang="uk-UA" sz="8000" dirty="0" smtClean="0">
                <a:latin typeface="Cambria" pitchFamily="18" charset="0"/>
              </a:rPr>
              <a:t>	(</a:t>
            </a:r>
            <a:r>
              <a:rPr lang="uk-UA" sz="8000" dirty="0">
                <a:latin typeface="Cambria" pitchFamily="18" charset="0"/>
              </a:rPr>
              <a:t>приклади інформування</a:t>
            </a:r>
            <a:r>
              <a:rPr lang="uk-UA" sz="8000" dirty="0" smtClean="0">
                <a:latin typeface="Cambria" pitchFamily="18" charset="0"/>
              </a:rPr>
              <a:t>,</a:t>
            </a:r>
          </a:p>
          <a:p>
            <a:pPr algn="just">
              <a:buNone/>
            </a:pPr>
            <a:r>
              <a:rPr lang="uk-UA" sz="8000" dirty="0" smtClean="0">
                <a:latin typeface="Cambria" pitchFamily="18" charset="0"/>
              </a:rPr>
              <a:t>	пропаганди</a:t>
            </a:r>
            <a:r>
              <a:rPr lang="uk-UA" sz="8000" dirty="0">
                <a:latin typeface="Cambria" pitchFamily="18" charset="0"/>
              </a:rPr>
              <a:t>, реклами, соціальної реклами).</a:t>
            </a:r>
            <a:endParaRPr lang="ru-RU" sz="8000" dirty="0">
              <a:latin typeface="Cambria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http://travellife.com.ua/wp-content/uploads/2012/01/idealnyiy-zhurnalis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77" t="5800"/>
          <a:stretch/>
        </p:blipFill>
        <p:spPr bwMode="auto">
          <a:xfrm>
            <a:off x="3969602" y="2285992"/>
            <a:ext cx="5174398" cy="327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9182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n>
                  <a:solidFill>
                    <a:sysClr val="windowText" lastClr="000000"/>
                  </a:solidFill>
                </a:ln>
              </a:rPr>
              <a:t>ТЕМА 2. Інформація про вплив</a:t>
            </a:r>
            <a:endParaRPr lang="ru-RU" b="1" dirty="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2050" name="Picture 2" descr="http://nplit.ru/books/item/f00/s00/z0000075/pic/000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7724" y="3741882"/>
            <a:ext cx="3888432" cy="311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628800"/>
            <a:ext cx="5184576" cy="4608512"/>
          </a:xfrm>
        </p:spPr>
        <p:txBody>
          <a:bodyPr/>
          <a:lstStyle/>
          <a:p>
            <a:r>
              <a:rPr lang="uk-UA" dirty="0" smtClean="0">
                <a:latin typeface="Cambria" pitchFamily="18" charset="0"/>
              </a:rPr>
              <a:t>Джерела інформації. </a:t>
            </a:r>
          </a:p>
          <a:p>
            <a:r>
              <a:rPr lang="uk-UA" dirty="0" smtClean="0">
                <a:latin typeface="Cambria" pitchFamily="18" charset="0"/>
              </a:rPr>
              <a:t>Види медіа та їх використання. </a:t>
            </a:r>
          </a:p>
          <a:p>
            <a:r>
              <a:rPr lang="uk-UA" dirty="0" smtClean="0">
                <a:latin typeface="Cambria" pitchFamily="18" charset="0"/>
              </a:rPr>
              <a:t>Персональне </a:t>
            </a:r>
            <a:r>
              <a:rPr lang="uk-UA" dirty="0" err="1" smtClean="0">
                <a:latin typeface="Cambria" pitchFamily="18" charset="0"/>
              </a:rPr>
              <a:t>медіаполе</a:t>
            </a:r>
            <a:r>
              <a:rPr lang="uk-UA" dirty="0" smtClean="0">
                <a:latin typeface="Cambria" pitchFamily="18" charset="0"/>
              </a:rPr>
              <a:t>. </a:t>
            </a:r>
          </a:p>
          <a:p>
            <a:r>
              <a:rPr lang="uk-UA" dirty="0" smtClean="0">
                <a:latin typeface="Cambria" pitchFamily="18" charset="0"/>
              </a:rPr>
              <a:t>Об’єктивність медіа (дискусія). </a:t>
            </a:r>
          </a:p>
          <a:p>
            <a:r>
              <a:rPr lang="uk-UA" dirty="0" smtClean="0">
                <a:latin typeface="Cambria" pitchFamily="18" charset="0"/>
              </a:rPr>
              <a:t>Власники медіа. </a:t>
            </a:r>
          </a:p>
          <a:p>
            <a:r>
              <a:rPr lang="uk-UA" dirty="0" smtClean="0">
                <a:latin typeface="Cambria" pitchFamily="18" charset="0"/>
              </a:rPr>
              <a:t>Залежність журналістів від власників.</a:t>
            </a:r>
            <a:endParaRPr lang="ru-RU" dirty="0" smtClean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653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ln>
                  <a:solidFill>
                    <a:sysClr val="windowText" lastClr="000000"/>
                  </a:solidFill>
                </a:ln>
              </a:rPr>
              <a:t>ТЕМА 3. Усвідомлене </a:t>
            </a:r>
            <a:r>
              <a:rPr lang="uk-UA" sz="3600" b="1" dirty="0" err="1" smtClean="0">
                <a:ln>
                  <a:solidFill>
                    <a:sysClr val="windowText" lastClr="000000"/>
                  </a:solidFill>
                </a:ln>
              </a:rPr>
              <a:t>медіаспоживання</a:t>
            </a:r>
            <a:endParaRPr lang="ru-RU" sz="3600" b="1" dirty="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3074" name="Picture 2" descr="http://img2.tamtay.vn/files/blogdata/2012/12/22/0/8673724/860873476_imageview.asp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05064"/>
            <a:ext cx="4655320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7919792" cy="4495800"/>
          </a:xfrm>
        </p:spPr>
        <p:txBody>
          <a:bodyPr/>
          <a:lstStyle/>
          <a:p>
            <a:r>
              <a:rPr lang="uk-UA" dirty="0">
                <a:latin typeface="Cambria" pitchFamily="18" charset="0"/>
              </a:rPr>
              <a:t>Фактори впливу</a:t>
            </a:r>
            <a:r>
              <a:rPr lang="uk-UA" dirty="0" smtClean="0">
                <a:latin typeface="Cambria" pitchFamily="18" charset="0"/>
              </a:rPr>
              <a:t>.</a:t>
            </a:r>
          </a:p>
          <a:p>
            <a:r>
              <a:rPr lang="uk-UA" dirty="0" smtClean="0">
                <a:latin typeface="Cambria" pitchFamily="18" charset="0"/>
              </a:rPr>
              <a:t> </a:t>
            </a:r>
            <a:r>
              <a:rPr lang="uk-UA" dirty="0">
                <a:latin typeface="Cambria" pitchFamily="18" charset="0"/>
              </a:rPr>
              <a:t>Аналіз відео. </a:t>
            </a:r>
            <a:endParaRPr lang="uk-UA" dirty="0" smtClean="0">
              <a:latin typeface="Cambria" pitchFamily="18" charset="0"/>
            </a:endParaRPr>
          </a:p>
          <a:p>
            <a:r>
              <a:rPr lang="uk-UA" dirty="0" smtClean="0">
                <a:latin typeface="Cambria" pitchFamily="18" charset="0"/>
              </a:rPr>
              <a:t>Цензура</a:t>
            </a:r>
            <a:r>
              <a:rPr lang="uk-UA" dirty="0">
                <a:latin typeface="Cambria" pitchFamily="18" charset="0"/>
              </a:rPr>
              <a:t>, </a:t>
            </a:r>
            <a:r>
              <a:rPr lang="uk-UA" dirty="0" err="1">
                <a:latin typeface="Cambria" pitchFamily="18" charset="0"/>
              </a:rPr>
              <a:t>самоцензура</a:t>
            </a:r>
            <a:r>
              <a:rPr lang="uk-UA" dirty="0">
                <a:latin typeface="Cambria" pitchFamily="18" charset="0"/>
              </a:rPr>
              <a:t>, </a:t>
            </a:r>
            <a:r>
              <a:rPr lang="uk-UA" dirty="0" err="1" smtClean="0">
                <a:latin typeface="Cambria" pitchFamily="18" charset="0"/>
              </a:rPr>
              <a:t>джинса</a:t>
            </a:r>
            <a:r>
              <a:rPr lang="uk-UA" dirty="0" smtClean="0">
                <a:latin typeface="Cambria" pitchFamily="18" charset="0"/>
              </a:rPr>
              <a:t> в </a:t>
            </a:r>
            <a:r>
              <a:rPr lang="uk-UA" dirty="0">
                <a:latin typeface="Cambria" pitchFamily="18" charset="0"/>
              </a:rPr>
              <a:t>мас-медіа: причини, наслідки. </a:t>
            </a:r>
            <a:endParaRPr lang="uk-UA" dirty="0" smtClean="0">
              <a:latin typeface="Cambria" pitchFamily="18" charset="0"/>
            </a:endParaRPr>
          </a:p>
          <a:p>
            <a:r>
              <a:rPr lang="uk-UA" dirty="0" smtClean="0">
                <a:latin typeface="Cambria" pitchFamily="18" charset="0"/>
              </a:rPr>
              <a:t>Приклади </a:t>
            </a:r>
            <a:r>
              <a:rPr lang="uk-UA" dirty="0">
                <a:latin typeface="Cambria" pitchFamily="18" charset="0"/>
              </a:rPr>
              <a:t>порушення стандартів у журналістиці.</a:t>
            </a:r>
            <a:endParaRPr lang="ru-RU" dirty="0">
              <a:latin typeface="Cambria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675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187</TotalTime>
  <Words>665</Words>
  <Application>Microsoft Office PowerPoint</Application>
  <PresentationFormat>Экран (4:3)</PresentationFormat>
  <Paragraphs>82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Обычная</vt:lpstr>
      <vt:lpstr>Слайд 1</vt:lpstr>
      <vt:lpstr>Навчальна дисципліна</vt:lpstr>
      <vt:lpstr>МЕТА КУРСУ</vt:lpstr>
      <vt:lpstr>СТУДЕНТИ ЗМОЖУТЬ</vt:lpstr>
      <vt:lpstr>ГОЛОВНЕ ЗАВДАННЯ</vt:lpstr>
      <vt:lpstr>РОЗДІЛ 1. </vt:lpstr>
      <vt:lpstr>ТЕМА 1. Інформація та мас-медіа</vt:lpstr>
      <vt:lpstr>ТЕМА 2. Інформація про вплив</vt:lpstr>
      <vt:lpstr>ТЕМА 3. Усвідомлене медіаспоживання</vt:lpstr>
      <vt:lpstr>ТЕМА 4. Процес відбору новин</vt:lpstr>
      <vt:lpstr>РОЗДІЛ 2.</vt:lpstr>
      <vt:lpstr>ТЕМА 1. Маніпуляція</vt:lpstr>
      <vt:lpstr>ТЕМА 2. Фейк як один із механiзмiв iнформацiйної манiпуляцiї</vt:lpstr>
      <vt:lpstr>ТЕМА 3. Фейки та iнструменти манiпуляцiй</vt:lpstr>
      <vt:lpstr>РОЗДІЛ 3.</vt:lpstr>
      <vt:lpstr>ТЕМА 1. Мова ненавистi: дегуманiзацiя</vt:lpstr>
      <vt:lpstr>ТЕМА 2. Мова ненавистi: внутрiшньо перемiщенi особи</vt:lpstr>
      <vt:lpstr>Кориснi ресурси та сервiси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медіаграмотність</dc:title>
  <dc:creator>PC</dc:creator>
  <cp:lastModifiedBy>User</cp:lastModifiedBy>
  <cp:revision>27</cp:revision>
  <dcterms:created xsi:type="dcterms:W3CDTF">2016-01-28T11:13:50Z</dcterms:created>
  <dcterms:modified xsi:type="dcterms:W3CDTF">2016-01-28T18:14:42Z</dcterms:modified>
</cp:coreProperties>
</file>