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Roboto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Roboto-bold.fntdata"/><Relationship Id="rId27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234e80e4cf96be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234e80e4cf96be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234e80e4cf96be4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234e80e4cf96be4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234e80e4cf96be4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234e80e4cf96be4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234e80e4cf96be4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234e80e4cf96be4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91f6084d693c59a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91f6084d693c59a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034d0560695d09d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3034d0560695d09d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3034d0560695d09d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3034d0560695d09d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034d0560695d09d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034d0560695d09d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034d0560695d09d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3034d0560695d09d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034d0560695d09d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3034d0560695d09d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4b2ee8a48949073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4b2ee8a48949073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3034d0560695d09d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3034d0560695d09d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3034d0560695d09d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3034d0560695d09d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4b2ee8a48949073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4b2ee8a48949073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4b2ee8a48949073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4b2ee8a48949073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4b2ee8a48949073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4b2ee8a48949073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4b2ee8a48949073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4b2ee8a48949073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4b2ee8a48949073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4b2ee8a48949073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7f4b6e3b2fee45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7f4b6e3b2fee45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234e80e4cf96be4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234e80e4cf96be4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1083092" y="2152347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Складно</a:t>
            </a:r>
            <a:r>
              <a:rPr lang="ru"/>
              <a:t>підрядні речення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/>
          <p:nvPr>
            <p:ph idx="1" type="subTitle"/>
          </p:nvPr>
        </p:nvSpPr>
        <p:spPr>
          <a:xfrm>
            <a:off x="265500" y="343201"/>
            <a:ext cx="4045200" cy="48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Логіко-граматична класифікація СПР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заснована на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співвідповідності ПЧ цих речень членам простого речення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Ця класифікація вперше систематично була викладена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Ф. І. Буслаєвим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i="1"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Типи підрядних:</a:t>
            </a:r>
            <a:endParaRPr b="1"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підметові;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присудкові;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додаткові;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означальні;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обставинні;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наслідкові;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супровідні та ін.</a:t>
            </a:r>
            <a:endParaRPr i="1"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Google Shape;144;p22"/>
          <p:cNvSpPr txBox="1"/>
          <p:nvPr>
            <p:ph idx="2" type="body"/>
          </p:nvPr>
        </p:nvSpPr>
        <p:spPr>
          <a:xfrm>
            <a:off x="4939500" y="1055400"/>
            <a:ext cx="3837000" cy="336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 той,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що греблі рвав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(присуд.)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Щастя тому дається,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хто за нього в бою б’ється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(додатк.). 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Люди старшого покоління пам’ятають ті часи, к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оли селянин жив одвічним страхом перед природою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(означ.)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/>
          <p:nvPr>
            <p:ph idx="1" type="subTitle"/>
          </p:nvPr>
        </p:nvSpPr>
        <p:spPr>
          <a:xfrm>
            <a:off x="215887" y="1698531"/>
            <a:ext cx="4045200" cy="21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Недолік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в одну групу потрапляють різні за будовою і значенням речення і, навпаки, близькі за будовою і значенням речення опиняються в різних групах.</a:t>
            </a:r>
            <a:endParaRPr/>
          </a:p>
        </p:txBody>
      </p:sp>
      <p:sp>
        <p:nvSpPr>
          <p:cNvPr id="150" name="Google Shape;150;p23"/>
          <p:cNvSpPr txBox="1"/>
          <p:nvPr>
            <p:ph idx="2" type="body"/>
          </p:nvPr>
        </p:nvSpPr>
        <p:spPr>
          <a:xfrm>
            <a:off x="4918841" y="1349482"/>
            <a:ext cx="3837000" cy="199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Мені почулося,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що щось шарудить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 почув,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що щось шарудить. 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/>
          <p:nvPr>
            <p:ph idx="1" type="subTitle"/>
          </p:nvPr>
        </p:nvSpPr>
        <p:spPr>
          <a:xfrm>
            <a:off x="265500" y="1196824"/>
            <a:ext cx="4045200" cy="28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Формально-граматична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класифікація СПР спирається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засоби звʼязку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підрядної і головної частини цих речень.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Кладучи в основу цю ознаку, розрізняють 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типи СПР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СПР із сполучником (сполучникові);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СПР із розділ. паузою (безсполучникові).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/>
          <p:nvPr>
            <p:ph idx="1" type="subTitle"/>
          </p:nvPr>
        </p:nvSpPr>
        <p:spPr>
          <a:xfrm>
            <a:off x="0" y="906239"/>
            <a:ext cx="4572000" cy="3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основі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структурно-семантичної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класифікації СПР лежить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установлення структурних і семантичних (значеннєвих) відношень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між головною і підрядною частинами цих речень  (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М.Поспєлов;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50-ті рр.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ХХ ст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Виходячи з того, що СПР 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 погляду змісту й синтаксичної структури є єдиним цілим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при структурно-семантичній класифікації не користуються термінами «</a:t>
            </a:r>
            <a:r>
              <a:rPr lang="ru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головне речення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 і «</a:t>
            </a:r>
            <a:r>
              <a:rPr lang="ru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підрядне речення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». Замість них вживають терміни «</a:t>
            </a:r>
            <a:r>
              <a:rPr lang="ru" sz="1400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головна частина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», «</a:t>
            </a:r>
            <a:r>
              <a:rPr lang="ru" sz="1400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підрядна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400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частина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5"/>
          <p:cNvSpPr txBox="1"/>
          <p:nvPr>
            <p:ph idx="2" type="body"/>
          </p:nvPr>
        </p:nvSpPr>
        <p:spPr>
          <a:xfrm>
            <a:off x="5005650" y="906249"/>
            <a:ext cx="3837000" cy="3159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 розгляді СПР враховується: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</a:t>
            </a:r>
            <a:r>
              <a:rPr b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що пояснює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підрядна частина у головній (до всієї частини чи тільки до одного слова);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</a:t>
            </a:r>
            <a:r>
              <a:rPr b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 допомогою яких формально-граматичних засобів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вона приєднується до головної; 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 </a:t>
            </a:r>
            <a:r>
              <a:rPr b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які смислові (значеннєві) відношення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існують між предикативними частинами СПР.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4. Структурно-семантичні типи СПР</a:t>
            </a:r>
            <a:endParaRPr sz="2400"/>
          </a:p>
        </p:txBody>
      </p:sp>
      <p:sp>
        <p:nvSpPr>
          <p:cNvPr id="167" name="Google Shape;167;p2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958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 будовою серед СПР розрізняють </a:t>
            </a:r>
            <a:r>
              <a:rPr b="1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два основні структурно-семантичні типи: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  речення </a:t>
            </a:r>
            <a:r>
              <a:rPr b="1" i="1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нерозчленованої структури</a:t>
            </a: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(нерозчленовані), одночленні;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речення </a:t>
            </a:r>
            <a:r>
              <a:rPr b="1" i="1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розчленованої структури</a:t>
            </a: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(розчленовані), двочленні.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8" name="Google Shape;16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9600" y="3256243"/>
            <a:ext cx="1904775" cy="155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7"/>
          <p:cNvSpPr txBox="1"/>
          <p:nvPr>
            <p:ph idx="1" type="subTitle"/>
          </p:nvPr>
        </p:nvSpPr>
        <p:spPr>
          <a:xfrm>
            <a:off x="207175" y="1330351"/>
            <a:ext cx="4045200" cy="248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Речення нерозчленованої структури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 такі СПР, підрядна частина яких відноситься до одного слова або словосполучення головної частини, що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потребує доповнення, уточнення, розширення, конкретизації.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7"/>
          <p:cNvSpPr txBox="1"/>
          <p:nvPr>
            <p:ph idx="2" type="body"/>
          </p:nvPr>
        </p:nvSpPr>
        <p:spPr>
          <a:xfrm>
            <a:off x="4775849" y="948445"/>
            <a:ext cx="4045200" cy="273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 СПР нерозчленованої структури належать: 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СПР з підрядною присубстантивно-атрибутивною (нерідко їх називають означальними);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займенниково-співвідносні;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 з’ясувальні.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 txBox="1"/>
          <p:nvPr>
            <p:ph idx="1" type="subTitle"/>
          </p:nvPr>
        </p:nvSpPr>
        <p:spPr>
          <a:xfrm>
            <a:off x="265500" y="914650"/>
            <a:ext cx="4045200" cy="36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СПР розчленованої структури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це такі речення, підрядна частина яких звичайно відноситься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 всієї головної частини загалом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і пов’язується з нею за допомогою так званих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семантичних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сполучників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тобто сполучників, що виражають певні семантичні відношення.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 СПР розчленованої структури належать речення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 підрядними обставинними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часу, умови, причини, мети, місця, наслідку, допусту, порівняння, а також СПР з супровідними.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Google Shape;180;p2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 весною, 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 розпочались справжні роботи, розмови стали більш різнобарвні і розростались.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9"/>
          <p:cNvSpPr txBox="1"/>
          <p:nvPr>
            <p:ph type="title"/>
          </p:nvPr>
        </p:nvSpPr>
        <p:spPr>
          <a:xfrm>
            <a:off x="265500" y="327019"/>
            <a:ext cx="4045200" cy="10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5. С</a:t>
            </a:r>
            <a:r>
              <a:rPr lang="ru" sz="2400"/>
              <a:t>ПР нерозчленованої структури</a:t>
            </a:r>
            <a:endParaRPr sz="2400"/>
          </a:p>
        </p:txBody>
      </p:sp>
      <p:sp>
        <p:nvSpPr>
          <p:cNvPr id="186" name="Google Shape;186;p29"/>
          <p:cNvSpPr txBox="1"/>
          <p:nvPr>
            <p:ph idx="1" type="subTitle"/>
          </p:nvPr>
        </p:nvSpPr>
        <p:spPr>
          <a:xfrm>
            <a:off x="265500" y="1929386"/>
            <a:ext cx="4045200" cy="274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Присубстантивно-атрибутивними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називають такі СПР нерозчленованої структури, в яких підрядні частини, відповідаючи на питання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який, яка, яке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відноситься до іменника чи субстантивованого слова, що входить до складу головної частини й означає його.</a:t>
            </a:r>
            <a:endParaRPr/>
          </a:p>
        </p:txBody>
      </p:sp>
      <p:sp>
        <p:nvSpPr>
          <p:cNvPr id="187" name="Google Shape;187;p29"/>
          <p:cNvSpPr txBox="1"/>
          <p:nvPr>
            <p:ph idx="2" type="body"/>
          </p:nvPr>
        </p:nvSpPr>
        <p:spPr>
          <a:xfrm>
            <a:off x="5022188" y="978682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 єсть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народ, якого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Правди сила ніким звойована ще не була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(П. Тичина)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Між подвійними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сходами, що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вели на другий поверх, колись стояв величезний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акваріум, в якому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плескалися золоті краснопері рибки.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/>
          <p:nvPr>
            <p:ph idx="1" type="subTitle"/>
          </p:nvPr>
        </p:nvSpPr>
        <p:spPr>
          <a:xfrm>
            <a:off x="282050" y="1608922"/>
            <a:ext cx="4045200" cy="203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Засобами зв’язку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предикативної частини присубстантивно-атрибутивного речення є сполучні слова 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займенники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який, чий, котрий, що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хто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 будь-якій формі та сполучні слова – прислівники 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де, куди, звідки, коли, як,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 також сполучники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що, щоб, мов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немов, наче, неначе, ніби.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93" name="Google Shape;193;p30"/>
          <p:cNvSpPr txBox="1"/>
          <p:nvPr>
            <p:ph idx="2" type="body"/>
          </p:nvPr>
        </p:nvSpPr>
        <p:spPr>
          <a:xfrm>
            <a:off x="4939500" y="724200"/>
            <a:ext cx="3837000" cy="410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Ліс, де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був розташований командний пункт, одним краєм підходив до села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(А. Шиян).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Немидорі знову приснився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сон, ніби 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вона блукає з Миколою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(І. Нечуй-Левицький).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Комбат дав своїм ротам наказ займати вигідні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позиції, звідки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вже по сигналу артилерії повести рішучу атаку на німців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(А. Шиян).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Командири зупиняли по дорогах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бійців, що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відбилися від своїх частин, і завертали в окопи, вириті на дніпровських схилах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(Григорій Тютюнник).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1"/>
          <p:cNvSpPr txBox="1"/>
          <p:nvPr>
            <p:ph idx="1" type="subTitle"/>
          </p:nvPr>
        </p:nvSpPr>
        <p:spPr>
          <a:xfrm>
            <a:off x="397801" y="1374842"/>
            <a:ext cx="4045200" cy="198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 головній частині таких СПР сполучникові або сполучному слову підрядної частини може відповідати вказівний займенник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той, такий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який супроводжує озн. займенник, виступає в ролі 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підсилюючого співвідносного слова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31"/>
          <p:cNvSpPr txBox="1"/>
          <p:nvPr>
            <p:ph idx="2" type="body"/>
          </p:nvPr>
        </p:nvSpPr>
        <p:spPr>
          <a:xfrm>
            <a:off x="4686802" y="391877"/>
            <a:ext cx="42045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Нехай не знає втоми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 рука, що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добре зерно в добру землю сіє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(М. Рильський).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119400" y="1229975"/>
            <a:ext cx="49053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Загальні поняття про СПР.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Основні засоби організації СПР.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Принципи класифікації СПР.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Структурно-семантичні типи СПР.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СПР нерозчленованої структури.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4"/>
          <p:cNvSpPr txBox="1"/>
          <p:nvPr>
            <p:ph idx="2" type="body"/>
          </p:nvPr>
        </p:nvSpPr>
        <p:spPr>
          <a:xfrm>
            <a:off x="4572000" y="1229975"/>
            <a:ext cx="4785300" cy="38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СПР розчленованої структури: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СПР з підрядними часу;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СПР з підрядними умови;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 СПР з підрядними мети;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4) СПР з підрядними причини;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5) СПР з підрядними місця;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6) СПР порівняльні;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7) СПР допустові;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8) СПР наслідкові;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9) СПР з підрядними супровідними.</a:t>
            </a:r>
            <a:endParaRPr/>
          </a:p>
        </p:txBody>
      </p:sp>
      <p:sp>
        <p:nvSpPr>
          <p:cNvPr id="92" name="Google Shape;92;p14"/>
          <p:cNvSpPr txBox="1"/>
          <p:nvPr>
            <p:ph type="title"/>
          </p:nvPr>
        </p:nvSpPr>
        <p:spPr>
          <a:xfrm>
            <a:off x="225900" y="138526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План лекції</a:t>
            </a:r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8085" y="3110363"/>
            <a:ext cx="1273550" cy="169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/>
          <p:nvPr>
            <p:ph idx="1" type="subTitle"/>
          </p:nvPr>
        </p:nvSpPr>
        <p:spPr>
          <a:xfrm>
            <a:off x="331651" y="1592657"/>
            <a:ext cx="4045200" cy="17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Підрядна частина у присубстантивно-атрибутивних СПР завжди стоїть 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після означуваного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іменника головної частини.</a:t>
            </a:r>
            <a:endParaRPr b="1"/>
          </a:p>
        </p:txBody>
      </p:sp>
      <p:sp>
        <p:nvSpPr>
          <p:cNvPr id="205" name="Google Shape;205;p3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 честь віддам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титану-Прометею, що 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 творив своїх людей рабами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(Леся Українка). 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Під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кручею, де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розмістилася його вогнева позиція, діялось щось незвичайне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(Олесь Гончар).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3"/>
          <p:cNvSpPr txBox="1"/>
          <p:nvPr>
            <p:ph idx="1" type="subTitle"/>
          </p:nvPr>
        </p:nvSpPr>
        <p:spPr>
          <a:xfrm>
            <a:off x="265500" y="1066783"/>
            <a:ext cx="4045200" cy="351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Власне атрибутивні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це такі СПР, головна частина яких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вимагає підрядної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частини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тобто іменник потребує конкретизації, звуження семантики. 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Атрибутивно-поширювальні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коли головна частина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може обійтись без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підрядної частини,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оскільки пояснюваний іменник має певне конкретне значення, а підрядна подає лише додаткові відомості про нього.</a:t>
            </a:r>
            <a:endParaRPr/>
          </a:p>
        </p:txBody>
      </p:sp>
      <p:sp>
        <p:nvSpPr>
          <p:cNvPr id="211" name="Google Shape;211;p33"/>
          <p:cNvSpPr txBox="1"/>
          <p:nvPr>
            <p:ph idx="2" type="body"/>
          </p:nvPr>
        </p:nvSpPr>
        <p:spPr>
          <a:xfrm>
            <a:off x="4731300" y="0"/>
            <a:ext cx="4412700" cy="494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Благословенна та ясна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година, коли Буквар до рук бере дитина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(Г. Сковорода).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 війни шляхами йде солдат у рідний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дім, 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 мати сина жде під яворами.</a:t>
            </a:r>
            <a:endParaRPr i="1"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311700" y="29445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Рекомендована</a:t>
            </a:r>
            <a:r>
              <a:rPr lang="ru"/>
              <a:t> література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311700" y="90225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Вихованець І. Р., Городенська К. Г., Русанівський В. М.  Семантико-синтаксична структура речення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Київ: Наукова думка, 1983. 219 с.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Вінтонів М. О. Актуальне членування речення і тексту: формальні та функційні вияви.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Донецьк: Донецький нац. ун-т, 2013. 327 с.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Гуйванюк Н. В., Кульбабська О. В. Складні ускладнені речення: Теоретично-практичний блок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Чернівці: Рута, 2003. 145 с.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Загнітко А. П. Український синтаксис: теоретико-прикладний аспект.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Донецьк, 2009. 137 с.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Загнітко А. П. Теоретична граматика сучасної української мови. Морфологія. Синтаксис.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Донецьк: ТОВ «ВКФ «БАО», 2011. 992 с.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Сучасна українська мова / під ред. А. К.Мойсієнка.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Київ: Знання, 2013. 238 с.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Тихоша В., Олексенко В., Гайдученко Г., Нагіна В. Сучасна українська літературна мова. Синтаксис.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Київ: Українське видавництво, 2009. 287 с.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Христіанінова Р. О. Складнопідрядні речення в сучасній українській літературній мові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Київ: Інститут української мови: Видавничий дім Дмитра Бураго, 2012. 368 с.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-117900" y="292846"/>
            <a:ext cx="4812000" cy="60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381000" lvl="0" marL="457200" rtl="0" algn="ctr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Загальне</a:t>
            </a:r>
            <a:r>
              <a:rPr lang="ru" sz="2400"/>
              <a:t> поняття про СПР</a:t>
            </a:r>
            <a:endParaRPr sz="2400"/>
          </a:p>
        </p:txBody>
      </p:sp>
      <p:sp>
        <p:nvSpPr>
          <p:cNvPr id="105" name="Google Shape;105;p16"/>
          <p:cNvSpPr txBox="1"/>
          <p:nvPr>
            <p:ph idx="1" type="subTitle"/>
          </p:nvPr>
        </p:nvSpPr>
        <p:spPr>
          <a:xfrm>
            <a:off x="265500" y="1421069"/>
            <a:ext cx="4045200" cy="27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Складне речення, що складається з 2 або більше предикативних одиниць, які поєднані в єдине семантичне і граматичне ціле підрядним зв’язком за допомогою сполучників підрядності чи сполучних слів та інших граматичних засобів, називають 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складнопідрядним. </a:t>
            </a:r>
            <a:endParaRPr b="1"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Головна частина + підрядні частини</a:t>
            </a:r>
            <a:endParaRPr b="1"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6"/>
          <p:cNvSpPr txBox="1"/>
          <p:nvPr>
            <p:ph idx="2" type="body"/>
          </p:nvPr>
        </p:nvSpPr>
        <p:spPr>
          <a:xfrm>
            <a:off x="4694100" y="895850"/>
            <a:ext cx="4204500" cy="304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44958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Навіть чути,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як пливе в далечінь невтомна земля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(М, Стельмах).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Хто б міг подумати,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що дві людські душі так між собою можуть говорити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(М. Коцюбинський).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idx="1" type="subTitle"/>
          </p:nvPr>
        </p:nvSpPr>
        <p:spPr>
          <a:xfrm>
            <a:off x="0" y="724200"/>
            <a:ext cx="4571700" cy="36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1"/>
                </a:solidFill>
              </a:rPr>
              <a:t>2. Основні засоби організації</a:t>
            </a:r>
            <a:r>
              <a:rPr lang="ru" sz="2400">
                <a:solidFill>
                  <a:schemeClr val="dk1"/>
                </a:solidFill>
              </a:rPr>
              <a:t> СПР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Основними 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засобами зв’язку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між предикативною частиною СПР, крім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інтонації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є: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сполучники підрядності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сполучні слова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b="1"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 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співвідносні/вказівні слова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1"/>
          </a:p>
        </p:txBody>
      </p:sp>
      <p:sp>
        <p:nvSpPr>
          <p:cNvPr id="112" name="Google Shape;112;p17"/>
          <p:cNvSpPr txBox="1"/>
          <p:nvPr>
            <p:ph idx="2" type="body"/>
          </p:nvPr>
        </p:nvSpPr>
        <p:spPr>
          <a:xfrm>
            <a:off x="4715250" y="843800"/>
            <a:ext cx="4204500" cy="279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й, не крийся, природо, не крийся,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що_ти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тузі за літом, у тузі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(П. Тичина).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idx="1" type="subTitle"/>
          </p:nvPr>
        </p:nvSpPr>
        <p:spPr>
          <a:xfrm>
            <a:off x="348188" y="7242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Times New Roman"/>
                <a:ea typeface="Times New Roman"/>
                <a:cs typeface="Times New Roman"/>
                <a:sym typeface="Times New Roman"/>
              </a:rPr>
              <a:t>Семантичні сполучники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4599000" y="307225"/>
            <a:ext cx="4545000" cy="446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Видно, що було вже пізно,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бо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ніде по хатах не світилось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(Панас Мирний).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Якби 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 з нами подружились,</a:t>
            </a:r>
            <a:endParaRPr i="1"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Багато б дечому навчились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(Т. Шевченко). 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 не помітив,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 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кімната спорожніла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(з’ясув.)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 прийшов після того,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кімната спорожніла 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(час.) 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 встиг я прийти,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 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кімната спорожніла (час.)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9" name="Google Shape;119;p18"/>
          <p:cNvSpPr txBox="1"/>
          <p:nvPr>
            <p:ph idx="1" type="subTitle"/>
          </p:nvPr>
        </p:nvSpPr>
        <p:spPr>
          <a:xfrm>
            <a:off x="25250" y="3103439"/>
            <a:ext cx="46911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latin typeface="Times New Roman"/>
                <a:ea typeface="Times New Roman"/>
                <a:cs typeface="Times New Roman"/>
                <a:sym typeface="Times New Roman"/>
              </a:rPr>
              <a:t>Полісе</a:t>
            </a:r>
            <a:r>
              <a:rPr b="1" lang="ru" sz="2000">
                <a:latin typeface="Times New Roman"/>
                <a:ea typeface="Times New Roman"/>
                <a:cs typeface="Times New Roman"/>
                <a:sym typeface="Times New Roman"/>
              </a:rPr>
              <a:t>мантичні сполучники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idx="1" type="subTitle"/>
          </p:nvPr>
        </p:nvSpPr>
        <p:spPr>
          <a:xfrm>
            <a:off x="182800" y="1780899"/>
            <a:ext cx="4045200" cy="238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Сполучні слова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це переважно відносні займенникові компоненти (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який, чий, котрий, хто, що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і прислівники займенникового походження (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як, де, куди, звідки, чому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та ін.).</a:t>
            </a:r>
            <a:endParaRPr/>
          </a:p>
        </p:txBody>
      </p:sp>
      <p:sp>
        <p:nvSpPr>
          <p:cNvPr id="125" name="Google Shape;125;p19"/>
          <p:cNvSpPr txBox="1"/>
          <p:nvPr>
            <p:ph idx="2" type="body"/>
          </p:nvPr>
        </p:nvSpPr>
        <p:spPr>
          <a:xfrm>
            <a:off x="4840273" y="72419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 честь віддам Титану Прометею,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що 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 творив своїх людей рабами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(Леся Українка).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Дідові здається,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що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сінях над ним бринить струна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(С. Васильченко). 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idx="1" type="subTitle"/>
          </p:nvPr>
        </p:nvSpPr>
        <p:spPr>
          <a:xfrm>
            <a:off x="384825" y="1052673"/>
            <a:ext cx="4045200" cy="36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Співвідносні,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або 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вказівні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слова знаходяться у головній частині СПР, займають місце необхідного за семантикою члена речення, але не виражають самого значення, а лише сигналізують, що  у наступній, підрядній частині буде певне пояснення.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 ролі співвідносних слів  виступають вказівні займенникові компоненти або прислівники займенникового походження (</a:t>
            </a:r>
            <a:r>
              <a:rPr b="1"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той, там, такий, туди, тоді, так</a:t>
            </a:r>
            <a:r>
              <a:rPr b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 ін.).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0"/>
          <p:cNvSpPr txBox="1"/>
          <p:nvPr>
            <p:ph idx="2" type="body"/>
          </p:nvPr>
        </p:nvSpPr>
        <p:spPr>
          <a:xfrm>
            <a:off x="4790650" y="499100"/>
            <a:ext cx="4353300" cy="405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Пілоти дивились донизу,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туди, 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 димом курилася дорога орди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(М. Бажан).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той, 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що греблі рвав, я не сидів у скелі, коли дуби валились вікові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(П. Воронько).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 трактори пройшли із краю в край,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там 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колосисте золото буяє </a:t>
            </a: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(В. Сосюра). 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Піти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туди, 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куди серце кличе й обов’язок </a:t>
            </a:r>
            <a:endParaRPr i="1"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(М. Коцюбинський).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i="1"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Дівчина була зодягнута </a:t>
            </a:r>
            <a:r>
              <a:rPr b="1"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так, 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ніби тільки повернулася з далекої дороги </a:t>
            </a:r>
            <a:endParaRPr i="1"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(М. Бажан)</a:t>
            </a:r>
            <a:r>
              <a:rPr i="1" lang="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3. Принци</a:t>
            </a:r>
            <a:r>
              <a:rPr lang="ru" sz="2400"/>
              <a:t>пи класифікації СПР</a:t>
            </a:r>
            <a:endParaRPr sz="2400"/>
          </a:p>
        </p:txBody>
      </p:sp>
      <p:sp>
        <p:nvSpPr>
          <p:cNvPr id="137" name="Google Shape;137;p21"/>
          <p:cNvSpPr txBox="1"/>
          <p:nvPr>
            <p:ph idx="1" type="body"/>
          </p:nvPr>
        </p:nvSpPr>
        <p:spPr>
          <a:xfrm>
            <a:off x="311700" y="1512700"/>
            <a:ext cx="8520600" cy="320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 синтаксичній традиції склалося </a:t>
            </a:r>
            <a:r>
              <a:rPr b="1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 принципи</a:t>
            </a: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класифікації СПР: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</a:t>
            </a:r>
            <a:r>
              <a:rPr b="1" i="1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логіко-граматичний</a:t>
            </a: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</a:t>
            </a:r>
            <a:r>
              <a:rPr b="1" i="1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формально-граматичний</a:t>
            </a: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958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 </a:t>
            </a:r>
            <a:r>
              <a:rPr b="1" i="1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структурно-семантичний</a:t>
            </a: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8" name="Google Shape;13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8999" y="2050894"/>
            <a:ext cx="1905000" cy="1709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