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58" r:id="rId8"/>
    <p:sldId id="267" r:id="rId9"/>
    <p:sldId id="268" r:id="rId10"/>
    <p:sldId id="261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8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Релігійні громади Херсонщини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7356" y="3929066"/>
            <a:ext cx="6400800" cy="1752600"/>
          </a:xfrm>
        </p:spPr>
        <p:txBody>
          <a:bodyPr>
            <a:normAutofit/>
          </a:bodyPr>
          <a:lstStyle/>
          <a:p>
            <a:pPr algn="r"/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Теми для вивчення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71604" y="2507786"/>
            <a:ext cx="7115196" cy="406448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uk-UA" dirty="0"/>
              <a:t> Православні громади Херсонщини;</a:t>
            </a:r>
          </a:p>
          <a:p>
            <a:pPr>
              <a:buFont typeface="Arial" pitchFamily="34" charset="0"/>
              <a:buChar char="•"/>
            </a:pPr>
            <a:r>
              <a:rPr lang="uk-UA" dirty="0"/>
              <a:t>Католики та греко-католики Херсонщини;</a:t>
            </a:r>
          </a:p>
          <a:p>
            <a:pPr>
              <a:buFont typeface="Arial" pitchFamily="34" charset="0"/>
              <a:buChar char="•"/>
            </a:pPr>
            <a:r>
              <a:rPr lang="uk-UA" dirty="0"/>
              <a:t>Протестантські громади : єдність у різноманітті;</a:t>
            </a:r>
          </a:p>
          <a:p>
            <a:pPr>
              <a:buFont typeface="Arial" pitchFamily="34" charset="0"/>
              <a:buChar char="•"/>
            </a:pPr>
            <a:r>
              <a:rPr lang="uk-UA" dirty="0"/>
              <a:t>Нові нетрадиційні релігії;</a:t>
            </a:r>
          </a:p>
          <a:p>
            <a:pPr>
              <a:buFont typeface="Arial" pitchFamily="34" charset="0"/>
              <a:buChar char="•"/>
            </a:pPr>
            <a:r>
              <a:rPr lang="uk-UA" dirty="0"/>
              <a:t>Іслам на Херсонщині</a:t>
            </a:r>
          </a:p>
          <a:p>
            <a:pPr>
              <a:buFont typeface="Arial" pitchFamily="34" charset="0"/>
              <a:buChar char="•"/>
            </a:pPr>
            <a:r>
              <a:rPr lang="uk-UA" dirty="0"/>
              <a:t>Деструктивні секти та релігійні рухи та протидія ним;</a:t>
            </a:r>
          </a:p>
          <a:p>
            <a:pPr>
              <a:buFont typeface="Arial" pitchFamily="34" charset="0"/>
              <a:buChar char="•"/>
            </a:pPr>
            <a:r>
              <a:rPr lang="uk-UA" dirty="0"/>
              <a:t> Екуменічний рух на Херсонщині.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uk-UA" dirty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uk-UA" sz="2400" dirty="0">
                <a:latin typeface="Constantia" pitchFamily="18" charset="0"/>
              </a:rPr>
              <a:t>До зустрічі!</a:t>
            </a:r>
            <a:endParaRPr lang="ru-RU" sz="2400" dirty="0">
              <a:latin typeface="Constantia" pitchFamily="18" charset="0"/>
            </a:endParaRPr>
          </a:p>
        </p:txBody>
      </p:sp>
      <p:pic>
        <p:nvPicPr>
          <p:cNvPr id="5" name="Содержимое 3" descr="pochemu-religiy-mnogo-i-oni-raznye-1280x853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0853" r="10853"/>
          <a:stretch>
            <a:fillRect/>
          </a:stretch>
        </p:blipFill>
        <p:spPr/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357166"/>
            <a:ext cx="7086600" cy="1828800"/>
          </a:xfrm>
        </p:spPr>
        <p:txBody>
          <a:bodyPr/>
          <a:lstStyle/>
          <a:p>
            <a:r>
              <a:rPr lang="uk-UA" dirty="0"/>
              <a:t>Для чого це потрібно?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1538" y="2571744"/>
            <a:ext cx="7423175" cy="1814856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uk-UA" sz="2400" dirty="0">
                <a:latin typeface="Constantia" pitchFamily="18" charset="0"/>
              </a:rPr>
              <a:t>Вивчення курсу дозволить більше дізнатись про історію  Херсонщини – малої Батьківщини для більшості студентів ХДУ;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>
                <a:latin typeface="Constantia" pitchFamily="18" charset="0"/>
              </a:rPr>
              <a:t>Познайомитись із релігійними громадами Херсонщини,  їх історією, віровченням, святами та традиціями;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>
                <a:latin typeface="Constantia" pitchFamily="18" charset="0"/>
              </a:rPr>
              <a:t>Здійснити екскурсію визначними архітектурними пам'ятками м. Херсона, які мали та зберегли своє сакральне значення</a:t>
            </a:r>
            <a:endParaRPr lang="ru-RU" sz="2400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Храм Св. Мучениці Олександри</a:t>
            </a:r>
            <a:endParaRPr lang="ru-RU" dirty="0"/>
          </a:p>
        </p:txBody>
      </p:sp>
      <p:pic>
        <p:nvPicPr>
          <p:cNvPr id="4" name="Содержимое 3" descr="6364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5961" y="1935163"/>
            <a:ext cx="3292078" cy="4389437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Греко-Софійська</a:t>
            </a:r>
            <a:r>
              <a:rPr lang="uk-UA" dirty="0"/>
              <a:t> церква</a:t>
            </a:r>
            <a:endParaRPr lang="ru-RU" dirty="0"/>
          </a:p>
        </p:txBody>
      </p:sp>
      <p:pic>
        <p:nvPicPr>
          <p:cNvPr id="4" name="Содержимое 3" descr="6336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50" y="2201069"/>
            <a:ext cx="5143500" cy="385762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Храм Св. Кирила та Мефодія</a:t>
            </a:r>
            <a:endParaRPr lang="ru-RU" dirty="0"/>
          </a:p>
        </p:txBody>
      </p:sp>
      <p:pic>
        <p:nvPicPr>
          <p:cNvPr id="4" name="Содержимое 3" descr="Hram-UGKC_Hers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2571744"/>
            <a:ext cx="4762533" cy="307183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6430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/>
              <a:t>Костел імені Пресвятого Серця Ісуса</a:t>
            </a:r>
            <a:br>
              <a:rPr lang="uk-UA" dirty="0"/>
            </a:br>
            <a:endParaRPr lang="ru-RU" dirty="0"/>
          </a:p>
        </p:txBody>
      </p:sp>
      <p:pic>
        <p:nvPicPr>
          <p:cNvPr id="4" name="Содержимое 3" descr="Kostel_Kherson_Presvyatoho_sercy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28926" y="2214554"/>
            <a:ext cx="3293046" cy="4389437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928670"/>
            <a:ext cx="7772400" cy="1362456"/>
          </a:xfrm>
        </p:spPr>
        <p:txBody>
          <a:bodyPr/>
          <a:lstStyle/>
          <a:p>
            <a:r>
              <a:rPr lang="uk-UA" dirty="0"/>
              <a:t>Історична довідка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71604" y="2507786"/>
            <a:ext cx="7115196" cy="3993048"/>
          </a:xfrm>
        </p:spPr>
        <p:txBody>
          <a:bodyPr>
            <a:normAutofit fontScale="92500"/>
          </a:bodyPr>
          <a:lstStyle/>
          <a:p>
            <a:r>
              <a:rPr lang="uk-UA" dirty="0"/>
              <a:t>З самого початку заселення Херсонщини на її території перебували представники різних конфесій. Це було обумовлено потребою </a:t>
            </a:r>
            <a:r>
              <a:rPr lang="uk-UA" dirty="0" err="1"/>
              <a:t>Російсь</a:t>
            </a:r>
            <a:r>
              <a:rPr lang="ru-RU" dirty="0" err="1"/>
              <a:t>кої</a:t>
            </a:r>
            <a:r>
              <a:rPr lang="ru-RU" dirty="0"/>
              <a:t> </a:t>
            </a:r>
            <a:r>
              <a:rPr lang="ru-RU" dirty="0" err="1"/>
              <a:t>імперії</a:t>
            </a:r>
            <a:r>
              <a:rPr lang="ru-RU" dirty="0"/>
              <a:t> в </a:t>
            </a:r>
            <a:r>
              <a:rPr lang="ru-RU" dirty="0" err="1"/>
              <a:t>швидкому</a:t>
            </a:r>
            <a:r>
              <a:rPr lang="ru-RU" dirty="0"/>
              <a:t> </a:t>
            </a:r>
            <a:r>
              <a:rPr lang="ru-RU" dirty="0" err="1"/>
              <a:t>освоєнні</a:t>
            </a:r>
            <a:r>
              <a:rPr lang="ru-RU" dirty="0"/>
              <a:t> </a:t>
            </a:r>
            <a:r>
              <a:rPr lang="ru-RU" dirty="0" err="1"/>
              <a:t>новоприєднаного</a:t>
            </a:r>
            <a:r>
              <a:rPr lang="ru-RU" dirty="0"/>
              <a:t> краю. </a:t>
            </a:r>
            <a:r>
              <a:rPr lang="ru-RU" dirty="0" err="1"/>
              <a:t>Починаючи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кінця</a:t>
            </a:r>
            <a:r>
              <a:rPr lang="ru-RU" dirty="0"/>
              <a:t> Х</a:t>
            </a:r>
            <a:r>
              <a:rPr lang="en-US" dirty="0"/>
              <a:t>V</a:t>
            </a:r>
            <a:r>
              <a:rPr lang="ru-RU" dirty="0"/>
              <a:t>ІІІ стол</a:t>
            </a:r>
            <a:r>
              <a:rPr lang="uk-UA" dirty="0" err="1"/>
              <a:t>іття</a:t>
            </a:r>
            <a:r>
              <a:rPr lang="ru-RU" dirty="0"/>
              <a:t> на </a:t>
            </a:r>
            <a:r>
              <a:rPr lang="uk-UA" dirty="0"/>
              <a:t>П</a:t>
            </a:r>
            <a:r>
              <a:rPr lang="ru-RU" dirty="0" err="1"/>
              <a:t>івдні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утвердилась </a:t>
            </a:r>
            <a:r>
              <a:rPr lang="ru-RU" dirty="0" err="1"/>
              <a:t>конфесіональна</a:t>
            </a:r>
            <a:r>
              <a:rPr lang="ru-RU" dirty="0"/>
              <a:t> </a:t>
            </a:r>
            <a:r>
              <a:rPr lang="ru-RU" dirty="0" err="1"/>
              <a:t>автономія</a:t>
            </a:r>
            <a:r>
              <a:rPr lang="ru-RU" dirty="0"/>
              <a:t>, </a:t>
            </a:r>
            <a:r>
              <a:rPr lang="uk-UA" dirty="0"/>
              <a:t>яка сприяла активному розвитку релігійних громад, зокрема, протестантських. П</a:t>
            </a:r>
            <a:r>
              <a:rPr lang="ru-RU" dirty="0" err="1"/>
              <a:t>ротестантизм</a:t>
            </a:r>
            <a:r>
              <a:rPr lang="uk-UA" dirty="0"/>
              <a:t> на Херсонщині поширився у </a:t>
            </a:r>
            <a:r>
              <a:rPr lang="ru-RU" dirty="0"/>
              <a:t>форм</a:t>
            </a:r>
            <a:r>
              <a:rPr lang="uk-UA" dirty="0"/>
              <a:t>і</a:t>
            </a:r>
            <a:r>
              <a:rPr lang="ru-RU" dirty="0"/>
              <a:t> лютеранств</a:t>
            </a:r>
            <a:r>
              <a:rPr lang="uk-UA" dirty="0"/>
              <a:t>а</a:t>
            </a:r>
            <a:r>
              <a:rPr lang="ru-RU" dirty="0"/>
              <a:t>, реформатств</a:t>
            </a:r>
            <a:r>
              <a:rPr lang="uk-UA" dirty="0"/>
              <a:t>а</a:t>
            </a:r>
            <a:r>
              <a:rPr lang="ru-RU" dirty="0"/>
              <a:t>, штундизм</a:t>
            </a:r>
            <a:r>
              <a:rPr lang="uk-UA" dirty="0"/>
              <a:t>у та </a:t>
            </a:r>
            <a:r>
              <a:rPr lang="ru-RU" dirty="0"/>
              <a:t> </a:t>
            </a:r>
            <a:r>
              <a:rPr lang="ru-RU" dirty="0" err="1"/>
              <a:t>менонітств</a:t>
            </a:r>
            <a:r>
              <a:rPr lang="uk-UA" dirty="0"/>
              <a:t>а</a:t>
            </a:r>
            <a:r>
              <a:rPr lang="ru-RU" dirty="0"/>
              <a:t>. </a:t>
            </a:r>
            <a:r>
              <a:rPr lang="uk-UA" dirty="0"/>
              <a:t>В</a:t>
            </a:r>
            <a:r>
              <a:rPr lang="ru-RU" dirty="0"/>
              <a:t> середин</a:t>
            </a:r>
            <a:r>
              <a:rPr lang="uk-UA" dirty="0"/>
              <a:t>і</a:t>
            </a:r>
            <a:r>
              <a:rPr lang="ru-RU" dirty="0"/>
              <a:t> ХІХ</a:t>
            </a:r>
            <a:r>
              <a:rPr lang="uk-UA" dirty="0"/>
              <a:t> – на початку ХХ </a:t>
            </a:r>
            <a:r>
              <a:rPr lang="ru-RU" dirty="0"/>
              <a:t>ст.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поширеними</a:t>
            </a:r>
            <a:r>
              <a:rPr lang="ru-RU" dirty="0"/>
              <a:t> формами протестантизму на </a:t>
            </a:r>
            <a:r>
              <a:rPr lang="ru-RU" dirty="0" err="1"/>
              <a:t>Херсонщині</a:t>
            </a:r>
            <a:r>
              <a:rPr lang="ru-RU" dirty="0"/>
              <a:t> стали баптизм та штундизм.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4348" y="274638"/>
            <a:ext cx="7972452" cy="5440378"/>
          </a:xfrm>
        </p:spPr>
        <p:txBody>
          <a:bodyPr>
            <a:normAutofit/>
          </a:bodyPr>
          <a:lstStyle/>
          <a:p>
            <a:pPr indent="457200"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За даними статистики 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 середину ХІХ ст.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Херсонської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губернії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конфесійною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ознакою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розподілялось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так: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православні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82 %,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іудеї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2,2 %,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протестанти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1,6 %,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решта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вірмено-григоріанці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католики,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мусульмани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розкольники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конфесійна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ситуація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зберігалась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до приходу до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влади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більшовиків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боротьба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релігією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істотно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вплинула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конфесій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так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конфесійної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ситуації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Херсонщині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утвердження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незалежності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Херсонщині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почали активно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відроджу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різноманітні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релігійні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громади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становлення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Так 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православ’ї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відбувся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розкол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з’явилися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Херсонська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єпархія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УПЦ,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Херсонська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єпархія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УПЦ КП,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Таврійська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єпархія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УАПЦ.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Розкол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обумовив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наростання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напруги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релігійному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житті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краю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3214702"/>
          </a:xfrm>
        </p:spPr>
        <p:txBody>
          <a:bodyPr>
            <a:normAutofit fontScale="90000"/>
          </a:bodyPr>
          <a:lstStyle/>
          <a:p>
            <a:pPr indent="457200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Разом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традиційними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Херсонщини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лютеранством, баптизмом, реформаторством у 90-тих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ХХ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століття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почали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виникати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пізньопротестантські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харизматичні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релігійні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В основу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покладено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принцип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місійної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обумовлює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появу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конфліктів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конфесіями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традиційно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поширенні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Херсонщині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Нині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Херсонщина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відноситься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зони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активного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поширення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новітніх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релігійних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течій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обумовлено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слабкою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церковною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традицією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різноетнічним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складом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населення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</TotalTime>
  <Words>407</Words>
  <Application>Microsoft Office PowerPoint</Application>
  <PresentationFormat>Экран (4:3)</PresentationFormat>
  <Paragraphs>23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Constantia</vt:lpstr>
      <vt:lpstr>Times New Roman</vt:lpstr>
      <vt:lpstr>Wingdings 2</vt:lpstr>
      <vt:lpstr>Поток</vt:lpstr>
      <vt:lpstr>Релігійні громади Херсонщини</vt:lpstr>
      <vt:lpstr>Для чого це потрібно?</vt:lpstr>
      <vt:lpstr>Храм Св. Мучениці Олександри</vt:lpstr>
      <vt:lpstr>Греко-Софійська церква</vt:lpstr>
      <vt:lpstr>Храм Св. Кирила та Мефодія</vt:lpstr>
      <vt:lpstr>Костел імені Пресвятого Серця Ісуса </vt:lpstr>
      <vt:lpstr>Історична довідка</vt:lpstr>
      <vt:lpstr>За даними статистики на середину ХІХ ст. населення Херсонської губернії за конфесійною ознакою розподілялось так: православні – 82 %, іудеї – 2,2 %, протестанти – 1,6 %, решта – вірмено-григоріанці, католики, мусульмани, розкольники. Така конфесійна ситуація зберігалась до приходу до влади більшовиків. Їх боротьба з релігією істотно вплинула на розвиток як окремих конфесій, так і конфесійної ситуації на Херсонщині. Після утвердження незалежності України на Херсонщині почали активно відроджуватись різноманітні релігійні громади. Процес їх становлення мав свої особливості. Так у православ’ї відбувся розкол, внаслідок чого з’явилися: Херсонська єпархія УПЦ, Херсонська єпархія УПЦ КП, Таврійська єпархія УАПЦ. Розкол обумовив наростання напруги в релігійному житті краю. </vt:lpstr>
      <vt:lpstr>Разом з традиційними для Херсонщини лютеранством, баптизмом, реформаторством у 90-тих рр. ХХ століття почали виникати різні пізньопротестантські та харизматичні релігійні організації. В основу їх функціонування покладено принцип місійної діяльності, а це обумовлює появу конфліктів з конфесіями, що традиційно поширенні на Херсонщині. Нині Херсонщина відноситься до зони активного поширення новітніх релігійних течій, що обумовлено слабкою церковною традицією та різноетнічним складом населення </vt:lpstr>
      <vt:lpstr>Теми для вивчення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Релігійні громади Херсонщини</dc:title>
  <cp:lastModifiedBy>Черная Марина Николаевна</cp:lastModifiedBy>
  <cp:revision>11</cp:revision>
  <dcterms:modified xsi:type="dcterms:W3CDTF">2019-02-27T08:41:26Z</dcterms:modified>
</cp:coreProperties>
</file>