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1472184"/>
          </a:xfrm>
        </p:spPr>
        <p:txBody>
          <a:bodyPr/>
          <a:lstStyle/>
          <a:p>
            <a:r>
              <a:rPr lang="uk-UA" b="1" smtClean="0"/>
              <a:t>МУТАЦІЙНА МІНЛИВІСТЬ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348880"/>
            <a:ext cx="7488832" cy="2232248"/>
          </a:xfrm>
        </p:spPr>
        <p:txBody>
          <a:bodyPr>
            <a:normAutofit/>
          </a:bodyPr>
          <a:lstStyle/>
          <a:p>
            <a:pPr algn="ctr"/>
            <a:r>
              <a:rPr lang="uk-UA" sz="2800" b="1" smtClean="0">
                <a:solidFill>
                  <a:schemeClr val="tx1"/>
                </a:solidFill>
              </a:rPr>
              <a:t>ЛЕКЦІЯ </a:t>
            </a:r>
            <a:r>
              <a:rPr lang="uk-UA" sz="2800" b="1" smtClean="0">
                <a:solidFill>
                  <a:schemeClr val="tx1"/>
                </a:solidFill>
              </a:rPr>
              <a:t>№ 10</a:t>
            </a:r>
            <a:endParaRPr lang="ru-RU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60932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93663" indent="444500" algn="just">
              <a:buNone/>
            </a:pPr>
            <a:r>
              <a:rPr lang="uk-UA" smtClean="0"/>
              <a:t>в) </a:t>
            </a:r>
            <a:r>
              <a:rPr lang="uk-UA" b="1" smtClean="0"/>
              <a:t>інверсії </a:t>
            </a:r>
            <a:r>
              <a:rPr lang="uk-UA" smtClean="0"/>
              <a:t>– це структурні зміни, які полягають у повороті внутрішньої ділянки хромосоми на 180</a:t>
            </a:r>
            <a:r>
              <a:rPr lang="uk-UA" baseline="30000" smtClean="0"/>
              <a:t>0</a:t>
            </a:r>
            <a:r>
              <a:rPr lang="uk-UA" smtClean="0"/>
              <a:t>. </a:t>
            </a:r>
          </a:p>
          <a:p>
            <a:pPr marL="93663" indent="444500" algn="just">
              <a:buNone/>
            </a:pPr>
            <a:r>
              <a:rPr lang="uk-UA" smtClean="0"/>
              <a:t>При цьому типі мутації не відбувається втрати генетичного матеріалу, але зміна нормальної послідовності генів на зворотну створює значні труднощі для кон’югації хромосом і наступного розходження гомологів і сестринських хроматид у анафазі I і II мейозу. Розрізняють перицентричні інверсії, які включають центромеру, і пара центричні інверсії, які не включають центромеру. Кон’югація гетерозиготних за інверсією гомологічних хромосом приводить до утворення петель, а кросинговер всередині такої петлі приводить до утворення дицентричних хромосом (мостів) і фрагментів при парацентричній інверсії та дуплікацій і делецій в разі перицентричної інверсії.</a:t>
            </a:r>
            <a:endParaRPr lang="ru-RU" smtClean="0"/>
          </a:p>
          <a:p>
            <a:pPr marL="93663" indent="444500" algn="just">
              <a:buNone/>
            </a:pPr>
            <a:r>
              <a:rPr lang="uk-UA" smtClean="0"/>
              <a:t>г) </a:t>
            </a:r>
            <a:r>
              <a:rPr lang="uk-UA" b="1" smtClean="0"/>
              <a:t>транслокації </a:t>
            </a:r>
            <a:r>
              <a:rPr lang="uk-UA" smtClean="0"/>
              <a:t>становлять собою обмін ділянками негомологічних хромосом внаслідок якого відбувається перерозподіл генетичного матеріалу між хромосомами. Транслокації також створюють труднощі для кон’югації хромосом і їхнього регулярного розходження. </a:t>
            </a:r>
          </a:p>
          <a:p>
            <a:pPr marL="93663" indent="444500" algn="just">
              <a:buNone/>
            </a:pPr>
            <a:r>
              <a:rPr lang="uk-UA" smtClean="0"/>
              <a:t>Транслокації, які об’єднують цілі плечі окремих хромосом, називають робертсонівськими. Такі транслокації часто відбувались у ході еволюції нових видів. Так, гаплоїдний набір хромосом людини n дорівнює 23 хромосомам, а вищих приматів – 24 хромосоми. Два плеча хромосоми 2 людини відповідають двом різним акроцентричним хромосомам приматів (12 і 13 шимпанзе та 13 і 14 горили і орангутанга). </a:t>
            </a:r>
          </a:p>
          <a:p>
            <a:pPr marL="93663" indent="444500" algn="just">
              <a:buNone/>
            </a:pPr>
            <a:r>
              <a:rPr lang="uk-UA" smtClean="0"/>
              <a:t>За всіма ознаками, це було злиття хромосом в еволюційній лінії, що привела до виникнення приматів.</a:t>
            </a:r>
            <a:endParaRPr lang="ru-RU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5812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smtClean="0"/>
              <a:t>Хромосомні мутації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93663" indent="444500" algn="just">
              <a:buNone/>
            </a:pPr>
            <a:r>
              <a:rPr lang="uk-UA" smtClean="0"/>
              <a:t>д) </a:t>
            </a:r>
            <a:r>
              <a:rPr lang="uk-UA" b="1" smtClean="0"/>
              <a:t>транспозиції </a:t>
            </a:r>
            <a:r>
              <a:rPr lang="uk-UA" smtClean="0"/>
              <a:t>– це переміщення невеликих ділянок генетичного матеріалу – так званих мігруючих генетичнх елементів (МГЕ) в межах однієї хромосоми або між різними хромосомами.</a:t>
            </a:r>
            <a:endParaRPr lang="ru-RU" smtClean="0"/>
          </a:p>
          <a:p>
            <a:pPr marL="93663" indent="444500" algn="just">
              <a:buNone/>
            </a:pPr>
            <a:r>
              <a:rPr lang="uk-UA" smtClean="0"/>
              <a:t>Спочатку транспозуючі елементи були відкриті при виявленні вставок (інсерцій) нового матеріалу в межах бактеріальних оперонів. Такі вставки локалізуються всередині гена і запобігають його транскрипції. </a:t>
            </a:r>
          </a:p>
          <a:p>
            <a:pPr marL="93663" indent="444500" algn="just">
              <a:buNone/>
            </a:pPr>
            <a:r>
              <a:rPr lang="uk-UA" smtClean="0"/>
              <a:t>Так, у Е. соli внаслідок інсерцій інактивувалися всі три гени lас-оперона. Виділивши мутантний оперон трансдукуючим λ- фагом, вчені переконалися, що він має зайву ДНК. Дезоксирибонуклеотидні послідовності, які можуть вклинюватися у різних ділянках геному Е. coli, назвали IS- елементами (англ. Insertion sequences – вставлені послідовності). Їх розміри варіюють від 200 до 5700 пар нуклеотидів.</a:t>
            </a:r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58120" cy="764704"/>
          </a:xfrm>
        </p:spPr>
        <p:txBody>
          <a:bodyPr>
            <a:normAutofit/>
          </a:bodyPr>
          <a:lstStyle/>
          <a:p>
            <a:pPr algn="ctr"/>
            <a:r>
              <a:rPr lang="uk-UA" b="1" smtClean="0"/>
              <a:t>Хромосомні мутації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54176" cy="58326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93663" indent="350838" algn="just">
              <a:buNone/>
            </a:pPr>
            <a:r>
              <a:rPr lang="uk-UA" smtClean="0"/>
              <a:t>На сьогодні за допомогою методів молекулярної біології були вивчені транспозуючі елементи у бактерій, дріжджів, дрозофіли. </a:t>
            </a:r>
          </a:p>
          <a:p>
            <a:pPr marL="93663" indent="350838" algn="just">
              <a:buNone/>
            </a:pPr>
            <a:r>
              <a:rPr lang="uk-UA" smtClean="0"/>
              <a:t>Мігруючі генетичні елементи характеризуються невеликим розміром, специфічними кінцевими повторами і мають здатність вбудовуватись у довільну ділянку геному, інколи блокуючи роботу гена і вирізатися, знову ж таки інколи захоплюючи при цьому ділянку прилеглої ДНК і переміщуючи її в іншу частину геному.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Вчені висловлюють припущення, що перенесення генів мігруючих генетичних елементів може бути одним із факторів еволюції, забезпечуючи, окрім рекомбінації генетичного матеріалу всередині виду, ще і „горизонтальне” перенесення генів між різними видами.</a:t>
            </a:r>
            <a:endParaRPr lang="ru-RU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58120" cy="764704"/>
          </a:xfrm>
        </p:spPr>
        <p:txBody>
          <a:bodyPr>
            <a:normAutofit/>
          </a:bodyPr>
          <a:lstStyle/>
          <a:p>
            <a:pPr algn="ctr"/>
            <a:r>
              <a:rPr lang="uk-UA" b="1" smtClean="0"/>
              <a:t>Хромосомні мутації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832" y="0"/>
            <a:ext cx="8682168" cy="792088"/>
          </a:xfrm>
        </p:spPr>
        <p:txBody>
          <a:bodyPr>
            <a:normAutofit/>
          </a:bodyPr>
          <a:lstStyle/>
          <a:p>
            <a:r>
              <a:rPr lang="uk-UA" sz="4400" b="1" smtClean="0"/>
              <a:t>Генні мутації та процеси репарації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54176" cy="590465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93663" indent="444500" algn="just">
              <a:buNone/>
            </a:pPr>
            <a:r>
              <a:rPr lang="uk-UA" smtClean="0"/>
              <a:t>Під час генних мутацій відбуваються такі зміни:</a:t>
            </a:r>
            <a:endParaRPr lang="ru-RU" smtClean="0"/>
          </a:p>
          <a:p>
            <a:pPr marL="93663" indent="444500" algn="just">
              <a:buNone/>
            </a:pPr>
            <a:r>
              <a:rPr lang="uk-UA" smtClean="0"/>
              <a:t>а) </a:t>
            </a:r>
            <a:r>
              <a:rPr lang="uk-UA" b="1" smtClean="0"/>
              <a:t>транзиції </a:t>
            </a:r>
            <a:r>
              <a:rPr lang="uk-UA" smtClean="0"/>
              <a:t>– такі заміни пар нуклеотидів АТ↔ГЦ, які не міняють орієнтації пурин-піримідин в межах пари;</a:t>
            </a:r>
            <a:endParaRPr lang="ru-RU" smtClean="0"/>
          </a:p>
          <a:p>
            <a:pPr marL="93663" indent="444500" algn="just">
              <a:buNone/>
            </a:pPr>
            <a:r>
              <a:rPr lang="uk-UA" smtClean="0"/>
              <a:t>б) </a:t>
            </a:r>
            <a:r>
              <a:rPr lang="uk-UA" b="1" smtClean="0"/>
              <a:t>трансверсії </a:t>
            </a:r>
            <a:r>
              <a:rPr lang="uk-UA" smtClean="0"/>
              <a:t>– заміни пар нуклеотидів (АТ↔ЦГ, АТ↔ТА, ГЦ↔ЦГ), які міняють орієнтацію – пурин на піримідин і навпаки.</a:t>
            </a:r>
            <a:endParaRPr lang="ru-RU" smtClean="0"/>
          </a:p>
          <a:p>
            <a:pPr marL="93663" indent="444500" algn="just">
              <a:buNone/>
            </a:pPr>
            <a:r>
              <a:rPr lang="uk-UA" smtClean="0"/>
              <a:t>в) </a:t>
            </a:r>
            <a:r>
              <a:rPr lang="uk-UA" b="1" smtClean="0"/>
              <a:t>вставка </a:t>
            </a:r>
            <a:r>
              <a:rPr lang="uk-UA" smtClean="0"/>
              <a:t>зайвої пари нуклеотидів; </a:t>
            </a:r>
            <a:endParaRPr lang="ru-RU" smtClean="0"/>
          </a:p>
          <a:p>
            <a:pPr marL="93663" indent="444500" algn="just">
              <a:buNone/>
            </a:pPr>
            <a:r>
              <a:rPr lang="uk-UA" smtClean="0"/>
              <a:t>г) </a:t>
            </a:r>
            <a:r>
              <a:rPr lang="uk-UA" b="1" smtClean="0"/>
              <a:t>випадіння </a:t>
            </a:r>
            <a:r>
              <a:rPr lang="uk-UA" smtClean="0"/>
              <a:t>пари нуклеотидів.</a:t>
            </a:r>
            <a:endParaRPr lang="ru-RU" smtClean="0"/>
          </a:p>
          <a:p>
            <a:pPr marL="93663" indent="444500" algn="just">
              <a:buNone/>
            </a:pPr>
            <a:r>
              <a:rPr lang="uk-UA" b="1" smtClean="0"/>
              <a:t>В і г </a:t>
            </a:r>
            <a:r>
              <a:rPr lang="uk-UA" smtClean="0"/>
              <a:t>супроводжуються „зсувом рамки зчитування” і мають більш негативні наслідки, ніж заміни пари нуклеотидів.</a:t>
            </a:r>
            <a:endParaRPr lang="ru-RU" smtClean="0"/>
          </a:p>
          <a:p>
            <a:pPr marL="93663" indent="444500" algn="just">
              <a:buNone/>
            </a:pPr>
            <a:r>
              <a:rPr lang="uk-UA" b="1" i="1" smtClean="0"/>
              <a:t>Приклад: </a:t>
            </a:r>
            <a:r>
              <a:rPr lang="uk-UA" smtClean="0"/>
              <a:t>Випадання нуклеотиду приведе до зміни послідовних нуклеотидів </a:t>
            </a:r>
            <a:r>
              <a:rPr lang="uk-UA" u="sng" smtClean="0"/>
              <a:t>ТТА</a:t>
            </a:r>
            <a:r>
              <a:rPr lang="uk-UA" smtClean="0"/>
              <a:t> </a:t>
            </a:r>
            <a:r>
              <a:rPr lang="uk-UA" u="sng" smtClean="0"/>
              <a:t>АТТ</a:t>
            </a:r>
            <a:r>
              <a:rPr lang="uk-UA" smtClean="0"/>
              <a:t> </a:t>
            </a:r>
            <a:r>
              <a:rPr lang="uk-UA" u="sng" smtClean="0"/>
              <a:t>ЦЦГ</a:t>
            </a:r>
            <a:r>
              <a:rPr lang="uk-UA" smtClean="0"/>
              <a:t> А → </a:t>
            </a:r>
            <a:r>
              <a:rPr lang="uk-UA" u="sng" smtClean="0"/>
              <a:t>ТТА</a:t>
            </a:r>
            <a:r>
              <a:rPr lang="uk-UA" smtClean="0"/>
              <a:t> </a:t>
            </a:r>
            <a:r>
              <a:rPr lang="uk-UA" u="sng" smtClean="0"/>
              <a:t>ТТЦ</a:t>
            </a:r>
            <a:r>
              <a:rPr lang="uk-UA" smtClean="0"/>
              <a:t> </a:t>
            </a:r>
            <a:r>
              <a:rPr lang="uk-UA" u="sng" smtClean="0"/>
              <a:t>ЦГА</a:t>
            </a:r>
            <a:r>
              <a:rPr lang="uk-UA" smtClean="0"/>
              <a:t>. Спостерігається зсув рамки зчитування.</a:t>
            </a:r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322128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smtClean="0"/>
              <a:t>Мутагенні фактори середовища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54176" cy="590465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93663" indent="350838" algn="just">
              <a:buNone/>
            </a:pPr>
            <a:r>
              <a:rPr lang="uk-UA" smtClean="0"/>
              <a:t>Найбільшою мутагенною активністю володіють різні види іонізуючого випромінювання, серед яких більше досліджені рентгенівське і гамма-випромінювання.</a:t>
            </a:r>
            <a:endParaRPr lang="ru-RU" smtClean="0"/>
          </a:p>
          <a:p>
            <a:pPr marL="93663" indent="350838" algn="just">
              <a:buNone/>
            </a:pPr>
            <a:r>
              <a:rPr lang="uk-UA" b="1" i="1" smtClean="0"/>
              <a:t>Для дії іонізуючої радіації характерно:</a:t>
            </a:r>
            <a:endParaRPr lang="ru-RU" b="1" i="1" smtClean="0"/>
          </a:p>
          <a:p>
            <a:pPr marL="93663" indent="350838" algn="just"/>
            <a:r>
              <a:rPr lang="uk-UA" smtClean="0"/>
              <a:t>відсутність порогової дози;</a:t>
            </a:r>
            <a:endParaRPr lang="ru-RU" smtClean="0"/>
          </a:p>
          <a:p>
            <a:pPr marL="93663" indent="350838" algn="just"/>
            <a:r>
              <a:rPr lang="uk-UA" smtClean="0"/>
              <a:t>прямо пропорційна залежність частоти мутацій від дози;</a:t>
            </a:r>
            <a:endParaRPr lang="ru-RU" smtClean="0"/>
          </a:p>
          <a:p>
            <a:pPr marL="93663" indent="350838" algn="just"/>
            <a:r>
              <a:rPr lang="uk-UA" smtClean="0"/>
              <a:t>мутагенна дія не залежить від часу, за який була отримана доза;</a:t>
            </a:r>
            <a:endParaRPr lang="ru-RU" smtClean="0"/>
          </a:p>
          <a:p>
            <a:pPr marL="93663" indent="350838" algn="just"/>
            <a:r>
              <a:rPr lang="uk-UA" smtClean="0"/>
              <a:t>іонізуюче випромінювання у більшій степені підвищує частоту перебудов хромосом, ніж частоту генних мутацій.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93663" indent="444500" algn="just">
              <a:buNone/>
            </a:pPr>
            <a:r>
              <a:rPr lang="uk-UA" smtClean="0"/>
              <a:t>Високою мутагенною активністю володіють деякі хімічні сполуки, серед яких є так звані </a:t>
            </a:r>
            <a:r>
              <a:rPr lang="uk-UA" b="1" smtClean="0"/>
              <a:t>супермутагени</a:t>
            </a:r>
            <a:r>
              <a:rPr lang="uk-UA" smtClean="0"/>
              <a:t>, які за мутагенним ефектом наближаються або перевищують іонізуюче випромінювання. </a:t>
            </a:r>
          </a:p>
          <a:p>
            <a:pPr marL="93663" indent="444500" algn="just">
              <a:buNone/>
            </a:pPr>
            <a:r>
              <a:rPr lang="uk-UA" smtClean="0"/>
              <a:t>Серед </a:t>
            </a:r>
            <a:r>
              <a:rPr lang="uk-UA" b="1" smtClean="0"/>
              <a:t>хімічних мутагенів </a:t>
            </a:r>
            <a:r>
              <a:rPr lang="uk-UA" smtClean="0"/>
              <a:t>виділяють алкілуючі сполуки, здатні переносити алкільні радикали, анологи азотистих основ, акридинові барвники, які утворюють комплекси з ДНК, заважаючи нормальній реплікації, а також деякі інші сполуки, такі як азотиста кислота, гідроксиламін, пероксиди тощо.</a:t>
            </a:r>
            <a:r>
              <a:rPr lang="ru-RU" smtClean="0"/>
              <a:t> </a:t>
            </a:r>
            <a:r>
              <a:rPr lang="uk-UA" smtClean="0"/>
              <a:t>Хімічні мутагени викликають більше генних мутацій, ніж хромосомних перебудов.</a:t>
            </a:r>
            <a:endParaRPr lang="ru-RU" smtClean="0"/>
          </a:p>
          <a:p>
            <a:pPr marL="93663" indent="444500" algn="just">
              <a:buNone/>
            </a:pPr>
            <a:r>
              <a:rPr lang="uk-UA" smtClean="0"/>
              <a:t>Усі новосинтезовані речовини, які пропонуються для широкого вжитку повинні проходити перевірку на мутагенну активність. Розроблені тест-системи і системи тестів генетичної активності на різних об’єктах, але ця робота вимагає значних коштів і часу, тому часто проводиться у недостатній мірі.</a:t>
            </a:r>
            <a:endParaRPr lang="ru-RU" smtClean="0"/>
          </a:p>
          <a:p>
            <a:pPr marL="93663" indent="444500" algn="just">
              <a:buNone/>
            </a:pPr>
            <a:r>
              <a:rPr lang="uk-UA" smtClean="0"/>
              <a:t>До </a:t>
            </a:r>
            <a:r>
              <a:rPr lang="uk-UA" b="1" smtClean="0"/>
              <a:t>біологічних мутагенних </a:t>
            </a:r>
            <a:r>
              <a:rPr lang="uk-UA" smtClean="0"/>
              <a:t>факторів належать віруси, плазміди, чужорідна ДНК, які подібно МГЕ, здатні вбудовуватись в ДНК хазяїна і вирізатися із неї, блокуючи функціонування окремих генів.</a:t>
            </a:r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322128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smtClean="0"/>
              <a:t>Мутагенні фактори середовища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492896"/>
            <a:ext cx="7498080" cy="1143000"/>
          </a:xfrm>
        </p:spPr>
        <p:txBody>
          <a:bodyPr/>
          <a:lstStyle/>
          <a:p>
            <a:pPr algn="ctr"/>
            <a:r>
              <a:rPr lang="uk-UA" b="1" smtClean="0"/>
              <a:t>ДЯКУЮ ЗА УВАГУ!</a:t>
            </a:r>
            <a:endParaRPr lang="ru-RU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2168" cy="908720"/>
          </a:xfrm>
        </p:spPr>
        <p:txBody>
          <a:bodyPr>
            <a:normAutofit/>
          </a:bodyPr>
          <a:lstStyle/>
          <a:p>
            <a:pPr algn="ctr"/>
            <a:r>
              <a:rPr lang="uk-UA" sz="3800" b="1" smtClean="0"/>
              <a:t>Основні її положення мутаційної теорія</a:t>
            </a:r>
            <a:endParaRPr lang="ru-RU" sz="3800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54176" cy="58326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2075" lvl="0" indent="360363" algn="just">
              <a:buNone/>
            </a:pPr>
            <a:r>
              <a:rPr lang="uk-UA" smtClean="0"/>
              <a:t>1. Мутації виникають раптово, стрибкоподібно.</a:t>
            </a:r>
            <a:endParaRPr lang="ru-RU" smtClean="0"/>
          </a:p>
          <a:p>
            <a:pPr marL="92075" lvl="0" indent="360363" algn="just">
              <a:buNone/>
            </a:pPr>
            <a:r>
              <a:rPr lang="uk-UA" smtClean="0"/>
              <a:t>2. Нові форми стійкі.</a:t>
            </a:r>
            <a:endParaRPr lang="ru-RU" smtClean="0"/>
          </a:p>
          <a:p>
            <a:pPr marL="92075" lvl="0" indent="360363" algn="just">
              <a:buNone/>
            </a:pPr>
            <a:r>
              <a:rPr lang="uk-UA" smtClean="0"/>
              <a:t>3. Мутації являють собою якісні зміни. </a:t>
            </a:r>
          </a:p>
          <a:p>
            <a:pPr marL="92075" lvl="0" indent="360363" algn="just">
              <a:buNone/>
            </a:pPr>
            <a:r>
              <a:rPr lang="uk-UA" smtClean="0"/>
              <a:t>4. Мутації різноспрямовані і можуть бути як корисними так і шкідливими.</a:t>
            </a:r>
            <a:endParaRPr lang="ru-RU" smtClean="0"/>
          </a:p>
          <a:p>
            <a:pPr marL="92075" lvl="0" indent="360363" algn="just">
              <a:buNone/>
            </a:pPr>
            <a:r>
              <a:rPr lang="uk-UA" smtClean="0"/>
              <a:t>5. Ймовірність	знаходження	мутації залежить від кількості досліджених особин.</a:t>
            </a:r>
            <a:endParaRPr lang="ru-RU" smtClean="0"/>
          </a:p>
          <a:p>
            <a:pPr marL="92075" lvl="0" indent="360363" algn="just">
              <a:buNone/>
            </a:pPr>
            <a:r>
              <a:rPr lang="uk-UA" smtClean="0"/>
              <a:t>6. Подібні мутації можуть виникати неодноразово.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94136" cy="764704"/>
          </a:xfrm>
        </p:spPr>
        <p:txBody>
          <a:bodyPr/>
          <a:lstStyle/>
          <a:p>
            <a:pPr algn="ctr"/>
            <a:r>
              <a:rPr lang="uk-UA" b="1" smtClean="0"/>
              <a:t>Класифікація мутацій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90465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93663" indent="444500" algn="just">
              <a:buNone/>
            </a:pPr>
            <a:r>
              <a:rPr lang="uk-UA" b="1" smtClean="0"/>
              <a:t>1. За характером зміни генотипу розрізняють:</a:t>
            </a:r>
            <a:endParaRPr lang="ru-RU" b="1" smtClean="0"/>
          </a:p>
          <a:p>
            <a:pPr marL="93663" lvl="0" indent="444500" algn="just">
              <a:buNone/>
            </a:pPr>
            <a:r>
              <a:rPr lang="uk-UA" smtClean="0"/>
              <a:t>1) Генні мутації, або точкові.</a:t>
            </a:r>
            <a:endParaRPr lang="ru-RU" smtClean="0"/>
          </a:p>
          <a:p>
            <a:pPr marL="93663" lvl="0" indent="444500" algn="just">
              <a:buNone/>
            </a:pPr>
            <a:r>
              <a:rPr lang="uk-UA" smtClean="0"/>
              <a:t>2) Хромосомні мутації – структурні перебудови хромосом.</a:t>
            </a:r>
            <a:endParaRPr lang="ru-RU" smtClean="0"/>
          </a:p>
          <a:p>
            <a:pPr marL="93663" lvl="0" indent="444500" algn="just">
              <a:buNone/>
            </a:pPr>
            <a:r>
              <a:rPr lang="uk-UA" smtClean="0"/>
              <a:t>3) Геномні мутації, пов’язані зі зміною кількості хромосом.</a:t>
            </a:r>
            <a:endParaRPr lang="ru-RU" smtClean="0"/>
          </a:p>
          <a:p>
            <a:pPr marL="93663" indent="444500" algn="just">
              <a:buNone/>
            </a:pPr>
            <a:r>
              <a:rPr lang="uk-UA" b="1" smtClean="0"/>
              <a:t>2. За виявом у гетерозиготи:</a:t>
            </a:r>
            <a:endParaRPr lang="ru-RU" b="1" smtClean="0"/>
          </a:p>
          <a:p>
            <a:pPr marL="93663" lvl="0" indent="444500" algn="just">
              <a:buNone/>
            </a:pPr>
            <a:r>
              <a:rPr lang="uk-UA" smtClean="0"/>
              <a:t>1) Домінантні мутації.</a:t>
            </a:r>
            <a:endParaRPr lang="ru-RU" smtClean="0"/>
          </a:p>
          <a:p>
            <a:pPr marL="93663" lvl="0" indent="444500" algn="just">
              <a:buNone/>
            </a:pPr>
            <a:r>
              <a:rPr lang="uk-UA" smtClean="0"/>
              <a:t>2) Рецесивні мутації.</a:t>
            </a:r>
            <a:endParaRPr lang="ru-RU" smtClean="0"/>
          </a:p>
          <a:p>
            <a:pPr marL="93663" lvl="0" indent="444500" algn="just">
              <a:buNone/>
            </a:pPr>
            <a:r>
              <a:rPr lang="uk-UA" b="1" smtClean="0"/>
              <a:t>3. За характером зміни фенотипу:</a:t>
            </a:r>
            <a:endParaRPr lang="ru-RU" b="1" smtClean="0"/>
          </a:p>
          <a:p>
            <a:pPr marL="93663" lvl="0" indent="444500" algn="just">
              <a:buNone/>
            </a:pPr>
            <a:r>
              <a:rPr lang="uk-UA" smtClean="0"/>
              <a:t>1) Морфологічні – мутації, які проявляються змінами будови клітин, тканин та органів, структури колоній прокаріотів.</a:t>
            </a:r>
            <a:endParaRPr lang="ru-RU" smtClean="0"/>
          </a:p>
          <a:p>
            <a:pPr marL="93663" lvl="0" indent="444500" algn="just">
              <a:buNone/>
            </a:pPr>
            <a:r>
              <a:rPr lang="uk-UA" smtClean="0"/>
              <a:t>2) Біохімічні	–	мутації,	для	яких встановлено порушення основних процесів метаболізму на білковому рівні.</a:t>
            </a:r>
            <a:endParaRPr lang="ru-RU" smtClean="0"/>
          </a:p>
          <a:p>
            <a:pPr marL="93663" lvl="0" indent="444500" algn="just">
              <a:buNone/>
            </a:pPr>
            <a:r>
              <a:rPr lang="uk-UA" smtClean="0"/>
              <a:t>3) Поведінкові – супроводжуються	 порушеннями поведінкових реакцій організму.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54176" cy="590465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93663" lvl="0" indent="350838" algn="just">
              <a:buNone/>
            </a:pPr>
            <a:r>
              <a:rPr lang="uk-UA" b="1" smtClean="0"/>
              <a:t>4. За умовами виникнення:</a:t>
            </a:r>
            <a:endParaRPr lang="ru-RU" b="1" smtClean="0"/>
          </a:p>
          <a:p>
            <a:pPr marL="93663" lvl="0" indent="350838" algn="just">
              <a:buNone/>
            </a:pPr>
            <a:r>
              <a:rPr lang="uk-UA" smtClean="0"/>
              <a:t>1) Спонтанні	мутації,	тобто	ті,	що виникли без	видимих причин або зусиль дослідника.</a:t>
            </a:r>
            <a:endParaRPr lang="ru-RU" smtClean="0"/>
          </a:p>
          <a:p>
            <a:pPr marL="93663" lvl="0" indent="350838" algn="just">
              <a:buNone/>
            </a:pPr>
            <a:r>
              <a:rPr lang="uk-UA" smtClean="0"/>
              <a:t>Індуковані	–	ті,	що	виникли	під впливом певних експериментальних факторів.</a:t>
            </a:r>
            <a:endParaRPr lang="ru-RU" smtClean="0"/>
          </a:p>
          <a:p>
            <a:pPr marL="93663" indent="350838" algn="just">
              <a:buNone/>
            </a:pPr>
            <a:r>
              <a:rPr lang="uk-UA" b="1" smtClean="0"/>
              <a:t>5. За відхиленням від нормального фенотипу:</a:t>
            </a:r>
            <a:endParaRPr lang="ru-RU" b="1" smtClean="0"/>
          </a:p>
          <a:p>
            <a:pPr marL="93663" lvl="0" indent="350838" algn="just">
              <a:buNone/>
            </a:pPr>
            <a:r>
              <a:rPr lang="uk-UA" smtClean="0"/>
              <a:t>1) Прямі мутації – від норми до мутантного фенотипу.</a:t>
            </a:r>
            <a:endParaRPr lang="ru-RU" smtClean="0"/>
          </a:p>
          <a:p>
            <a:pPr marL="93663" lvl="0" indent="350838" algn="just">
              <a:buNone/>
            </a:pPr>
            <a:r>
              <a:rPr lang="uk-UA" smtClean="0"/>
              <a:t>2) Зворотні мутації – від мутантного фенотипу до норми.</a:t>
            </a:r>
            <a:endParaRPr lang="ru-RU" smtClean="0"/>
          </a:p>
          <a:p>
            <a:pPr marL="93663" indent="350838" algn="just">
              <a:buNone/>
            </a:pPr>
            <a:r>
              <a:rPr lang="uk-UA" b="1" smtClean="0"/>
              <a:t>6. За локалізацією в клітині:</a:t>
            </a:r>
            <a:endParaRPr lang="ru-RU" b="1" smtClean="0"/>
          </a:p>
          <a:p>
            <a:pPr marL="93663" lvl="0" indent="350838" algn="just">
              <a:buNone/>
            </a:pPr>
            <a:r>
              <a:rPr lang="uk-UA" smtClean="0"/>
              <a:t>1) Ядерні.</a:t>
            </a:r>
            <a:endParaRPr lang="ru-RU" smtClean="0"/>
          </a:p>
          <a:p>
            <a:pPr marL="93663" lvl="0" indent="350838" algn="just">
              <a:buNone/>
            </a:pPr>
            <a:r>
              <a:rPr lang="uk-UA" smtClean="0"/>
              <a:t>2) Цитоплазматичні (мутації позаядерних генів).</a:t>
            </a:r>
            <a:endParaRPr lang="ru-RU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94136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smtClean="0"/>
              <a:t>Класифікація мутацій</a:t>
            </a:r>
            <a:endParaRPr lang="ru-RU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54176" cy="597666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93663" indent="350838" algn="just">
              <a:buNone/>
            </a:pPr>
            <a:r>
              <a:rPr lang="uk-UA" b="1" smtClean="0"/>
              <a:t>7. За можливістю успадкування.</a:t>
            </a:r>
            <a:endParaRPr lang="ru-RU" b="1" smtClean="0"/>
          </a:p>
          <a:p>
            <a:pPr marL="93663" lvl="0" indent="350838" algn="just">
              <a:buNone/>
            </a:pPr>
            <a:r>
              <a:rPr lang="uk-UA" smtClean="0"/>
              <a:t>1) Генеративні, тобто індуковані у статевих клітинах.</a:t>
            </a:r>
            <a:endParaRPr lang="ru-RU" smtClean="0"/>
          </a:p>
          <a:p>
            <a:pPr marL="93663" lvl="0" indent="350838" algn="just">
              <a:buNone/>
            </a:pPr>
            <a:r>
              <a:rPr lang="uk-UA" smtClean="0"/>
              <a:t>2) Соматичні, індуковані в соматичних клітинах.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Прикладом соматичних мутацій є строкатолистість багатьох рослин, забарвлені сектори зерен кукурудзи. Соматичні мутації зберігаються лише при вегетативному розмноженні, генеративні передаються при статевому розмноженні.</a:t>
            </a:r>
            <a:endParaRPr lang="ru-RU" smtClean="0"/>
          </a:p>
          <a:p>
            <a:pPr marL="93663" indent="350838" algn="just">
              <a:buNone/>
            </a:pPr>
            <a:r>
              <a:rPr lang="uk-UA" b="1" smtClean="0"/>
              <a:t>8. За дією на життєздатність організму:</a:t>
            </a:r>
            <a:endParaRPr lang="ru-RU" b="1" smtClean="0"/>
          </a:p>
          <a:p>
            <a:pPr marL="93663" lvl="0" indent="350838" algn="just">
              <a:buNone/>
            </a:pPr>
            <a:r>
              <a:rPr lang="uk-UA" smtClean="0"/>
              <a:t>1) Корисні.</a:t>
            </a:r>
            <a:endParaRPr lang="ru-RU" smtClean="0"/>
          </a:p>
          <a:p>
            <a:pPr marL="93663" lvl="0" indent="350838" algn="just">
              <a:buNone/>
            </a:pPr>
            <a:r>
              <a:rPr lang="uk-UA" smtClean="0"/>
              <a:t>2) Нейтральні.</a:t>
            </a:r>
            <a:endParaRPr lang="ru-RU" smtClean="0"/>
          </a:p>
          <a:p>
            <a:pPr marL="93663" lvl="0" indent="350838" algn="just">
              <a:buNone/>
            </a:pPr>
            <a:r>
              <a:rPr lang="uk-UA" smtClean="0"/>
              <a:t>3) Шкідливі, які знижують життєздатність їх носіїв у різній мірі до повної загибелі.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Переважна більшість (за різними оцінками, до 80%) мутацій є шкідливими із різним ступенем впливу.</a:t>
            </a:r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94136" cy="850106"/>
          </a:xfrm>
        </p:spPr>
        <p:txBody>
          <a:bodyPr/>
          <a:lstStyle/>
          <a:p>
            <a:pPr algn="ctr"/>
            <a:r>
              <a:rPr lang="uk-UA" b="1" smtClean="0"/>
              <a:t>Класифікація мутацій</a:t>
            </a:r>
            <a:endParaRPr lang="ru-RU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632848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smtClean="0"/>
              <a:t>Геномні мутації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61206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95250" indent="349250" algn="just">
              <a:buNone/>
            </a:pPr>
            <a:r>
              <a:rPr lang="uk-UA" smtClean="0"/>
              <a:t>a) </a:t>
            </a:r>
            <a:r>
              <a:rPr lang="uk-UA" b="1" smtClean="0"/>
              <a:t>аутополіплоїди </a:t>
            </a:r>
            <a:r>
              <a:rPr lang="uk-UA" smtClean="0"/>
              <a:t>– організми, які виникають внаслідок кратного збільшення числа наборів хромосом одного виду.</a:t>
            </a:r>
            <a:endParaRPr lang="ru-RU" smtClean="0"/>
          </a:p>
          <a:p>
            <a:pPr marL="95250" indent="349250" algn="just">
              <a:buNone/>
            </a:pPr>
            <a:r>
              <a:rPr lang="uk-UA" smtClean="0"/>
              <a:t>Переважна більшість організмів містить 2 n набір хромосом, вони називаються диплоїдними, 3 n – триплоїдними, 4 n – тетраплоїдними тощо. </a:t>
            </a:r>
            <a:endParaRPr lang="ru-RU" smtClean="0"/>
          </a:p>
          <a:p>
            <a:pPr marL="95250" indent="349250" algn="just">
              <a:buNone/>
            </a:pPr>
            <a:r>
              <a:rPr lang="uk-UA" smtClean="0"/>
              <a:t>б) </a:t>
            </a:r>
            <a:r>
              <a:rPr lang="uk-UA" b="1" smtClean="0"/>
              <a:t>гаплоїди </a:t>
            </a:r>
            <a:r>
              <a:rPr lang="uk-UA" smtClean="0"/>
              <a:t>– організми, які виникають в результаті зменшення вдвічі основного набору хромосом. </a:t>
            </a:r>
          </a:p>
          <a:p>
            <a:pPr marL="95250" indent="349250" algn="just">
              <a:buNone/>
            </a:pPr>
            <a:r>
              <a:rPr lang="uk-UA" smtClean="0"/>
              <a:t>Гаплоїди рослин виникають у природі з дуже низькою частотою внаслідок розвитку організму із незаплідненої яйцеклітини або інших клітин зародкового мішка. Ці організми відрізняються меншим ростом, зниженою життєздатністю, вони стерильні через наявність незбалансованої кількості хромосом і статевим шляхом не розмножуються.</a:t>
            </a:r>
            <a:endParaRPr lang="ru-RU" smtClean="0"/>
          </a:p>
          <a:p>
            <a:pPr marL="95250" indent="349250" algn="just">
              <a:buNone/>
            </a:pPr>
            <a:r>
              <a:rPr lang="uk-UA" smtClean="0"/>
              <a:t>в) </a:t>
            </a:r>
            <a:r>
              <a:rPr lang="uk-UA" b="1" smtClean="0"/>
              <a:t>алополіплоїди </a:t>
            </a:r>
            <a:r>
              <a:rPr lang="uk-UA" smtClean="0"/>
              <a:t>містять у своїх клітинах помножені гаплоїдні хромосомні набори різних видів або родів. </a:t>
            </a:r>
          </a:p>
          <a:p>
            <a:pPr marL="95250" indent="349250" algn="just">
              <a:buNone/>
            </a:pPr>
            <a:r>
              <a:rPr lang="uk-UA" smtClean="0"/>
              <a:t>Вони утворюються внаслідок гібридизації і подальшої поліплоїдизації гібридних організмів. Алополіплоїди, які об’єднують диплоїдні хромосомні комплекси двох видів називають амфідиплоїдами.</a:t>
            </a: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7666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93663" indent="350838" algn="just">
              <a:buNone/>
            </a:pPr>
            <a:r>
              <a:rPr lang="uk-UA" smtClean="0"/>
              <a:t>г) до </a:t>
            </a:r>
            <a:r>
              <a:rPr lang="uk-UA" b="1" smtClean="0"/>
              <a:t>анеуплоїдів </a:t>
            </a:r>
            <a:r>
              <a:rPr lang="uk-UA" smtClean="0"/>
              <a:t>належать організми з незбалансованою кількістю хромосом. У їхніх клітинах спостерігається дефіцит або надлишок декількох хромосом. Утворюються внаслідок порушення регулярного розходження хромосом в мейозі.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Організм, клітини якого містять на 1 хромосому менше норми (2n-1) називають </a:t>
            </a:r>
            <a:r>
              <a:rPr lang="uk-UA" b="1" i="1" smtClean="0"/>
              <a:t>моносоміком</a:t>
            </a:r>
            <a:r>
              <a:rPr lang="uk-UA" smtClean="0"/>
              <a:t>, у разі надлишку однієї хромосоми (2n+1) виникає </a:t>
            </a:r>
            <a:r>
              <a:rPr lang="uk-UA" b="1" i="1" smtClean="0"/>
              <a:t>трисомік</a:t>
            </a:r>
            <a:r>
              <a:rPr lang="uk-UA" smtClean="0"/>
              <a:t>.</a:t>
            </a:r>
          </a:p>
          <a:p>
            <a:pPr marL="93663" indent="350838" algn="just">
              <a:buNone/>
            </a:pPr>
            <a:r>
              <a:rPr lang="uk-UA" smtClean="0"/>
              <a:t>Організм, в якого відсутня пара гомологічних хромосом (2n-2), називають </a:t>
            </a:r>
            <a:r>
              <a:rPr lang="uk-UA" b="1" i="1" smtClean="0"/>
              <a:t>нулісоміком</a:t>
            </a:r>
            <a:r>
              <a:rPr lang="uk-UA" smtClean="0"/>
              <a:t>. </a:t>
            </a:r>
          </a:p>
          <a:p>
            <a:pPr marL="93663" indent="350838" algn="just">
              <a:buNone/>
            </a:pPr>
            <a:r>
              <a:rPr lang="uk-UA" smtClean="0"/>
              <a:t>Надлишок або нестача хромосом або гомологічної пари специфічно впливає на фенотип і різко знижує життєздатність організму. </a:t>
            </a:r>
          </a:p>
          <a:p>
            <a:pPr marL="93663" indent="350838" algn="just">
              <a:buNone/>
            </a:pPr>
            <a:r>
              <a:rPr lang="uk-UA" smtClean="0"/>
              <a:t>У диплоїдних організмів – і рослинних, і тваринних – </a:t>
            </a:r>
            <a:r>
              <a:rPr lang="uk-UA" b="1" i="1" smtClean="0"/>
              <a:t>анеуплоїдія</a:t>
            </a:r>
            <a:r>
              <a:rPr lang="uk-UA" smtClean="0"/>
              <a:t> часто супроводжується летальним ефектом, а нулісоміки у них одразу гинуть. </a:t>
            </a:r>
          </a:p>
          <a:p>
            <a:pPr marL="93663" indent="350838" algn="just">
              <a:buNone/>
            </a:pPr>
            <a:r>
              <a:rPr lang="uk-UA" smtClean="0"/>
              <a:t>У людини життєздатними є моносомні організми тільки за Х- хромосомою. Їх каріотип 44А, ХО. Таке порушення супроводжується значними відхиленнями від нормального розвитку – синдром Шерешевського-Тернера. З низькою частотою народжуються діти з трисомією за 8, 13, 21 хромосомами. Найбільш поширена трисомія за 21 хромосомою (синдром Дауна).</a:t>
            </a:r>
            <a:endParaRPr lang="ru-RU" smtClean="0"/>
          </a:p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632848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smtClean="0"/>
              <a:t>Геномні мутації</a:t>
            </a:r>
            <a:endParaRPr lang="ru-RU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54176" cy="597666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95250" indent="349250" algn="just">
              <a:buNone/>
            </a:pPr>
            <a:r>
              <a:rPr lang="uk-UA" b="1" i="1" smtClean="0"/>
              <a:t>Поліплоїдія</a:t>
            </a:r>
            <a:r>
              <a:rPr lang="uk-UA" smtClean="0"/>
              <a:t> послужила фундаментом еволюції багатьох видів квіткових рослин. Природні поліплоїди мають ряд переваг над диплоїдами. Вони характеризуються пластичністю, підвищеною життєздатністю, екологічною пристосованістю.</a:t>
            </a:r>
            <a:endParaRPr lang="ru-RU" smtClean="0"/>
          </a:p>
          <a:p>
            <a:pPr marL="95250" indent="349250" algn="just">
              <a:buNone/>
            </a:pPr>
            <a:r>
              <a:rPr lang="uk-UA" smtClean="0"/>
              <a:t>У світі тварин поліплоїдія зустрічається значно рідше, ніж серед рослин, що пов’язано з роздільностатевістю. Партеногенетичні види часто являються поліплоїдними: плоскі черви, дощові черви, креветки, богомоли, окремі види риб, жаб, саламандр.</a:t>
            </a:r>
            <a:endParaRPr lang="ru-RU" smtClean="0"/>
          </a:p>
          <a:p>
            <a:pPr marL="95250" indent="349250" algn="just">
              <a:buNone/>
            </a:pPr>
            <a:r>
              <a:rPr lang="uk-UA" b="1" i="1" smtClean="0"/>
              <a:t>Поліплоїдні організми більш стійкі до хромосомних порушень. </a:t>
            </a:r>
            <a:r>
              <a:rPr lang="uk-UA" smtClean="0"/>
              <a:t>Дикі і культурні рослини, які розмножуються вегетативно, часто мають незбалансовану кількість хромосом і цілком задовільну життєздатність. У селекційній практиці анеуплоїди майже не застосовуються. Проте моносомні та нулісомні колекції мутантів окремих видів рослин використовуються в генетиці для визначення локалізації різних генів.</a:t>
            </a:r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632848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smtClean="0"/>
              <a:t>Геномні мутації</a:t>
            </a:r>
            <a:endParaRPr lang="ru-RU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58120" cy="764704"/>
          </a:xfrm>
        </p:spPr>
        <p:txBody>
          <a:bodyPr>
            <a:normAutofit/>
          </a:bodyPr>
          <a:lstStyle/>
          <a:p>
            <a:pPr algn="ctr"/>
            <a:r>
              <a:rPr lang="uk-UA" b="1" smtClean="0"/>
              <a:t>Хромосомні мутації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54176" cy="597666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93663" indent="350838" algn="just">
              <a:buNone/>
            </a:pPr>
            <a:r>
              <a:rPr lang="uk-UA" smtClean="0"/>
              <a:t>а) </a:t>
            </a:r>
            <a:r>
              <a:rPr lang="uk-UA" b="1" smtClean="0"/>
              <a:t>делеція </a:t>
            </a:r>
            <a:r>
              <a:rPr lang="uk-UA" smtClean="0"/>
              <a:t>– структурна зміна, внаслідок якої втрачається ділянка хромосоми. Розрізняють делеції або внутрішньо хромосомну нестачу, і дефішенсі – кінцеву нестачу. </a:t>
            </a:r>
          </a:p>
          <a:p>
            <a:pPr marL="93663" indent="350838" algn="just">
              <a:buNone/>
            </a:pPr>
            <a:r>
              <a:rPr lang="uk-UA" smtClean="0"/>
              <a:t>Фізична відсутність ділянки хромосоми приводить до гемізиготного стану генів, які знаходились у втраченій ділянці, і порушенню кон’югації гомологічних хромосом в мейозі у гетерозигот за делецією: довша хромосома утворює петлю.</a:t>
            </a:r>
            <a:endParaRPr lang="ru-RU" smtClean="0"/>
          </a:p>
          <a:p>
            <a:pPr marL="93663" indent="350838" algn="just">
              <a:buNone/>
            </a:pPr>
            <a:r>
              <a:rPr lang="uk-UA" smtClean="0"/>
              <a:t>б) </a:t>
            </a:r>
            <a:r>
              <a:rPr lang="uk-UA" b="1" smtClean="0"/>
              <a:t>дуплікації </a:t>
            </a:r>
            <a:r>
              <a:rPr lang="uk-UA" smtClean="0"/>
              <a:t>– це повтори певної ділянки хромосоми. </a:t>
            </a:r>
          </a:p>
          <a:p>
            <a:pPr marL="93663" indent="350838" algn="just">
              <a:buNone/>
            </a:pPr>
            <a:r>
              <a:rPr lang="uk-UA" smtClean="0"/>
              <a:t>Вони виникають внаслідок приєднання фрагмента, втраченого однією хромосомою, до другої гомологічної хромосоми, а також за рахунок так званого нерівного кросинговеру. </a:t>
            </a:r>
          </a:p>
          <a:p>
            <a:pPr marL="93663" indent="350838" algn="just">
              <a:buNone/>
            </a:pPr>
            <a:r>
              <a:rPr lang="uk-UA" smtClean="0"/>
              <a:t>Нерівним кросинговером називають такий, при якому точки обміну знаходяться не в гомологічних локусах. При цьому в одній хромосомі утворюється делеція ділянки хромосоми, а в другій гомологічній хромосомі – дуплікація. Збільшення копій гена може мати негативні наслідки для їх носія, наприклад, при кожній дуплікації гена Bar дрозофіли (смужкоподібні очі) кількість фасеток в оці дрозофіли зменшується.</a:t>
            </a: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1634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МУТАЦІЙНА МІНЛИВІСТЬ</vt:lpstr>
      <vt:lpstr>Основні її положення мутаційної теорія</vt:lpstr>
      <vt:lpstr>Класифікація мутацій</vt:lpstr>
      <vt:lpstr>Класифікація мутацій</vt:lpstr>
      <vt:lpstr>Класифікація мутацій</vt:lpstr>
      <vt:lpstr>Геномні мутації</vt:lpstr>
      <vt:lpstr>Геномні мутації</vt:lpstr>
      <vt:lpstr>Геномні мутації</vt:lpstr>
      <vt:lpstr>Хромосомні мутації</vt:lpstr>
      <vt:lpstr>Хромосомні мутації</vt:lpstr>
      <vt:lpstr>Хромосомні мутації</vt:lpstr>
      <vt:lpstr>Хромосомні мутації</vt:lpstr>
      <vt:lpstr>Генні мутації та процеси репарації</vt:lpstr>
      <vt:lpstr>Мутагенні фактори середовища</vt:lpstr>
      <vt:lpstr>Мутагенні фактори середовища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МУТАЦІЙНА МІНЛИВІСТЬ</dc:title>
  <dc:creator>Vika</dc:creator>
  <cp:lastModifiedBy>Пользователь Windows</cp:lastModifiedBy>
  <cp:revision>10</cp:revision>
  <dcterms:created xsi:type="dcterms:W3CDTF">2023-10-14T17:40:36Z</dcterms:created>
  <dcterms:modified xsi:type="dcterms:W3CDTF">2023-10-25T10:26:55Z</dcterms:modified>
</cp:coreProperties>
</file>