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7" r:id="rId6"/>
    <p:sldId id="263" r:id="rId7"/>
    <p:sldId id="261" r:id="rId8"/>
    <p:sldId id="260" r:id="rId9"/>
    <p:sldId id="262" r:id="rId10"/>
    <p:sldId id="259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27F"/>
    <a:srgbClr val="BF3C48"/>
    <a:srgbClr val="856E45"/>
    <a:srgbClr val="6F267F"/>
    <a:srgbClr val="FECB00"/>
    <a:srgbClr val="729F11"/>
    <a:srgbClr val="111E31"/>
    <a:srgbClr val="F7E8E1"/>
    <a:srgbClr val="F1FCFE"/>
    <a:srgbClr val="DB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4610" y="1844297"/>
            <a:ext cx="5015484" cy="1677613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C00000"/>
                </a:solidFill>
                <a:latin typeface="Arial Narrow" pitchFamily="34" charset="0"/>
              </a:rPr>
              <a:t>ЧОРНОМОРСЬКІ СТУДІЇ</a:t>
            </a:r>
            <a:endParaRPr lang="en-US" sz="5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9112" y="3940366"/>
            <a:ext cx="4992624" cy="1655762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міждисциплінарне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вивчення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міжнародної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співпраці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у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Чорноморському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регіоні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0" y="74150"/>
            <a:ext cx="7299960" cy="8962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7627F"/>
                </a:solidFill>
              </a:rPr>
              <a:t>ГОМЕР І УКРАЇНА</a:t>
            </a:r>
            <a:endParaRPr lang="en-US" b="1" dirty="0">
              <a:solidFill>
                <a:srgbClr val="47627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04" y="1122998"/>
            <a:ext cx="5741359" cy="365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6404" y="4875194"/>
            <a:ext cx="5741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>
                <a:solidFill>
                  <a:prstClr val="black"/>
                </a:solidFill>
              </a:rPr>
              <a:t>ЗБЕРЕГТИ ДАВНЬОГРЕЦЬКУ СПАДЩИНУ В УКРАЇНСЬКОМУ ПРИЧОРНОМОР’Ї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5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74150"/>
            <a:ext cx="7909560" cy="89620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7627F"/>
                </a:solidFill>
                <a:latin typeface="Arial Narrow" pitchFamily="34" charset="0"/>
              </a:rPr>
              <a:t>ОТРИМАНІ ЗНАННЯ І НАВИЧКИ ПІСЛЯ ЗАВЕРШЕННЯ КУРСУ:</a:t>
            </a:r>
            <a:endParaRPr lang="en-US" sz="2400" b="1" dirty="0">
              <a:solidFill>
                <a:srgbClr val="47627F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2602" y="1034714"/>
            <a:ext cx="57413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>
                <a:solidFill>
                  <a:prstClr val="black"/>
                </a:solidFill>
              </a:rPr>
              <a:t>СУЧАСНІ ЗНАННЯ ПРО ОСНОВНІ ОСОБЛИВОСТІ ВЕЛИКОГО ЧОРНОМОРСЬКОГО РЕГІОНУ, СТАН МІЖНАРОДНОГО СПІВРОБІТНИЦТВА В РЕГІОНІ, УЧАСТЬ У ЦЬОМУ СПІВРОБІТНИЦТВІ УКРАЇНСЬКОГО ПРИЧОРНОМОР’Я, ОСНОВНІ ПОЛОЖЕННЯ ЄВРОПЕЙСЬКОЇ ІНІЦІАТИВИ – ЧОРНОМОРСЬКА СИНЕРГІЯ, ПРО ДІЯЛЬНІСТЬ ОРГАНІЗАЦІЇ ЧОРНОМОРСЬКОГО ЕКОНОМІЧНОГО СПІВРОБІТНИЦТВА, “Мережі університетів Чорного моря” ТА ІН. </a:t>
            </a:r>
          </a:p>
          <a:p>
            <a:pPr lvl="0"/>
            <a:r>
              <a:rPr lang="uk-UA" sz="2000" b="1" dirty="0">
                <a:solidFill>
                  <a:prstClr val="black"/>
                </a:solidFill>
              </a:rPr>
              <a:t>НАВИЧКИ ТА ДОСВІД УЧАСТІ У АКАДЕМІЧНИХ І ГРОМАДСЬКИХ ПРОЕКТАХ, ОБМІНАХ МІЖ УНІВЕРСИТЕТАМИ КРАЇН ЧОРНОГО МОРЯ. У РОЗВИТКУ СТУДЕНТСЬКОЇ МОБІЛЬНОСТІ, ОБМІНАХ КУЛЬТУРНОЮ ТА ІСТОРИЧНОЮ СПАДЩИНОЮ НАРОДІВ КРАЇН ЧОРНОМОРСЬКОГО РЕГІОНУ – </a:t>
            </a:r>
            <a:r>
              <a:rPr lang="uk-UA" sz="2000" b="1" dirty="0" err="1">
                <a:solidFill>
                  <a:prstClr val="black"/>
                </a:solidFill>
              </a:rPr>
              <a:t>РЕГІОНУ</a:t>
            </a:r>
            <a:r>
              <a:rPr lang="uk-UA" sz="2000" b="1" dirty="0">
                <a:solidFill>
                  <a:prstClr val="black"/>
                </a:solidFill>
              </a:rPr>
              <a:t> ПЕРЕТИНУ ЦИВІЛІЗАЦІЙ.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6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74150"/>
            <a:ext cx="8526780" cy="896209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47627F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81" y="481814"/>
            <a:ext cx="6302036" cy="630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89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74150"/>
            <a:ext cx="6995160" cy="8962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7627F"/>
                </a:solidFill>
              </a:rPr>
              <a:t>ЧОРНОМОРСЬКІ СТУДІЇ</a:t>
            </a: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088388" y="896177"/>
            <a:ext cx="8001010" cy="896938"/>
            <a:chOff x="1248" y="2030"/>
            <a:chExt cx="5040" cy="565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403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latin typeface="Arial Narrow" pitchFamily="34" charset="0"/>
                </a:rPr>
                <a:t>ХЕРСОНСЬКИЙ ДЕРЖАВНИЙ УНІВЕРСИТЕТ</a:t>
              </a:r>
            </a:p>
            <a:p>
              <a:pPr algn="l"/>
              <a:r>
                <a:rPr lang="uk-UA" sz="2400" b="1" dirty="0">
                  <a:latin typeface="Arial Narrow" pitchFamily="34" charset="0"/>
                </a:rPr>
                <a:t>КАФЕДРА СОЦІАЛЬНО-ЕКОНОМІЧНОЇ ГЕОГРАФІЇ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688590" y="20132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/>
              <a:t>ДИСЦИПЛІНА ВІЛЬНОГО ВИБОРУ СТУДЕНТІВ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" y="1604328"/>
            <a:ext cx="1615440" cy="16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2163" y="3232478"/>
            <a:ext cx="6527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>
                <a:solidFill>
                  <a:prstClr val="black"/>
                </a:solidFill>
                <a:latin typeface="Arial Narrow" pitchFamily="34" charset="0"/>
              </a:rPr>
              <a:t>Викладач – доцент Коробов </a:t>
            </a:r>
          </a:p>
          <a:p>
            <a:pPr lvl="0"/>
            <a:r>
              <a:rPr lang="uk-UA" sz="2400" b="1" dirty="0">
                <a:solidFill>
                  <a:prstClr val="black"/>
                </a:solidFill>
                <a:latin typeface="Arial Narrow" pitchFamily="34" charset="0"/>
              </a:rPr>
              <a:t>Володимир Кузьмич, кандидат соціологічних наук, має великий досвід проведення наукових </a:t>
            </a:r>
          </a:p>
          <a:p>
            <a:pPr lvl="0"/>
            <a:r>
              <a:rPr lang="uk-UA" sz="2400" b="1" dirty="0">
                <a:solidFill>
                  <a:prstClr val="black"/>
                </a:solidFill>
                <a:latin typeface="Arial Narrow" pitchFamily="34" charset="0"/>
              </a:rPr>
              <a:t>досліджень, участі у міжнародних проектах </a:t>
            </a:r>
          </a:p>
          <a:p>
            <a:pPr lvl="0"/>
            <a:r>
              <a:rPr lang="uk-UA" sz="2400" b="1" dirty="0">
                <a:solidFill>
                  <a:prstClr val="black"/>
                </a:solidFill>
                <a:latin typeface="Arial Narrow" pitchFamily="34" charset="0"/>
              </a:rPr>
              <a:t>з проблем чорноморського співробітництва. </a:t>
            </a:r>
          </a:p>
        </p:txBody>
      </p:sp>
      <p:pic>
        <p:nvPicPr>
          <p:cNvPr id="3075" name="Picture 3" descr="D:\фото для Интернета\cit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" y="349408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3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80" y="74150"/>
            <a:ext cx="7780020" cy="8962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7627F"/>
                </a:solidFill>
              </a:rPr>
              <a:t>МЕТА НАВЧАЛЬНОГО КУРСУ</a:t>
            </a: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088388" y="896175"/>
            <a:ext cx="5105405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9871" y="1697727"/>
            <a:ext cx="85550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 Narrow" pitchFamily="34" charset="0"/>
              </a:rPr>
              <a:t>Ознайомити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err="1">
                <a:latin typeface="Arial Narrow" pitchFamily="34" charset="0"/>
              </a:rPr>
              <a:t>студентів</a:t>
            </a:r>
            <a:r>
              <a:rPr lang="ru-RU" sz="2000" b="1" dirty="0">
                <a:latin typeface="Arial Narrow" pitchFamily="34" charset="0"/>
              </a:rPr>
              <a:t>  </a:t>
            </a:r>
            <a:r>
              <a:rPr lang="ru-RU" sz="2000" dirty="0">
                <a:latin typeface="Arial Narrow" pitchFamily="34" charset="0"/>
              </a:rPr>
              <a:t>з </a:t>
            </a:r>
            <a:r>
              <a:rPr lang="ru-RU" sz="2000" dirty="0" err="1">
                <a:latin typeface="Arial Narrow" pitchFamily="34" charset="0"/>
              </a:rPr>
              <a:t>концепцією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європейського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uk-UA" sz="2000" dirty="0">
                <a:latin typeface="Arial Narrow" pitchFamily="34" charset="0"/>
              </a:rPr>
              <a:t>співробітництва  у Великому чорноморському регіоні </a:t>
            </a:r>
            <a:r>
              <a:rPr lang="ru-RU" sz="2000" dirty="0">
                <a:latin typeface="Arial Narrow" pitchFamily="34" charset="0"/>
              </a:rPr>
              <a:t>та </a:t>
            </a:r>
          </a:p>
          <a:p>
            <a:r>
              <a:rPr lang="ru-RU" sz="2000" b="1" dirty="0" err="1">
                <a:latin typeface="Arial Narrow" pitchFamily="34" charset="0"/>
              </a:rPr>
              <a:t>надати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err="1">
                <a:latin typeface="Arial Narrow" pitchFamily="34" charset="0"/>
              </a:rPr>
              <a:t>їм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err="1">
                <a:latin typeface="Arial Narrow" pitchFamily="34" charset="0"/>
              </a:rPr>
              <a:t>необхідний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err="1">
                <a:latin typeface="Arial Narrow" pitchFamily="34" charset="0"/>
              </a:rPr>
              <a:t>інструментарій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dirty="0">
                <a:latin typeface="Arial Narrow" pitchFamily="34" charset="0"/>
              </a:rPr>
              <a:t>для </a:t>
            </a:r>
            <a:r>
              <a:rPr lang="ru-RU" sz="2000" dirty="0" err="1">
                <a:latin typeface="Arial Narrow" pitchFamily="34" charset="0"/>
              </a:rPr>
              <a:t>участі</a:t>
            </a:r>
            <a:r>
              <a:rPr lang="ru-RU" sz="2000" dirty="0">
                <a:latin typeface="Arial Narrow" pitchFamily="34" charset="0"/>
              </a:rPr>
              <a:t> в </a:t>
            </a:r>
            <a:r>
              <a:rPr lang="ru-RU" sz="2000" dirty="0" err="1">
                <a:latin typeface="Arial Narrow" pitchFamily="34" charset="0"/>
              </a:rPr>
              <a:t>чорноморському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співробітництві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європейських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програмах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академічної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мобільності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окреслити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можливості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співпраці</a:t>
            </a:r>
            <a:r>
              <a:rPr lang="ru-RU" sz="2000" dirty="0">
                <a:latin typeface="Arial Narrow" pitchFamily="34" charset="0"/>
              </a:rPr>
              <a:t> з </a:t>
            </a:r>
            <a:r>
              <a:rPr lang="ru-RU" sz="2000" dirty="0" err="1">
                <a:latin typeface="Arial Narrow" pitchFamily="34" charset="0"/>
              </a:rPr>
              <a:t>програмами</a:t>
            </a:r>
            <a:r>
              <a:rPr lang="ru-RU" sz="2000" dirty="0">
                <a:latin typeface="Arial Narrow" pitchFamily="34" charset="0"/>
              </a:rPr>
              <a:t> ЄС і </a:t>
            </a:r>
            <a:r>
              <a:rPr lang="ru-RU" sz="2000" dirty="0" err="1">
                <a:latin typeface="Arial Narrow" pitchFamily="34" charset="0"/>
              </a:rPr>
              <a:t>причорноморських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країн</a:t>
            </a:r>
            <a:r>
              <a:rPr lang="ru-RU" sz="2000" dirty="0">
                <a:latin typeface="Arial Narrow" pitchFamily="34" charset="0"/>
              </a:rPr>
              <a:t> в </a:t>
            </a:r>
            <a:r>
              <a:rPr lang="ru-RU" sz="2000" dirty="0" err="1">
                <a:latin typeface="Arial Narrow" pitchFamily="34" charset="0"/>
              </a:rPr>
              <a:t>області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освіти</a:t>
            </a:r>
            <a:r>
              <a:rPr lang="ru-RU" sz="2000" dirty="0">
                <a:latin typeface="Arial Narrow" pitchFamily="34" charset="0"/>
              </a:rPr>
              <a:t>, науки та </a:t>
            </a:r>
            <a:r>
              <a:rPr lang="ru-RU" sz="2000" dirty="0" err="1">
                <a:latin typeface="Arial Narrow" pitchFamily="34" charset="0"/>
              </a:rPr>
              <a:t>культури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b="1" dirty="0" err="1">
                <a:latin typeface="Arial Narrow" pitchFamily="34" charset="0"/>
              </a:rPr>
              <a:t>продемонструвати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err="1">
                <a:latin typeface="Arial Narrow" pitchFamily="34" charset="0"/>
              </a:rPr>
              <a:t>перспективи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подальшого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застосування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здобутих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знань</a:t>
            </a:r>
            <a:r>
              <a:rPr lang="ru-RU" sz="2000" dirty="0">
                <a:latin typeface="Arial Narrow" pitchFamily="34" charset="0"/>
              </a:rPr>
              <a:t> та </a:t>
            </a:r>
            <a:r>
              <a:rPr lang="ru-RU" sz="2000" dirty="0" err="1">
                <a:latin typeface="Arial Narrow" pitchFamily="34" charset="0"/>
              </a:rPr>
              <a:t>навичок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проектної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діяльності</a:t>
            </a:r>
            <a:r>
              <a:rPr lang="ru-RU" sz="2000" dirty="0">
                <a:latin typeface="Arial Narrow" pitchFamily="34" charset="0"/>
              </a:rPr>
              <a:t> в </a:t>
            </a:r>
            <a:r>
              <a:rPr lang="ru-RU" sz="2000" dirty="0" err="1">
                <a:latin typeface="Arial Narrow" pitchFamily="34" charset="0"/>
              </a:rPr>
              <a:t>професійній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сфері</a:t>
            </a:r>
            <a:r>
              <a:rPr lang="ru-RU" sz="2000" dirty="0">
                <a:latin typeface="Arial Narrow" pitchFamily="34" charset="0"/>
              </a:rPr>
              <a:t>; </a:t>
            </a:r>
          </a:p>
          <a:p>
            <a:r>
              <a:rPr lang="ru-RU" sz="2000" b="1" dirty="0" err="1">
                <a:latin typeface="Arial Narrow" pitchFamily="34" charset="0"/>
              </a:rPr>
              <a:t>забезпечити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err="1">
                <a:latin typeface="Arial Narrow" pitchFamily="34" charset="0"/>
              </a:rPr>
              <a:t>підготовку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фахівців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інноваційного</a:t>
            </a:r>
            <a:r>
              <a:rPr lang="ru-RU" sz="2000" dirty="0">
                <a:latin typeface="Arial Narrow" pitchFamily="34" charset="0"/>
              </a:rPr>
              <a:t> типу, </a:t>
            </a:r>
            <a:r>
              <a:rPr lang="ru-RU" sz="2000" dirty="0" err="1">
                <a:latin typeface="Arial Narrow" pitchFamily="34" charset="0"/>
              </a:rPr>
              <a:t>що</a:t>
            </a:r>
            <a:r>
              <a:rPr lang="ru-RU" sz="2000" dirty="0">
                <a:latin typeface="Arial Narrow" pitchFamily="34" charset="0"/>
              </a:rPr>
              <a:t> є головною метою </a:t>
            </a:r>
            <a:r>
              <a:rPr lang="ru-RU" sz="2000" dirty="0" err="1">
                <a:latin typeface="Arial Narrow" pitchFamily="34" charset="0"/>
              </a:rPr>
              <a:t>наукової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науково-технічної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інноваційної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діяльності</a:t>
            </a:r>
            <a:r>
              <a:rPr lang="ru-RU" sz="2000" dirty="0">
                <a:latin typeface="Arial Narrow" pitchFamily="34" charset="0"/>
              </a:rPr>
              <a:t> ВНЗ </a:t>
            </a:r>
            <a:r>
              <a:rPr lang="ru-RU" sz="2000" dirty="0" err="1">
                <a:latin typeface="Arial Narrow" pitchFamily="34" charset="0"/>
              </a:rPr>
              <a:t>відповідно</a:t>
            </a:r>
            <a:r>
              <a:rPr lang="ru-RU" sz="2000" dirty="0">
                <a:latin typeface="Arial Narrow" pitchFamily="34" charset="0"/>
              </a:rPr>
              <a:t> до нового закону </a:t>
            </a:r>
            <a:r>
              <a:rPr lang="ru-RU" sz="2000" dirty="0" err="1">
                <a:latin typeface="Arial Narrow" pitchFamily="34" charset="0"/>
              </a:rPr>
              <a:t>України</a:t>
            </a:r>
            <a:r>
              <a:rPr lang="ru-RU" sz="2000" dirty="0">
                <a:latin typeface="Arial Narrow" pitchFamily="34" charset="0"/>
              </a:rPr>
              <a:t> «Про </a:t>
            </a:r>
            <a:r>
              <a:rPr lang="ru-RU" sz="2000" dirty="0" err="1">
                <a:latin typeface="Arial Narrow" pitchFamily="34" charset="0"/>
              </a:rPr>
              <a:t>вищу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освіту</a:t>
            </a:r>
            <a:r>
              <a:rPr lang="ru-RU" sz="2000" dirty="0">
                <a:latin typeface="Arial Narrow" pitchFamily="34" charset="0"/>
              </a:rPr>
              <a:t>» та </a:t>
            </a:r>
            <a:r>
              <a:rPr lang="ru-RU" sz="2000" dirty="0" err="1">
                <a:latin typeface="Arial Narrow" pitchFamily="34" charset="0"/>
              </a:rPr>
              <a:t>ключовою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умовою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інтеграції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України</a:t>
            </a:r>
            <a:r>
              <a:rPr lang="ru-RU" sz="2000" dirty="0">
                <a:latin typeface="Arial Narrow" pitchFamily="34" charset="0"/>
              </a:rPr>
              <a:t> до </a:t>
            </a:r>
            <a:r>
              <a:rPr lang="ru-RU" sz="2000" dirty="0" err="1">
                <a:latin typeface="Arial Narrow" pitchFamily="34" charset="0"/>
              </a:rPr>
              <a:t>європейського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освітньо-наукового</a:t>
            </a:r>
            <a:r>
              <a:rPr lang="ru-RU" sz="2000" dirty="0">
                <a:latin typeface="Arial Narrow" pitchFamily="34" charset="0"/>
              </a:rPr>
              <a:t> та </a:t>
            </a:r>
            <a:r>
              <a:rPr lang="ru-RU" sz="2000" dirty="0" err="1">
                <a:latin typeface="Arial Narrow" pitchFamily="34" charset="0"/>
              </a:rPr>
              <a:t>інноваційного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просторів</a:t>
            </a:r>
            <a:r>
              <a:rPr lang="ru-RU" sz="2000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14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71" y="74150"/>
            <a:ext cx="8575529" cy="10617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47627F"/>
                </a:solidFill>
                <a:latin typeface="Arial Narrow" pitchFamily="34" charset="0"/>
              </a:rPr>
              <a:t>НАПРЯМКИ ЧОРНОМОРСЬКОЇ СІНЕРГІЇ. </a:t>
            </a:r>
            <a:br>
              <a:rPr lang="ru-RU" sz="2800" b="1" dirty="0">
                <a:solidFill>
                  <a:srgbClr val="47627F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47627F"/>
                </a:solidFill>
                <a:latin typeface="Arial Narrow" pitchFamily="34" charset="0"/>
              </a:rPr>
              <a:t>ЄВРОПЕЙСЬКА ІНІЦІАТИВА 2007 р. </a:t>
            </a: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088388" y="896175"/>
            <a:ext cx="5105405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9871" y="1697727"/>
            <a:ext cx="85550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>
              <a:latin typeface="Arial Narrow" pitchFamily="34" charset="0"/>
            </a:endParaRPr>
          </a:p>
          <a:p>
            <a:r>
              <a:rPr lang="uk-UA" sz="2000" b="1" dirty="0">
                <a:latin typeface="Arial Narrow" pitchFamily="34" charset="0"/>
              </a:rPr>
              <a:t>ЕНЕРГЕТИКА,</a:t>
            </a:r>
          </a:p>
          <a:p>
            <a:r>
              <a:rPr lang="uk-UA" sz="2000" b="1" dirty="0">
                <a:latin typeface="Arial Narrow" pitchFamily="34" charset="0"/>
              </a:rPr>
              <a:t>ТРАНСПОРТ,</a:t>
            </a:r>
          </a:p>
          <a:p>
            <a:r>
              <a:rPr lang="uk-UA" sz="2000" b="1" dirty="0">
                <a:latin typeface="Arial Narrow" pitchFamily="34" charset="0"/>
              </a:rPr>
              <a:t>ЕКОЛОГІЯ,</a:t>
            </a:r>
          </a:p>
          <a:p>
            <a:r>
              <a:rPr lang="uk-UA" sz="2000" b="1" dirty="0">
                <a:latin typeface="Arial Narrow" pitchFamily="34" charset="0"/>
              </a:rPr>
              <a:t>МІГРАЦІЯ,</a:t>
            </a:r>
          </a:p>
          <a:p>
            <a:r>
              <a:rPr lang="uk-UA" sz="2000" b="1" dirty="0">
                <a:latin typeface="Arial Narrow" pitchFamily="34" charset="0"/>
              </a:rPr>
              <a:t>БОРОТЬБА ІЗ ЗЛОЧИННІСТЮ.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7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74150"/>
            <a:ext cx="6842760" cy="8962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7627F"/>
                </a:solidFill>
              </a:rPr>
              <a:t>ЛЕКЦІЙНИЙ МОДУЛЬ</a:t>
            </a:r>
            <a:endParaRPr lang="en-US" b="1" dirty="0">
              <a:solidFill>
                <a:srgbClr val="47627F"/>
              </a:solidFill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996440" y="4285489"/>
            <a:ext cx="6683380" cy="896938"/>
            <a:chOff x="1248" y="1440"/>
            <a:chExt cx="4210" cy="565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20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/>
                <a:t>ЧОРНОМОРСЬКЕ СПІВРОБІТНИЦТВО </a:t>
              </a:r>
            </a:p>
            <a:p>
              <a:pPr algn="l"/>
              <a:r>
                <a:rPr lang="uk-UA" sz="2400" b="1" dirty="0"/>
                <a:t>В ГАЛУЗІ КУЛЬТУРИ, НАУКИ І ОСВІТИ</a:t>
              </a:r>
              <a:endParaRPr lang="en-US" sz="2400" b="1" dirty="0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996440" y="1770890"/>
            <a:ext cx="7226305" cy="896938"/>
            <a:chOff x="1248" y="2030"/>
            <a:chExt cx="4552" cy="565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354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latin typeface="Arial Narrow" pitchFamily="34" charset="0"/>
                </a:rPr>
                <a:t>ПРИРОДНО-ГЕОГРАФ</a:t>
              </a:r>
              <a:r>
                <a:rPr lang="uk-UA" sz="2400" b="1" dirty="0">
                  <a:latin typeface="Arial Narrow" pitchFamily="34" charset="0"/>
                </a:rPr>
                <a:t>І</a:t>
              </a:r>
              <a:r>
                <a:rPr lang="ru-RU" sz="2400" b="1" dirty="0">
                  <a:latin typeface="Arial Narrow" pitchFamily="34" charset="0"/>
                </a:rPr>
                <a:t>ЧНЕ СЕРЕДОВИЩЕ  </a:t>
              </a:r>
            </a:p>
            <a:p>
              <a:pPr algn="l"/>
              <a:r>
                <a:rPr lang="ru-RU" sz="2400" b="1" dirty="0">
                  <a:latin typeface="Arial Narrow" pitchFamily="34" charset="0"/>
                </a:rPr>
                <a:t>ВЕЛИКОГО ЧОРНОМОРСЬКОГО РЕГІОНУ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996440" y="2609088"/>
            <a:ext cx="5311776" cy="555625"/>
            <a:chOff x="1248" y="2640"/>
            <a:chExt cx="334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3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/>
                <a:t>ЧОРНОМОРСЬКА БЕЗПЕКА</a:t>
              </a:r>
              <a:endParaRPr lang="en-US" sz="2400" b="1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996440" y="3447291"/>
            <a:ext cx="5967417" cy="896938"/>
            <a:chOff x="1248" y="3230"/>
            <a:chExt cx="3759" cy="565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7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/>
                <a:t>ЧОРНОМОРСЬКЕ ЕКОНОМІЧНЕ </a:t>
              </a:r>
            </a:p>
            <a:p>
              <a:pPr algn="l"/>
              <a:r>
                <a:rPr lang="uk-UA" sz="2400" b="1" dirty="0"/>
                <a:t>СПІВРОБІТНИЦТВО</a:t>
              </a:r>
              <a:endParaRPr lang="en-US" sz="2400" b="1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1996440" y="5145916"/>
            <a:ext cx="5843591" cy="896938"/>
            <a:chOff x="1248" y="3230"/>
            <a:chExt cx="3681" cy="565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67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/>
                <a:t>МІСЦЕ І РОЛЬ УКРАЇНИ </a:t>
              </a:r>
            </a:p>
            <a:p>
              <a:pPr algn="l"/>
              <a:r>
                <a:rPr lang="uk-UA" sz="2400" b="1" dirty="0"/>
                <a:t>В ЧОРНОМОРСЬКОМУ РЕГІОНІ</a:t>
              </a:r>
              <a:endParaRPr lang="en-US" sz="2400" b="1" dirty="0"/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680" y="74150"/>
            <a:ext cx="7284720" cy="89620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47627F"/>
                </a:solidFill>
              </a:rPr>
              <a:t>ПРАКТИЧНИЙ МОДУЛЬ</a:t>
            </a:r>
            <a:endParaRPr lang="en-US" b="1" dirty="0">
              <a:solidFill>
                <a:srgbClr val="47627F"/>
              </a:solidFill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996440" y="4109276"/>
            <a:ext cx="6270633" cy="830263"/>
            <a:chOff x="1248" y="1329"/>
            <a:chExt cx="3950" cy="523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329"/>
              <a:ext cx="294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/>
                <a:t>ЗАХИСТ КУЛЬТУРНОЇ СПАДЩИНИ </a:t>
              </a:r>
            </a:p>
            <a:p>
              <a:pPr algn="l"/>
              <a:r>
                <a:rPr lang="uk-UA" sz="2400" b="1" dirty="0"/>
                <a:t>В ЧОРНОМОРСЬКОМУ РЕГІОНІ</a:t>
              </a:r>
              <a:endParaRPr lang="en-US" sz="2400" b="1" dirty="0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348" y="1445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996440" y="1770888"/>
            <a:ext cx="5232404" cy="555625"/>
            <a:chOff x="1248" y="2030"/>
            <a:chExt cx="329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latin typeface="Arial Narrow" pitchFamily="34" charset="0"/>
                </a:rPr>
                <a:t>ЧОРНОМОРСЬКА СІНЕРГІЯ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996440" y="2609088"/>
            <a:ext cx="5949953" cy="555625"/>
            <a:chOff x="1248" y="2640"/>
            <a:chExt cx="3748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7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/>
                <a:t>УКРАЇНСЬКЕ ПРИЧОРНОМОР»Я</a:t>
              </a:r>
              <a:endParaRPr lang="en-US" sz="2400" b="1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982787" y="3331404"/>
            <a:ext cx="4875216" cy="1020763"/>
            <a:chOff x="1393" y="2937"/>
            <a:chExt cx="3071" cy="643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406" y="2926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506" y="2937"/>
              <a:ext cx="13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/>
                <a:t>Україна і ОЧЕС</a:t>
              </a:r>
              <a:endParaRPr lang="en-US" sz="2400" b="1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468" y="2953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1996440" y="5168138"/>
            <a:ext cx="5105403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b="1" dirty="0"/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38" name="Text Box 5"/>
          <p:cNvSpPr txBox="1">
            <a:spLocks noChangeArrowheads="1"/>
          </p:cNvSpPr>
          <p:nvPr/>
        </p:nvSpPr>
        <p:spPr bwMode="gray">
          <a:xfrm>
            <a:off x="3649686" y="5050295"/>
            <a:ext cx="42436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sz="2400" b="1" cap="all" dirty="0"/>
              <a:t>Екологічна співпраця</a:t>
            </a:r>
          </a:p>
          <a:p>
            <a:pPr algn="l"/>
            <a:r>
              <a:rPr lang="uk-UA" sz="2400" b="1" dirty="0"/>
              <a:t>В ЧОРНОМОРСЬКОМУ РЕГІОНІ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027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74150"/>
            <a:ext cx="7833360" cy="8962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7627F"/>
                </a:solidFill>
              </a:rPr>
              <a:t>ЧОРНОМОРСЬКА БЕЗПЕКА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1112456"/>
            <a:ext cx="7292340" cy="511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78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" y="74150"/>
            <a:ext cx="7520940" cy="89620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47627F"/>
                </a:solidFill>
              </a:rPr>
              <a:t>ЕКОНОМІЧНА СПІВПРАЦЯ</a:t>
            </a:r>
            <a:endParaRPr lang="en-US" b="1" dirty="0">
              <a:solidFill>
                <a:srgbClr val="47627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4" y="2194560"/>
            <a:ext cx="7627886" cy="262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8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74150"/>
            <a:ext cx="7734300" cy="8962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7627F"/>
                </a:solidFill>
              </a:rPr>
              <a:t>ЕКОЛОГ</a:t>
            </a:r>
            <a:r>
              <a:rPr lang="uk-UA" b="1" dirty="0">
                <a:solidFill>
                  <a:srgbClr val="47627F"/>
                </a:solidFill>
              </a:rPr>
              <a:t>ІЯ ЧОРНОГО МОРЯ</a:t>
            </a:r>
            <a:endParaRPr lang="en-US" b="1" dirty="0">
              <a:solidFill>
                <a:srgbClr val="4762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8991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54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332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 Theme</vt:lpstr>
      <vt:lpstr>ЧОРНОМОРСЬКІ СТУДІЇ</vt:lpstr>
      <vt:lpstr>ЧОРНОМОРСЬКІ СТУДІЇ</vt:lpstr>
      <vt:lpstr>МЕТА НАВЧАЛЬНОГО КУРСУ</vt:lpstr>
      <vt:lpstr>НАПРЯМКИ ЧОРНОМОРСЬКОЇ СІНЕРГІЇ.  ЄВРОПЕЙСЬКА ІНІЦІАТИВА 2007 р. </vt:lpstr>
      <vt:lpstr>ЛЕКЦІЙНИЙ МОДУЛЬ</vt:lpstr>
      <vt:lpstr>ПРАКТИЧНИЙ МОДУЛЬ</vt:lpstr>
      <vt:lpstr>ЧОРНОМОРСЬКА БЕЗПЕКА</vt:lpstr>
      <vt:lpstr>ЕКОНОМІЧНА СПІВПРАЦЯ</vt:lpstr>
      <vt:lpstr>ЕКОЛОГІЯ ЧОРНОГО МОРЯ</vt:lpstr>
      <vt:lpstr>ГОМЕР І УКРАЇНА</vt:lpstr>
      <vt:lpstr>ОТРИМАНІ ЗНАННЯ І НАВИЧКИ ПІСЛЯ ЗАВЕРШЕННЯ КУРСУ: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Черная Марина Николаевна</cp:lastModifiedBy>
  <cp:revision>57</cp:revision>
  <dcterms:created xsi:type="dcterms:W3CDTF">2018-09-04T12:10:47Z</dcterms:created>
  <dcterms:modified xsi:type="dcterms:W3CDTF">2019-04-12T05:49:06Z</dcterms:modified>
</cp:coreProperties>
</file>