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6" r:id="rId11"/>
    <p:sldId id="269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3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47650"/>
            <a:ext cx="7772400" cy="3973513"/>
          </a:xfrm>
        </p:spPr>
        <p:txBody>
          <a:bodyPr/>
          <a:lstStyle/>
          <a:p>
            <a:pPr algn="ctr"/>
            <a:r>
              <a:rPr lang="uk-UA" sz="6600" b="1"/>
              <a:t>Представлення інформації</a:t>
            </a:r>
            <a:endParaRPr lang="ru-RU" sz="6600" b="1"/>
          </a:p>
        </p:txBody>
      </p:sp>
      <p:pic>
        <p:nvPicPr>
          <p:cNvPr id="63492" name="Picture 4" descr="image005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0">
            <a:off x="6588125" y="4652963"/>
            <a:ext cx="19431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079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404813"/>
            <a:ext cx="8229600" cy="720725"/>
          </a:xfrm>
        </p:spPr>
        <p:txBody>
          <a:bodyPr lIns="91440" tIns="45720" rIns="91440" bIns="45720" anchor="ctr">
            <a:normAutofit fontScale="90000"/>
          </a:bodyPr>
          <a:lstStyle/>
          <a:p>
            <a:pPr algn="ctr"/>
            <a:r>
              <a:rPr lang="uk-UA" b="1">
                <a:cs typeface="Times New Roman" pitchFamily="18" charset="0"/>
              </a:rPr>
              <a:t>РОЗМІРИ ШРИФТУ</a:t>
            </a:r>
          </a:p>
        </p:txBody>
      </p:sp>
      <p:graphicFrame>
        <p:nvGraphicFramePr>
          <p:cNvPr id="72707" name="Group 3"/>
          <p:cNvGraphicFramePr>
            <a:graphicFrameLocks noGrp="1"/>
          </p:cNvGraphicFramePr>
          <p:nvPr>
            <p:ph idx="4294967295"/>
          </p:nvPr>
        </p:nvGraphicFramePr>
        <p:xfrm>
          <a:off x="0" y="1628775"/>
          <a:ext cx="8207375" cy="4894266"/>
        </p:xfrm>
        <a:graphic>
          <a:graphicData uri="http://schemas.openxmlformats.org/drawingml/2006/table">
            <a:tbl>
              <a:tblPr/>
              <a:tblGrid>
                <a:gridCol w="3598862"/>
                <a:gridCol w="4608513"/>
              </a:tblGrid>
              <a:tr h="7032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Критичний розмір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(погано читається)</a:t>
                      </a:r>
                    </a:p>
                  </a:txBody>
                  <a:tcPr marL="91431" marR="91431"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Розмір шрифту 14</a:t>
                      </a:r>
                    </a:p>
                  </a:txBody>
                  <a:tcPr marL="91431" marR="91431"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2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Розмір шрифту 16</a:t>
                      </a:r>
                    </a:p>
                  </a:txBody>
                  <a:tcPr marL="91431" marR="91431"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73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Оптимальний розмір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(добре читається)</a:t>
                      </a:r>
                    </a:p>
                  </a:txBody>
                  <a:tcPr marL="91431" marR="91431"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Розмір шрифту 18</a:t>
                      </a:r>
                    </a:p>
                  </a:txBody>
                  <a:tcPr marL="91431" marR="91431"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Розмір шрифту 20</a:t>
                      </a:r>
                    </a:p>
                  </a:txBody>
                  <a:tcPr marL="91431" marR="91431"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Розмір шрифту 24</a:t>
                      </a:r>
                    </a:p>
                  </a:txBody>
                  <a:tcPr marL="91431" marR="91431"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2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Розмір для заголовків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 титулів</a:t>
                      </a:r>
                    </a:p>
                  </a:txBody>
                  <a:tcPr marL="91431" marR="91431"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Розмір шрифту 28 (ж)</a:t>
                      </a:r>
                    </a:p>
                  </a:txBody>
                  <a:tcPr marL="91431" marR="91431"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2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Розмір шрифту 32 (ж)</a:t>
                      </a:r>
                    </a:p>
                  </a:txBody>
                  <a:tcPr marL="91431" marR="91431"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121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800" b="1"/>
              <a:t>Об’єм інформації</a:t>
            </a:r>
            <a:r>
              <a:rPr lang="ru-RU"/>
              <a:t> 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uk-UA"/>
              <a:t>Не варто перевантажувати слайд інформацією (одночасно запам’ятовується не більше 3-х фактів, висновків, визначень).</a:t>
            </a:r>
          </a:p>
          <a:p>
            <a:pPr>
              <a:buFontTx/>
              <a:buNone/>
            </a:pPr>
            <a:r>
              <a:rPr lang="uk-UA"/>
              <a:t>Найбільша ефективність досягається тоді, коли ключові пункти відтворюються по одному на кожному окремому слайді.</a:t>
            </a: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7905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/>
              <a:t>Способи виділення інформації</a:t>
            </a:r>
            <a:r>
              <a:rPr lang="ru-RU" sz="4000"/>
              <a:t>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uk-UA"/>
              <a:t>   Слід використовувати: </a:t>
            </a:r>
          </a:p>
          <a:p>
            <a:r>
              <a:rPr lang="uk-UA"/>
              <a:t>рамки, </a:t>
            </a:r>
          </a:p>
          <a:p>
            <a:r>
              <a:rPr lang="uk-UA"/>
              <a:t>стрілки, </a:t>
            </a:r>
          </a:p>
          <a:p>
            <a:r>
              <a:rPr lang="uk-UA"/>
              <a:t>рисунки, </a:t>
            </a:r>
          </a:p>
          <a:p>
            <a:r>
              <a:rPr lang="uk-UA"/>
              <a:t>діаграми, </a:t>
            </a:r>
          </a:p>
          <a:p>
            <a:r>
              <a:rPr lang="uk-UA"/>
              <a:t>схеми для ілюстрування найбільш важливих фактів.</a:t>
            </a: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2571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/>
              <a:t>Види слайдів</a:t>
            </a:r>
            <a:r>
              <a:rPr lang="ru-RU"/>
              <a:t>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uk-UA"/>
              <a:t>   Щоб урізноманітнити способи подачі інформації, необхідно використовувати різні види слайдів: </a:t>
            </a:r>
          </a:p>
          <a:p>
            <a:r>
              <a:rPr lang="uk-UA"/>
              <a:t>з текстом, </a:t>
            </a:r>
          </a:p>
          <a:p>
            <a:r>
              <a:rPr lang="uk-UA"/>
              <a:t>з таблицями, </a:t>
            </a:r>
          </a:p>
          <a:p>
            <a:r>
              <a:rPr lang="uk-UA"/>
              <a:t>з діаграмами.</a:t>
            </a:r>
            <a:r>
              <a:rPr lang="ru-RU"/>
              <a:t> </a:t>
            </a:r>
          </a:p>
        </p:txBody>
      </p:sp>
      <p:pic>
        <p:nvPicPr>
          <p:cNvPr id="79876" name="Picture 4" descr="image005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0">
            <a:off x="6588125" y="4652963"/>
            <a:ext cx="19431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696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23" name="Group 3"/>
          <p:cNvGraphicFramePr>
            <a:graphicFrameLocks noGrp="1"/>
          </p:cNvGraphicFramePr>
          <p:nvPr>
            <p:ph sz="quarter" idx="4294967295"/>
          </p:nvPr>
        </p:nvGraphicFramePr>
        <p:xfrm>
          <a:off x="0" y="2322513"/>
          <a:ext cx="4643438" cy="2547937"/>
        </p:xfrm>
        <a:graphic>
          <a:graphicData uri="http://schemas.openxmlformats.org/drawingml/2006/table">
            <a:tbl>
              <a:tblPr/>
              <a:tblGrid>
                <a:gridCol w="625475"/>
                <a:gridCol w="1212850"/>
                <a:gridCol w="223838"/>
                <a:gridCol w="1228725"/>
                <a:gridCol w="214312"/>
                <a:gridCol w="1138238"/>
              </a:tblGrid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 Your 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2C828">
                        <a:alpha val="80000"/>
                      </a:srgbClr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Wingdings" pitchFamily="2" charset="2"/>
                        </a:rPr>
                        <a:t>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 Your 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C529">
                        <a:alpha val="80000"/>
                      </a:srgbClr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Wingdings" pitchFamily="2" charset="2"/>
                        </a:rPr>
                        <a:t>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 Your 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2A7F6">
                        <a:alpha val="80000"/>
                      </a:srgbClr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60001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60001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60001"/>
                      </a:schemeClr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0000"/>
                      </a:schemeClr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60001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60001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60001"/>
                      </a:schemeClr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0000"/>
                      </a:schemeClr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60001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60001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Click to add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60001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2133" name="Group 213"/>
          <p:cNvGraphicFramePr>
            <a:graphicFrameLocks noGrp="1"/>
          </p:cNvGraphicFramePr>
          <p:nvPr>
            <p:ph sz="quarter" idx="4294967295"/>
          </p:nvPr>
        </p:nvGraphicFramePr>
        <p:xfrm>
          <a:off x="5318125" y="1196975"/>
          <a:ext cx="3825875" cy="2484438"/>
        </p:xfrm>
        <a:graphic>
          <a:graphicData uri="http://schemas.openxmlformats.org/drawingml/2006/table">
            <a:tbl>
              <a:tblPr/>
              <a:tblGrid>
                <a:gridCol w="673100"/>
                <a:gridCol w="746125"/>
                <a:gridCol w="631825"/>
                <a:gridCol w="631825"/>
                <a:gridCol w="633413"/>
                <a:gridCol w="509587"/>
              </a:tblGrid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Title  A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accent1"/>
                        </a:gs>
                        <a:gs pos="10000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Title  B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accent1"/>
                        </a:gs>
                        <a:gs pos="10000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Title  C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accent1"/>
                        </a:gs>
                        <a:gs pos="10000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Title  D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accent1"/>
                        </a:gs>
                        <a:gs pos="10000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Title  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accent1"/>
                        </a:gs>
                        <a:gs pos="10000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Title  F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accent1"/>
                        </a:gs>
                        <a:gs pos="10000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82134" name="Group 214"/>
          <p:cNvGraphicFramePr>
            <a:graphicFrameLocks noGrp="1"/>
          </p:cNvGraphicFramePr>
          <p:nvPr>
            <p:ph sz="quarter" idx="4294967295"/>
          </p:nvPr>
        </p:nvGraphicFramePr>
        <p:xfrm>
          <a:off x="4787900" y="4437063"/>
          <a:ext cx="4356100" cy="1903412"/>
        </p:xfrm>
        <a:graphic>
          <a:graphicData uri="http://schemas.openxmlformats.org/drawingml/2006/table">
            <a:tbl>
              <a:tblPr/>
              <a:tblGrid>
                <a:gridCol w="981075"/>
                <a:gridCol w="687388"/>
                <a:gridCol w="671512"/>
                <a:gridCol w="671513"/>
                <a:gridCol w="674687"/>
                <a:gridCol w="669925"/>
              </a:tblGrid>
              <a:tr h="193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82479" marR="82479" marT="41239" marB="41239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2001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2001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48000"/>
                      </a:schemeClr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2001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2001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48000"/>
                      </a:schemeClr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2001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82001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D528D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2135" name="Group 215"/>
          <p:cNvGraphicFramePr>
            <a:graphicFrameLocks noGrp="1"/>
          </p:cNvGraphicFramePr>
          <p:nvPr>
            <p:ph sz="quarter" idx="4294967295"/>
          </p:nvPr>
        </p:nvGraphicFramePr>
        <p:xfrm>
          <a:off x="0" y="5157788"/>
          <a:ext cx="3924300" cy="1366837"/>
        </p:xfrm>
        <a:graphic>
          <a:graphicData uri="http://schemas.openxmlformats.org/drawingml/2006/table">
            <a:tbl>
              <a:tblPr/>
              <a:tblGrid>
                <a:gridCol w="979488"/>
                <a:gridCol w="982662"/>
                <a:gridCol w="982663"/>
                <a:gridCol w="979487"/>
              </a:tblGrid>
              <a:tr h="2952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Add Your 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Add Your 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Add Your 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4810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Add Your 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Add Your Title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alpha val="3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alpha val="33000"/>
                      </a:schemeClr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alpha val="3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 Text</a:t>
                      </a:r>
                    </a:p>
                  </a:txBody>
                  <a:tcPr marL="82479" marR="82479" marT="41239" marB="412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alpha val="33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2105" name="Rectangle 185"/>
          <p:cNvSpPr>
            <a:spLocks noChangeArrowheads="1"/>
          </p:cNvSpPr>
          <p:nvPr/>
        </p:nvSpPr>
        <p:spPr bwMode="auto">
          <a:xfrm>
            <a:off x="225425" y="1216025"/>
            <a:ext cx="6516688" cy="90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479" tIns="41239" rIns="82479" bIns="41239">
            <a:spAutoFit/>
          </a:bodyPr>
          <a:lstStyle/>
          <a:p>
            <a:pPr defTabSz="825500" eaLnBrk="0" hangingPunct="0"/>
            <a:r>
              <a:rPr kumimoji="0" lang="uk-UA" sz="5400">
                <a:latin typeface="Arial" charset="0"/>
              </a:rPr>
              <a:t> </a:t>
            </a:r>
            <a:r>
              <a:rPr kumimoji="0" lang="uk-UA" sz="5400" b="1">
                <a:solidFill>
                  <a:srgbClr val="333399"/>
                </a:solidFill>
                <a:latin typeface="Arial" charset="0"/>
              </a:rPr>
              <a:t>ТАБЛИЦІ:</a:t>
            </a:r>
            <a:endParaRPr kumimoji="0" lang="ru-RU" sz="5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24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71600" y="167640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uk-UA" sz="5500" b="0">
                <a:solidFill>
                  <a:srgbClr val="333399"/>
                </a:solidFill>
              </a:rPr>
              <a:t>ДІАГРАМИ:</a:t>
            </a:r>
            <a:endParaRPr lang="ru-RU" sz="5500" b="0">
              <a:solidFill>
                <a:srgbClr val="333399"/>
              </a:solidFill>
            </a:endParaRPr>
          </a:p>
        </p:txBody>
      </p:sp>
      <p:grpSp>
        <p:nvGrpSpPr>
          <p:cNvPr id="82948" name="Group 4"/>
          <p:cNvGrpSpPr>
            <a:grpSpLocks/>
          </p:cNvGrpSpPr>
          <p:nvPr/>
        </p:nvGrpSpPr>
        <p:grpSpPr bwMode="auto">
          <a:xfrm>
            <a:off x="5964238" y="836613"/>
            <a:ext cx="3179762" cy="2387600"/>
            <a:chOff x="912" y="1258"/>
            <a:chExt cx="4017" cy="2390"/>
          </a:xfrm>
        </p:grpSpPr>
        <p:sp>
          <p:nvSpPr>
            <p:cNvPr id="82949" name="Oval 5"/>
            <p:cNvSpPr>
              <a:spLocks noChangeArrowheads="1"/>
            </p:cNvSpPr>
            <p:nvPr/>
          </p:nvSpPr>
          <p:spPr bwMode="ltGray">
            <a:xfrm>
              <a:off x="1425" y="2813"/>
              <a:ext cx="3504" cy="835"/>
            </a:xfrm>
            <a:prstGeom prst="ellipse">
              <a:avLst/>
            </a:prstGeom>
            <a:solidFill>
              <a:srgbClr val="000134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round/>
                  <a:headEnd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1842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lIns="92075" tIns="46038" rIns="92075" bIns="46038" anchor="ctr"/>
            <a:lstStyle/>
            <a:p>
              <a:endParaRPr lang="ru-RU"/>
            </a:p>
          </p:txBody>
        </p:sp>
        <p:sp>
          <p:nvSpPr>
            <p:cNvPr id="82950" name="Oval 6"/>
            <p:cNvSpPr>
              <a:spLocks noChangeArrowheads="1"/>
            </p:cNvSpPr>
            <p:nvPr/>
          </p:nvSpPr>
          <p:spPr bwMode="ltGray">
            <a:xfrm rot="-998297">
              <a:off x="968" y="1482"/>
              <a:ext cx="3630" cy="1900"/>
            </a:xfrm>
            <a:prstGeom prst="ellipse">
              <a:avLst/>
            </a:prstGeom>
            <a:gradFill rotWithShape="0">
              <a:gsLst>
                <a:gs pos="0">
                  <a:srgbClr val="29698D"/>
                </a:gs>
                <a:gs pos="50000">
                  <a:srgbClr val="29698D">
                    <a:gamma/>
                    <a:tint val="24314"/>
                    <a:invGamma/>
                  </a:srgbClr>
                </a:gs>
                <a:gs pos="100000">
                  <a:srgbClr val="29698D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51" name="Oval 7"/>
            <p:cNvSpPr>
              <a:spLocks noChangeArrowheads="1"/>
            </p:cNvSpPr>
            <p:nvPr/>
          </p:nvSpPr>
          <p:spPr bwMode="ltGray">
            <a:xfrm rot="-998297">
              <a:off x="1004" y="1380"/>
              <a:ext cx="3504" cy="1841"/>
            </a:xfrm>
            <a:prstGeom prst="ellipse">
              <a:avLst/>
            </a:prstGeom>
            <a:gradFill rotWithShape="1">
              <a:gsLst>
                <a:gs pos="0">
                  <a:srgbClr val="33CCCC">
                    <a:gamma/>
                    <a:shade val="63529"/>
                    <a:invGamma/>
                  </a:srgbClr>
                </a:gs>
                <a:gs pos="100000">
                  <a:srgbClr val="33CCCC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52" name="Arc 8"/>
            <p:cNvSpPr>
              <a:spLocks/>
            </p:cNvSpPr>
            <p:nvPr/>
          </p:nvSpPr>
          <p:spPr bwMode="gray">
            <a:xfrm rot="-998297">
              <a:off x="2672" y="1429"/>
              <a:ext cx="1796" cy="969"/>
            </a:xfrm>
            <a:custGeom>
              <a:avLst/>
              <a:gdLst>
                <a:gd name="G0" fmla="+- 0 0 0"/>
                <a:gd name="G1" fmla="+- 14335 0 0"/>
                <a:gd name="G2" fmla="+- 21600 0 0"/>
                <a:gd name="T0" fmla="*/ 16157 w 21600"/>
                <a:gd name="T1" fmla="*/ 0 h 22718"/>
                <a:gd name="T2" fmla="*/ 19907 w 21600"/>
                <a:gd name="T3" fmla="*/ 22718 h 22718"/>
                <a:gd name="T4" fmla="*/ 0 w 21600"/>
                <a:gd name="T5" fmla="*/ 14335 h 22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2718" fill="none" extrusionOk="0">
                  <a:moveTo>
                    <a:pt x="16157" y="-1"/>
                  </a:moveTo>
                  <a:cubicBezTo>
                    <a:pt x="19663" y="3951"/>
                    <a:pt x="21600" y="9051"/>
                    <a:pt x="21600" y="14335"/>
                  </a:cubicBezTo>
                  <a:cubicBezTo>
                    <a:pt x="21600" y="17214"/>
                    <a:pt x="21024" y="20064"/>
                    <a:pt x="19906" y="22717"/>
                  </a:cubicBezTo>
                </a:path>
                <a:path w="21600" h="22718" stroke="0" extrusionOk="0">
                  <a:moveTo>
                    <a:pt x="16157" y="-1"/>
                  </a:moveTo>
                  <a:cubicBezTo>
                    <a:pt x="19663" y="3951"/>
                    <a:pt x="21600" y="9051"/>
                    <a:pt x="21600" y="14335"/>
                  </a:cubicBezTo>
                  <a:cubicBezTo>
                    <a:pt x="21600" y="17214"/>
                    <a:pt x="21024" y="20064"/>
                    <a:pt x="19906" y="22717"/>
                  </a:cubicBezTo>
                  <a:lnTo>
                    <a:pt x="0" y="14335"/>
                  </a:lnTo>
                  <a:close/>
                </a:path>
              </a:pathLst>
            </a:custGeom>
            <a:solidFill>
              <a:srgbClr val="0099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53" name="Arc 9"/>
            <p:cNvSpPr>
              <a:spLocks/>
            </p:cNvSpPr>
            <p:nvPr/>
          </p:nvSpPr>
          <p:spPr bwMode="gray">
            <a:xfrm rot="20601703" flipH="1">
              <a:off x="1038" y="2256"/>
              <a:ext cx="1812" cy="1027"/>
            </a:xfrm>
            <a:custGeom>
              <a:avLst/>
              <a:gdLst>
                <a:gd name="G0" fmla="+- 0 0 0"/>
                <a:gd name="G1" fmla="+- 6947 0 0"/>
                <a:gd name="G2" fmla="+- 21600 0 0"/>
                <a:gd name="T0" fmla="*/ 20452 w 21600"/>
                <a:gd name="T1" fmla="*/ 0 h 24439"/>
                <a:gd name="T2" fmla="*/ 12673 w 21600"/>
                <a:gd name="T3" fmla="*/ 24439 h 24439"/>
                <a:gd name="T4" fmla="*/ 0 w 21600"/>
                <a:gd name="T5" fmla="*/ 6947 h 24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4439" fill="none" extrusionOk="0">
                  <a:moveTo>
                    <a:pt x="20452" y="-1"/>
                  </a:moveTo>
                  <a:cubicBezTo>
                    <a:pt x="21212" y="2237"/>
                    <a:pt x="21600" y="4584"/>
                    <a:pt x="21600" y="6947"/>
                  </a:cubicBezTo>
                  <a:cubicBezTo>
                    <a:pt x="21600" y="13871"/>
                    <a:pt x="18280" y="20376"/>
                    <a:pt x="12672" y="24438"/>
                  </a:cubicBezTo>
                </a:path>
                <a:path w="21600" h="24439" stroke="0" extrusionOk="0">
                  <a:moveTo>
                    <a:pt x="20452" y="-1"/>
                  </a:moveTo>
                  <a:cubicBezTo>
                    <a:pt x="21212" y="2237"/>
                    <a:pt x="21600" y="4584"/>
                    <a:pt x="21600" y="6947"/>
                  </a:cubicBezTo>
                  <a:cubicBezTo>
                    <a:pt x="21600" y="13871"/>
                    <a:pt x="18280" y="20376"/>
                    <a:pt x="12672" y="24438"/>
                  </a:cubicBezTo>
                  <a:lnTo>
                    <a:pt x="0" y="6947"/>
                  </a:lnTo>
                  <a:close/>
                </a:path>
              </a:pathLst>
            </a:custGeom>
            <a:gradFill rotWithShape="1">
              <a:gsLst>
                <a:gs pos="0">
                  <a:srgbClr val="47ABE3">
                    <a:gamma/>
                    <a:tint val="45490"/>
                    <a:invGamma/>
                  </a:srgbClr>
                </a:gs>
                <a:gs pos="100000">
                  <a:srgbClr val="47ABE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54" name="Arc 10"/>
            <p:cNvSpPr>
              <a:spLocks/>
            </p:cNvSpPr>
            <p:nvPr/>
          </p:nvSpPr>
          <p:spPr bwMode="gray">
            <a:xfrm rot="-998297">
              <a:off x="2196" y="1258"/>
              <a:ext cx="1772" cy="893"/>
            </a:xfrm>
            <a:custGeom>
              <a:avLst/>
              <a:gdLst>
                <a:gd name="G0" fmla="+- 4839 0 0"/>
                <a:gd name="G1" fmla="+- 21600 0 0"/>
                <a:gd name="G2" fmla="+- 21600 0 0"/>
                <a:gd name="T0" fmla="*/ 0 w 21397"/>
                <a:gd name="T1" fmla="*/ 549 h 21600"/>
                <a:gd name="T2" fmla="*/ 21397 w 21397"/>
                <a:gd name="T3" fmla="*/ 7730 h 21600"/>
                <a:gd name="T4" fmla="*/ 4839 w 2139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397" h="21600" fill="none" extrusionOk="0">
                  <a:moveTo>
                    <a:pt x="0" y="549"/>
                  </a:moveTo>
                  <a:cubicBezTo>
                    <a:pt x="1587" y="184"/>
                    <a:pt x="3210" y="-1"/>
                    <a:pt x="4839" y="0"/>
                  </a:cubicBezTo>
                  <a:cubicBezTo>
                    <a:pt x="11230" y="0"/>
                    <a:pt x="17293" y="2830"/>
                    <a:pt x="21397" y="7729"/>
                  </a:cubicBezTo>
                </a:path>
                <a:path w="21397" h="21600" stroke="0" extrusionOk="0">
                  <a:moveTo>
                    <a:pt x="0" y="549"/>
                  </a:moveTo>
                  <a:cubicBezTo>
                    <a:pt x="1587" y="184"/>
                    <a:pt x="3210" y="-1"/>
                    <a:pt x="4839" y="0"/>
                  </a:cubicBezTo>
                  <a:cubicBezTo>
                    <a:pt x="11230" y="0"/>
                    <a:pt x="17293" y="2830"/>
                    <a:pt x="21397" y="7729"/>
                  </a:cubicBezTo>
                  <a:lnTo>
                    <a:pt x="4839" y="21600"/>
                  </a:lnTo>
                  <a:close/>
                </a:path>
              </a:pathLst>
            </a:custGeom>
            <a:gradFill rotWithShape="1">
              <a:gsLst>
                <a:gs pos="0">
                  <a:srgbClr val="AAA0F8">
                    <a:gamma/>
                    <a:shade val="46275"/>
                    <a:invGamma/>
                  </a:srgbClr>
                </a:gs>
                <a:gs pos="100000">
                  <a:srgbClr val="AAA0F8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55" name="Arc 11"/>
            <p:cNvSpPr>
              <a:spLocks/>
            </p:cNvSpPr>
            <p:nvPr/>
          </p:nvSpPr>
          <p:spPr bwMode="gray">
            <a:xfrm rot="20601703" flipH="1">
              <a:off x="912" y="1669"/>
              <a:ext cx="1740" cy="870"/>
            </a:xfrm>
            <a:custGeom>
              <a:avLst/>
              <a:gdLst>
                <a:gd name="G0" fmla="+- 0 0 0"/>
                <a:gd name="G1" fmla="+- 21142 0 0"/>
                <a:gd name="G2" fmla="+- 21600 0 0"/>
                <a:gd name="T0" fmla="*/ 4423 w 20934"/>
                <a:gd name="T1" fmla="*/ 0 h 21142"/>
                <a:gd name="T2" fmla="*/ 20934 w 20934"/>
                <a:gd name="T3" fmla="*/ 15820 h 21142"/>
                <a:gd name="T4" fmla="*/ 0 w 20934"/>
                <a:gd name="T5" fmla="*/ 21142 h 21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34" h="21142" fill="none" extrusionOk="0">
                  <a:moveTo>
                    <a:pt x="4423" y="-1"/>
                  </a:moveTo>
                  <a:cubicBezTo>
                    <a:pt x="12495" y="1688"/>
                    <a:pt x="18902" y="7826"/>
                    <a:pt x="20934" y="15819"/>
                  </a:cubicBezTo>
                </a:path>
                <a:path w="20934" h="21142" stroke="0" extrusionOk="0">
                  <a:moveTo>
                    <a:pt x="4423" y="-1"/>
                  </a:moveTo>
                  <a:cubicBezTo>
                    <a:pt x="12495" y="1688"/>
                    <a:pt x="18902" y="7826"/>
                    <a:pt x="20934" y="15819"/>
                  </a:cubicBezTo>
                  <a:lnTo>
                    <a:pt x="0" y="21142"/>
                  </a:lnTo>
                  <a:close/>
                </a:path>
              </a:pathLst>
            </a:custGeom>
            <a:gradFill rotWithShape="1">
              <a:gsLst>
                <a:gs pos="0">
                  <a:srgbClr val="47ABE3"/>
                </a:gs>
                <a:gs pos="100000">
                  <a:srgbClr val="47ABE3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56" name="Oval 12"/>
            <p:cNvSpPr>
              <a:spLocks noChangeArrowheads="1"/>
            </p:cNvSpPr>
            <p:nvPr/>
          </p:nvSpPr>
          <p:spPr bwMode="gray">
            <a:xfrm rot="-998297">
              <a:off x="1924" y="1830"/>
              <a:ext cx="1698" cy="844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000000">
                    <a:gamma/>
                    <a:tint val="24314"/>
                    <a:invGamma/>
                  </a:srgbClr>
                </a:gs>
                <a:gs pos="100000">
                  <a:srgbClr val="0000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57" name="Text Box 13"/>
            <p:cNvSpPr txBox="1">
              <a:spLocks noChangeArrowheads="1"/>
            </p:cNvSpPr>
            <p:nvPr/>
          </p:nvSpPr>
          <p:spPr bwMode="auto">
            <a:xfrm>
              <a:off x="1267" y="1970"/>
              <a:ext cx="93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>
              <a:spAutoFit/>
            </a:bodyPr>
            <a:lstStyle>
              <a:lvl1pPr defTabSz="8255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12750" defTabSz="8255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25500" defTabSz="825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236663" defTabSz="8255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649413" defTabSz="8255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1066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5638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0210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4782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kumimoji="0" lang="en-US" sz="1600">
                  <a:solidFill>
                    <a:srgbClr val="FFFFFF"/>
                  </a:solidFill>
                  <a:latin typeface="Verdana" pitchFamily="34" charset="0"/>
                </a:rPr>
                <a:t>Text1</a:t>
              </a:r>
              <a:endParaRPr kumimoji="0" lang="en-US" sz="1600"/>
            </a:p>
          </p:txBody>
        </p:sp>
        <p:sp>
          <p:nvSpPr>
            <p:cNvPr id="82958" name="Text Box 14"/>
            <p:cNvSpPr txBox="1">
              <a:spLocks noChangeArrowheads="1"/>
            </p:cNvSpPr>
            <p:nvPr/>
          </p:nvSpPr>
          <p:spPr bwMode="auto">
            <a:xfrm>
              <a:off x="2468" y="1395"/>
              <a:ext cx="93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>
              <a:spAutoFit/>
            </a:bodyPr>
            <a:lstStyle>
              <a:lvl1pPr defTabSz="8255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12750" defTabSz="8255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25500" defTabSz="825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236663" defTabSz="8255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649413" defTabSz="8255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1066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5638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0210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4782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kumimoji="0" lang="en-US" sz="1600">
                  <a:solidFill>
                    <a:srgbClr val="FFFFFF"/>
                  </a:solidFill>
                  <a:latin typeface="Verdana" pitchFamily="34" charset="0"/>
                </a:rPr>
                <a:t>Text2</a:t>
              </a:r>
              <a:endParaRPr kumimoji="0" lang="en-US" sz="1600"/>
            </a:p>
          </p:txBody>
        </p:sp>
        <p:sp>
          <p:nvSpPr>
            <p:cNvPr id="82959" name="Text Box 15"/>
            <p:cNvSpPr txBox="1">
              <a:spLocks noChangeArrowheads="1"/>
            </p:cNvSpPr>
            <p:nvPr/>
          </p:nvSpPr>
          <p:spPr bwMode="auto">
            <a:xfrm>
              <a:off x="3523" y="1682"/>
              <a:ext cx="935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>
              <a:spAutoFit/>
            </a:bodyPr>
            <a:lstStyle>
              <a:lvl1pPr defTabSz="8255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12750" defTabSz="8255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25500" defTabSz="825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236663" defTabSz="8255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649413" defTabSz="8255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1066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5638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0210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4782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kumimoji="0" lang="en-US" sz="1600">
                  <a:solidFill>
                    <a:srgbClr val="FFFFFF"/>
                  </a:solidFill>
                  <a:latin typeface="Verdana" pitchFamily="34" charset="0"/>
                </a:rPr>
                <a:t>Text3</a:t>
              </a:r>
              <a:endParaRPr kumimoji="0" lang="en-US" sz="1600"/>
            </a:p>
          </p:txBody>
        </p:sp>
        <p:sp>
          <p:nvSpPr>
            <p:cNvPr id="82960" name="Freeform 16"/>
            <p:cNvSpPr>
              <a:spLocks/>
            </p:cNvSpPr>
            <p:nvPr/>
          </p:nvSpPr>
          <p:spPr bwMode="gray">
            <a:xfrm>
              <a:off x="4017" y="2018"/>
              <a:ext cx="816" cy="1078"/>
            </a:xfrm>
            <a:custGeom>
              <a:avLst/>
              <a:gdLst>
                <a:gd name="T0" fmla="*/ 0 w 816"/>
                <a:gd name="T1" fmla="*/ 841 h 1078"/>
                <a:gd name="T2" fmla="*/ 784 w 816"/>
                <a:gd name="T3" fmla="*/ 0 h 1078"/>
                <a:gd name="T4" fmla="*/ 816 w 816"/>
                <a:gd name="T5" fmla="*/ 280 h 1078"/>
                <a:gd name="T6" fmla="*/ 544 w 816"/>
                <a:gd name="T7" fmla="*/ 672 h 1078"/>
                <a:gd name="T8" fmla="*/ 25 w 816"/>
                <a:gd name="T9" fmla="*/ 1078 h 1078"/>
                <a:gd name="T10" fmla="*/ 0 w 816"/>
                <a:gd name="T11" fmla="*/ 841 h 10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6" h="1078">
                  <a:moveTo>
                    <a:pt x="0" y="841"/>
                  </a:moveTo>
                  <a:lnTo>
                    <a:pt x="784" y="0"/>
                  </a:lnTo>
                  <a:lnTo>
                    <a:pt x="816" y="280"/>
                  </a:lnTo>
                  <a:cubicBezTo>
                    <a:pt x="776" y="392"/>
                    <a:pt x="676" y="539"/>
                    <a:pt x="544" y="672"/>
                  </a:cubicBezTo>
                  <a:cubicBezTo>
                    <a:pt x="412" y="805"/>
                    <a:pt x="116" y="1050"/>
                    <a:pt x="25" y="1078"/>
                  </a:cubicBezTo>
                  <a:cubicBezTo>
                    <a:pt x="7" y="1006"/>
                    <a:pt x="0" y="841"/>
                    <a:pt x="0" y="841"/>
                  </a:cubicBezTo>
                  <a:close/>
                </a:path>
              </a:pathLst>
            </a:custGeom>
            <a:gradFill rotWithShape="0">
              <a:gsLst>
                <a:gs pos="0">
                  <a:srgbClr val="6600CC">
                    <a:gamma/>
                    <a:tint val="45490"/>
                    <a:invGamma/>
                  </a:srgbClr>
                </a:gs>
                <a:gs pos="100000">
                  <a:srgbClr val="6600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82961" name="Arc 17"/>
            <p:cNvSpPr>
              <a:spLocks/>
            </p:cNvSpPr>
            <p:nvPr/>
          </p:nvSpPr>
          <p:spPr bwMode="gray">
            <a:xfrm rot="-1060795">
              <a:off x="3008" y="2022"/>
              <a:ext cx="1880" cy="848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20601 w 20601"/>
                <a:gd name="T1" fmla="*/ 6492 h 19523"/>
                <a:gd name="T2" fmla="*/ 9242 w 20601"/>
                <a:gd name="T3" fmla="*/ 19523 h 19523"/>
                <a:gd name="T4" fmla="*/ 0 w 20601"/>
                <a:gd name="T5" fmla="*/ 0 h 19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601" h="19523" fill="none" extrusionOk="0">
                  <a:moveTo>
                    <a:pt x="20601" y="6492"/>
                  </a:moveTo>
                  <a:cubicBezTo>
                    <a:pt x="18793" y="12227"/>
                    <a:pt x="14677" y="16949"/>
                    <a:pt x="9241" y="19522"/>
                  </a:cubicBezTo>
                </a:path>
                <a:path w="20601" h="19523" stroke="0" extrusionOk="0">
                  <a:moveTo>
                    <a:pt x="20601" y="6492"/>
                  </a:moveTo>
                  <a:cubicBezTo>
                    <a:pt x="18793" y="12227"/>
                    <a:pt x="14677" y="16949"/>
                    <a:pt x="9241" y="1952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62" name="Freeform 18"/>
            <p:cNvSpPr>
              <a:spLocks/>
            </p:cNvSpPr>
            <p:nvPr/>
          </p:nvSpPr>
          <p:spPr bwMode="gray">
            <a:xfrm>
              <a:off x="2946" y="2321"/>
              <a:ext cx="1108" cy="779"/>
            </a:xfrm>
            <a:custGeom>
              <a:avLst/>
              <a:gdLst>
                <a:gd name="T0" fmla="*/ 1071 w 1108"/>
                <a:gd name="T1" fmla="*/ 546 h 779"/>
                <a:gd name="T2" fmla="*/ 1108 w 1108"/>
                <a:gd name="T3" fmla="*/ 779 h 779"/>
                <a:gd name="T4" fmla="*/ 67 w 1108"/>
                <a:gd name="T5" fmla="*/ 168 h 779"/>
                <a:gd name="T6" fmla="*/ 0 w 1108"/>
                <a:gd name="T7" fmla="*/ 0 h 779"/>
                <a:gd name="T8" fmla="*/ 1071 w 1108"/>
                <a:gd name="T9" fmla="*/ 546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8" h="779">
                  <a:moveTo>
                    <a:pt x="1071" y="546"/>
                  </a:moveTo>
                  <a:lnTo>
                    <a:pt x="1108" y="779"/>
                  </a:lnTo>
                  <a:lnTo>
                    <a:pt x="67" y="168"/>
                  </a:lnTo>
                  <a:lnTo>
                    <a:pt x="0" y="0"/>
                  </a:lnTo>
                  <a:lnTo>
                    <a:pt x="1071" y="546"/>
                  </a:lnTo>
                  <a:close/>
                </a:path>
              </a:pathLst>
            </a:custGeom>
            <a:gradFill rotWithShape="1">
              <a:gsLst>
                <a:gs pos="0">
                  <a:srgbClr val="5007A1">
                    <a:gamma/>
                    <a:tint val="45490"/>
                    <a:invGamma/>
                  </a:srgbClr>
                </a:gs>
                <a:gs pos="100000">
                  <a:srgbClr val="5007A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82963" name="Text Box 19"/>
            <p:cNvSpPr txBox="1">
              <a:spLocks noChangeArrowheads="1"/>
            </p:cNvSpPr>
            <p:nvPr/>
          </p:nvSpPr>
          <p:spPr bwMode="auto">
            <a:xfrm>
              <a:off x="3523" y="2305"/>
              <a:ext cx="935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>
              <a:spAutoFit/>
            </a:bodyPr>
            <a:lstStyle>
              <a:lvl1pPr defTabSz="8255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12750" defTabSz="8255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25500" defTabSz="825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236663" defTabSz="8255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649413" defTabSz="8255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1066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5638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0210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4782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kumimoji="0" lang="en-US" sz="1600">
                  <a:solidFill>
                    <a:srgbClr val="FFFFFF"/>
                  </a:solidFill>
                  <a:latin typeface="Verdana" pitchFamily="34" charset="0"/>
                </a:rPr>
                <a:t>Text4</a:t>
              </a:r>
              <a:endParaRPr kumimoji="0" lang="en-US" sz="1600"/>
            </a:p>
          </p:txBody>
        </p:sp>
        <p:sp>
          <p:nvSpPr>
            <p:cNvPr id="82964" name="Text Box 20"/>
            <p:cNvSpPr txBox="1">
              <a:spLocks noChangeArrowheads="1"/>
            </p:cNvSpPr>
            <p:nvPr/>
          </p:nvSpPr>
          <p:spPr bwMode="auto">
            <a:xfrm>
              <a:off x="2420" y="2787"/>
              <a:ext cx="93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>
              <a:spAutoFit/>
            </a:bodyPr>
            <a:lstStyle>
              <a:lvl1pPr defTabSz="8255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12750" defTabSz="8255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25500" defTabSz="825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236663" defTabSz="8255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649413" defTabSz="8255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1066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5638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0210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4782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kumimoji="0" lang="en-US" sz="1600">
                  <a:solidFill>
                    <a:srgbClr val="FFFFFF"/>
                  </a:solidFill>
                  <a:latin typeface="Verdana" pitchFamily="34" charset="0"/>
                </a:rPr>
                <a:t>Text5</a:t>
              </a:r>
              <a:endParaRPr kumimoji="0" lang="en-US" sz="1600"/>
            </a:p>
          </p:txBody>
        </p:sp>
        <p:sp>
          <p:nvSpPr>
            <p:cNvPr id="82965" name="Text Box 21"/>
            <p:cNvSpPr txBox="1">
              <a:spLocks noChangeArrowheads="1"/>
            </p:cNvSpPr>
            <p:nvPr/>
          </p:nvSpPr>
          <p:spPr bwMode="auto">
            <a:xfrm>
              <a:off x="1221" y="2690"/>
              <a:ext cx="93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>
              <a:spAutoFit/>
            </a:bodyPr>
            <a:lstStyle>
              <a:lvl1pPr defTabSz="8255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12750" defTabSz="8255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25500" defTabSz="825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236663" defTabSz="8255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649413" defTabSz="8255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1066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5638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0210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4782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kumimoji="0" lang="en-US" sz="1600">
                  <a:solidFill>
                    <a:srgbClr val="FFFFFF"/>
                  </a:solidFill>
                  <a:latin typeface="Verdana" pitchFamily="34" charset="0"/>
                </a:rPr>
                <a:t>Text6</a:t>
              </a:r>
              <a:endParaRPr kumimoji="0" lang="en-US" sz="1600"/>
            </a:p>
          </p:txBody>
        </p:sp>
        <p:sp>
          <p:nvSpPr>
            <p:cNvPr id="82966" name="Oval 22"/>
            <p:cNvSpPr>
              <a:spLocks noChangeArrowheads="1"/>
            </p:cNvSpPr>
            <p:nvPr/>
          </p:nvSpPr>
          <p:spPr bwMode="white">
            <a:xfrm rot="-998297">
              <a:off x="1988" y="1989"/>
              <a:ext cx="1629" cy="687"/>
            </a:xfrm>
            <a:prstGeom prst="ellipse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67" name="Freeform 23"/>
            <p:cNvSpPr>
              <a:spLocks/>
            </p:cNvSpPr>
            <p:nvPr/>
          </p:nvSpPr>
          <p:spPr bwMode="gray">
            <a:xfrm>
              <a:off x="3057" y="2570"/>
              <a:ext cx="808" cy="648"/>
            </a:xfrm>
            <a:custGeom>
              <a:avLst/>
              <a:gdLst>
                <a:gd name="T0" fmla="*/ 0 w 808"/>
                <a:gd name="T1" fmla="*/ 24 h 648"/>
                <a:gd name="T2" fmla="*/ 352 w 808"/>
                <a:gd name="T3" fmla="*/ 448 h 648"/>
                <a:gd name="T4" fmla="*/ 360 w 808"/>
                <a:gd name="T5" fmla="*/ 648 h 648"/>
                <a:gd name="T6" fmla="*/ 808 w 808"/>
                <a:gd name="T7" fmla="*/ 424 h 648"/>
                <a:gd name="T8" fmla="*/ 104 w 808"/>
                <a:gd name="T9" fmla="*/ 0 h 648"/>
                <a:gd name="T10" fmla="*/ 0 w 808"/>
                <a:gd name="T11" fmla="*/ 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8" h="648">
                  <a:moveTo>
                    <a:pt x="0" y="24"/>
                  </a:moveTo>
                  <a:lnTo>
                    <a:pt x="352" y="448"/>
                  </a:lnTo>
                  <a:lnTo>
                    <a:pt x="360" y="648"/>
                  </a:lnTo>
                  <a:lnTo>
                    <a:pt x="808" y="424"/>
                  </a:lnTo>
                  <a:lnTo>
                    <a:pt x="104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3399">
                <a:alpha val="49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2968" name="Group 24"/>
          <p:cNvGrpSpPr>
            <a:grpSpLocks/>
          </p:cNvGrpSpPr>
          <p:nvPr/>
        </p:nvGrpSpPr>
        <p:grpSpPr bwMode="auto">
          <a:xfrm>
            <a:off x="290513" y="2736850"/>
            <a:ext cx="6108700" cy="3621088"/>
            <a:chOff x="240" y="864"/>
            <a:chExt cx="5280" cy="3120"/>
          </a:xfrm>
        </p:grpSpPr>
        <p:sp>
          <p:nvSpPr>
            <p:cNvPr id="82969" name="AutoShape 25"/>
            <p:cNvSpPr>
              <a:spLocks noChangeArrowheads="1"/>
            </p:cNvSpPr>
            <p:nvPr/>
          </p:nvSpPr>
          <p:spPr bwMode="gray">
            <a:xfrm>
              <a:off x="240" y="1008"/>
              <a:ext cx="2592" cy="2976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12157"/>
                    <a:invGamma/>
                  </a:schemeClr>
                </a:gs>
              </a:gsLst>
              <a:lin ang="5400000" scaled="1"/>
            </a:gradFill>
            <a:ln w="2540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82970" name="Object 26"/>
            <p:cNvGraphicFramePr>
              <a:graphicFrameLocks noChangeAspect="1"/>
            </p:cNvGraphicFramePr>
            <p:nvPr/>
          </p:nvGraphicFramePr>
          <p:xfrm>
            <a:off x="384" y="1344"/>
            <a:ext cx="2280" cy="25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" name="Chart" r:id="rId3" imgW="3609975" imgH="4057498" progId="MSGraph.Chart.8">
                    <p:embed followColorScheme="full"/>
                  </p:oleObj>
                </mc:Choice>
                <mc:Fallback>
                  <p:oleObj name="Chart" r:id="rId3" imgW="3609975" imgH="4057498" progId="MSGraph.Chart.8">
                    <p:embed followColorScheme="full"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gray">
                        <a:xfrm>
                          <a:off x="384" y="1344"/>
                          <a:ext cx="2280" cy="25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971" name="AutoShape 27"/>
            <p:cNvSpPr>
              <a:spLocks noChangeArrowheads="1"/>
            </p:cNvSpPr>
            <p:nvPr/>
          </p:nvSpPr>
          <p:spPr bwMode="gray">
            <a:xfrm>
              <a:off x="480" y="864"/>
              <a:ext cx="2112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72" name="AutoShape 28"/>
            <p:cNvSpPr>
              <a:spLocks noChangeArrowheads="1"/>
            </p:cNvSpPr>
            <p:nvPr/>
          </p:nvSpPr>
          <p:spPr bwMode="gray">
            <a:xfrm>
              <a:off x="576" y="960"/>
              <a:ext cx="96" cy="96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73" name="AutoShape 29"/>
            <p:cNvSpPr>
              <a:spLocks noChangeArrowheads="1"/>
            </p:cNvSpPr>
            <p:nvPr/>
          </p:nvSpPr>
          <p:spPr bwMode="gray">
            <a:xfrm>
              <a:off x="2400" y="960"/>
              <a:ext cx="96" cy="96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74" name="AutoShape 30"/>
            <p:cNvSpPr>
              <a:spLocks noChangeArrowheads="1"/>
            </p:cNvSpPr>
            <p:nvPr/>
          </p:nvSpPr>
          <p:spPr bwMode="gray">
            <a:xfrm>
              <a:off x="2928" y="1008"/>
              <a:ext cx="2592" cy="2976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27451"/>
                    <a:invGamma/>
                  </a:schemeClr>
                </a:gs>
              </a:gsLst>
              <a:lin ang="5400000" scaled="1"/>
            </a:gradFill>
            <a:ln w="254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82975" name="Object 31"/>
            <p:cNvGraphicFramePr>
              <a:graphicFrameLocks noChangeAspect="1"/>
            </p:cNvGraphicFramePr>
            <p:nvPr/>
          </p:nvGraphicFramePr>
          <p:xfrm>
            <a:off x="3072" y="1344"/>
            <a:ext cx="2280" cy="25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" name="Chart" r:id="rId5" imgW="3609975" imgH="4057498" progId="MSGraph.Chart.8">
                    <p:embed followColorScheme="full"/>
                  </p:oleObj>
                </mc:Choice>
                <mc:Fallback>
                  <p:oleObj name="Chart" r:id="rId5" imgW="3609975" imgH="4057498" progId="MSGraph.Chart.8">
                    <p:embed followColorScheme="full"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gray">
                        <a:xfrm>
                          <a:off x="3072" y="1344"/>
                          <a:ext cx="2280" cy="25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976" name="AutoShape 32"/>
            <p:cNvSpPr>
              <a:spLocks noChangeArrowheads="1"/>
            </p:cNvSpPr>
            <p:nvPr/>
          </p:nvSpPr>
          <p:spPr bwMode="gray">
            <a:xfrm>
              <a:off x="3168" y="864"/>
              <a:ext cx="2112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77" name="AutoShape 33"/>
            <p:cNvSpPr>
              <a:spLocks noChangeArrowheads="1"/>
            </p:cNvSpPr>
            <p:nvPr/>
          </p:nvSpPr>
          <p:spPr bwMode="gray">
            <a:xfrm>
              <a:off x="3264" y="960"/>
              <a:ext cx="96" cy="96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78" name="AutoShape 34"/>
            <p:cNvSpPr>
              <a:spLocks noChangeArrowheads="1"/>
            </p:cNvSpPr>
            <p:nvPr/>
          </p:nvSpPr>
          <p:spPr bwMode="gray">
            <a:xfrm>
              <a:off x="5088" y="960"/>
              <a:ext cx="96" cy="96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2979" name="Group 35"/>
          <p:cNvGrpSpPr>
            <a:grpSpLocks/>
          </p:cNvGrpSpPr>
          <p:nvPr/>
        </p:nvGrpSpPr>
        <p:grpSpPr bwMode="auto">
          <a:xfrm>
            <a:off x="7881938" y="3754438"/>
            <a:ext cx="582612" cy="388937"/>
            <a:chOff x="3136" y="1104"/>
            <a:chExt cx="693" cy="502"/>
          </a:xfrm>
        </p:grpSpPr>
        <p:sp>
          <p:nvSpPr>
            <p:cNvPr id="82980" name="Freeform 36"/>
            <p:cNvSpPr>
              <a:spLocks/>
            </p:cNvSpPr>
            <p:nvPr/>
          </p:nvSpPr>
          <p:spPr bwMode="gray">
            <a:xfrm>
              <a:off x="3446" y="1104"/>
              <a:ext cx="383" cy="502"/>
            </a:xfrm>
            <a:custGeom>
              <a:avLst/>
              <a:gdLst>
                <a:gd name="T0" fmla="*/ 387 w 477"/>
                <a:gd name="T1" fmla="*/ 624 h 625"/>
                <a:gd name="T2" fmla="*/ 476 w 477"/>
                <a:gd name="T3" fmla="*/ 527 h 625"/>
                <a:gd name="T4" fmla="*/ 0 w 477"/>
                <a:gd name="T5" fmla="*/ 0 h 625"/>
                <a:gd name="T6" fmla="*/ 387 w 477"/>
                <a:gd name="T7" fmla="*/ 624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7" h="625">
                  <a:moveTo>
                    <a:pt x="387" y="624"/>
                  </a:moveTo>
                  <a:lnTo>
                    <a:pt x="476" y="527"/>
                  </a:lnTo>
                  <a:lnTo>
                    <a:pt x="0" y="0"/>
                  </a:lnTo>
                  <a:lnTo>
                    <a:pt x="387" y="624"/>
                  </a:lnTo>
                </a:path>
              </a:pathLst>
            </a:custGeom>
            <a:gradFill rotWithShape="0">
              <a:gsLst>
                <a:gs pos="0">
                  <a:srgbClr val="0066FF">
                    <a:gamma/>
                    <a:shade val="79216"/>
                    <a:invGamma/>
                  </a:srgbClr>
                </a:gs>
                <a:gs pos="100000">
                  <a:srgbClr val="0066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981" name="Freeform 37"/>
            <p:cNvSpPr>
              <a:spLocks/>
            </p:cNvSpPr>
            <p:nvPr/>
          </p:nvSpPr>
          <p:spPr bwMode="gray">
            <a:xfrm>
              <a:off x="3136" y="1104"/>
              <a:ext cx="621" cy="502"/>
            </a:xfrm>
            <a:custGeom>
              <a:avLst/>
              <a:gdLst>
                <a:gd name="T0" fmla="*/ 0 w 773"/>
                <a:gd name="T1" fmla="*/ 624 h 625"/>
                <a:gd name="T2" fmla="*/ 772 w 773"/>
                <a:gd name="T3" fmla="*/ 624 h 625"/>
                <a:gd name="T4" fmla="*/ 387 w 773"/>
                <a:gd name="T5" fmla="*/ 0 h 625"/>
                <a:gd name="T6" fmla="*/ 0 w 773"/>
                <a:gd name="T7" fmla="*/ 624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3" h="625">
                  <a:moveTo>
                    <a:pt x="0" y="624"/>
                  </a:moveTo>
                  <a:lnTo>
                    <a:pt x="772" y="624"/>
                  </a:lnTo>
                  <a:lnTo>
                    <a:pt x="387" y="0"/>
                  </a:lnTo>
                  <a:lnTo>
                    <a:pt x="0" y="624"/>
                  </a:lnTo>
                </a:path>
              </a:pathLst>
            </a:custGeom>
            <a:gradFill rotWithShape="0">
              <a:gsLst>
                <a:gs pos="0">
                  <a:srgbClr val="0066FF">
                    <a:gamma/>
                    <a:tint val="38039"/>
                    <a:invGamma/>
                  </a:srgbClr>
                </a:gs>
                <a:gs pos="100000">
                  <a:srgbClr val="0066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82" name="Group 38"/>
          <p:cNvGrpSpPr>
            <a:grpSpLocks/>
          </p:cNvGrpSpPr>
          <p:nvPr/>
        </p:nvGrpSpPr>
        <p:grpSpPr bwMode="auto">
          <a:xfrm>
            <a:off x="7621588" y="4143375"/>
            <a:ext cx="1038225" cy="520700"/>
            <a:chOff x="2780" y="1595"/>
            <a:chExt cx="1481" cy="593"/>
          </a:xfrm>
        </p:grpSpPr>
        <p:sp>
          <p:nvSpPr>
            <p:cNvPr id="82983" name="Freeform 39"/>
            <p:cNvSpPr>
              <a:spLocks/>
            </p:cNvSpPr>
            <p:nvPr/>
          </p:nvSpPr>
          <p:spPr bwMode="gray">
            <a:xfrm>
              <a:off x="3808" y="1595"/>
              <a:ext cx="453" cy="593"/>
            </a:xfrm>
            <a:custGeom>
              <a:avLst/>
              <a:gdLst>
                <a:gd name="T0" fmla="*/ 385 w 564"/>
                <a:gd name="T1" fmla="*/ 737 h 738"/>
                <a:gd name="T2" fmla="*/ 563 w 564"/>
                <a:gd name="T3" fmla="*/ 527 h 738"/>
                <a:gd name="T4" fmla="*/ 97 w 564"/>
                <a:gd name="T5" fmla="*/ 0 h 738"/>
                <a:gd name="T6" fmla="*/ 0 w 564"/>
                <a:gd name="T7" fmla="*/ 111 h 738"/>
                <a:gd name="T8" fmla="*/ 385 w 564"/>
                <a:gd name="T9" fmla="*/ 737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4" h="738">
                  <a:moveTo>
                    <a:pt x="385" y="737"/>
                  </a:moveTo>
                  <a:lnTo>
                    <a:pt x="563" y="527"/>
                  </a:lnTo>
                  <a:lnTo>
                    <a:pt x="97" y="0"/>
                  </a:lnTo>
                  <a:lnTo>
                    <a:pt x="0" y="111"/>
                  </a:lnTo>
                  <a:lnTo>
                    <a:pt x="385" y="737"/>
                  </a:lnTo>
                </a:path>
              </a:pathLst>
            </a:custGeom>
            <a:gradFill rotWithShape="0">
              <a:gsLst>
                <a:gs pos="0">
                  <a:srgbClr val="C247FF">
                    <a:gamma/>
                    <a:shade val="79216"/>
                    <a:invGamma/>
                  </a:srgbClr>
                </a:gs>
                <a:gs pos="100000">
                  <a:srgbClr val="C247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984" name="Freeform 40"/>
            <p:cNvSpPr>
              <a:spLocks/>
            </p:cNvSpPr>
            <p:nvPr/>
          </p:nvSpPr>
          <p:spPr bwMode="gray">
            <a:xfrm>
              <a:off x="3092" y="1595"/>
              <a:ext cx="793" cy="89"/>
            </a:xfrm>
            <a:custGeom>
              <a:avLst/>
              <a:gdLst>
                <a:gd name="T0" fmla="*/ 0 w 987"/>
                <a:gd name="T1" fmla="*/ 109 h 110"/>
                <a:gd name="T2" fmla="*/ 889 w 987"/>
                <a:gd name="T3" fmla="*/ 109 h 110"/>
                <a:gd name="T4" fmla="*/ 986 w 987"/>
                <a:gd name="T5" fmla="*/ 0 h 110"/>
                <a:gd name="T6" fmla="*/ 308 w 987"/>
                <a:gd name="T7" fmla="*/ 0 h 110"/>
                <a:gd name="T8" fmla="*/ 0 w 987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7" h="110">
                  <a:moveTo>
                    <a:pt x="0" y="109"/>
                  </a:moveTo>
                  <a:lnTo>
                    <a:pt x="889" y="109"/>
                  </a:lnTo>
                  <a:lnTo>
                    <a:pt x="986" y="0"/>
                  </a:lnTo>
                  <a:lnTo>
                    <a:pt x="308" y="0"/>
                  </a:lnTo>
                  <a:lnTo>
                    <a:pt x="0" y="109"/>
                  </a:lnTo>
                </a:path>
              </a:pathLst>
            </a:custGeom>
            <a:gradFill rotWithShape="0">
              <a:gsLst>
                <a:gs pos="0">
                  <a:srgbClr val="C247FF"/>
                </a:gs>
                <a:gs pos="100000">
                  <a:srgbClr val="C247FF">
                    <a:gamma/>
                    <a:shade val="5098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985" name="Freeform 41"/>
            <p:cNvSpPr>
              <a:spLocks/>
            </p:cNvSpPr>
            <p:nvPr/>
          </p:nvSpPr>
          <p:spPr bwMode="gray">
            <a:xfrm>
              <a:off x="2780" y="1683"/>
              <a:ext cx="1339" cy="505"/>
            </a:xfrm>
            <a:custGeom>
              <a:avLst/>
              <a:gdLst>
                <a:gd name="T0" fmla="*/ 0 w 1669"/>
                <a:gd name="T1" fmla="*/ 628 h 629"/>
                <a:gd name="T2" fmla="*/ 1668 w 1669"/>
                <a:gd name="T3" fmla="*/ 628 h 629"/>
                <a:gd name="T4" fmla="*/ 1281 w 1669"/>
                <a:gd name="T5" fmla="*/ 0 h 629"/>
                <a:gd name="T6" fmla="*/ 388 w 1669"/>
                <a:gd name="T7" fmla="*/ 0 h 629"/>
                <a:gd name="T8" fmla="*/ 0 w 1669"/>
                <a:gd name="T9" fmla="*/ 628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9" h="629">
                  <a:moveTo>
                    <a:pt x="0" y="628"/>
                  </a:moveTo>
                  <a:lnTo>
                    <a:pt x="1668" y="628"/>
                  </a:lnTo>
                  <a:lnTo>
                    <a:pt x="1281" y="0"/>
                  </a:lnTo>
                  <a:lnTo>
                    <a:pt x="388" y="0"/>
                  </a:lnTo>
                  <a:lnTo>
                    <a:pt x="0" y="628"/>
                  </a:lnTo>
                </a:path>
              </a:pathLst>
            </a:custGeom>
            <a:gradFill rotWithShape="0">
              <a:gsLst>
                <a:gs pos="0">
                  <a:srgbClr val="C247FF">
                    <a:gamma/>
                    <a:tint val="50196"/>
                    <a:invGamma/>
                  </a:srgbClr>
                </a:gs>
                <a:gs pos="100000">
                  <a:srgbClr val="C247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86" name="Group 42"/>
          <p:cNvGrpSpPr>
            <a:grpSpLocks/>
          </p:cNvGrpSpPr>
          <p:nvPr/>
        </p:nvGrpSpPr>
        <p:grpSpPr bwMode="auto">
          <a:xfrm>
            <a:off x="7102475" y="5121275"/>
            <a:ext cx="1946275" cy="715963"/>
            <a:chOff x="1702" y="3062"/>
            <a:chExt cx="3855" cy="867"/>
          </a:xfrm>
        </p:grpSpPr>
        <p:sp>
          <p:nvSpPr>
            <p:cNvPr id="82987" name="Freeform 43"/>
            <p:cNvSpPr>
              <a:spLocks/>
            </p:cNvSpPr>
            <p:nvPr/>
          </p:nvSpPr>
          <p:spPr bwMode="gray">
            <a:xfrm>
              <a:off x="4877" y="3062"/>
              <a:ext cx="680" cy="866"/>
            </a:xfrm>
            <a:custGeom>
              <a:avLst/>
              <a:gdLst>
                <a:gd name="T0" fmla="*/ 399 w 847"/>
                <a:gd name="T1" fmla="*/ 1078 h 1079"/>
                <a:gd name="T2" fmla="*/ 0 w 847"/>
                <a:gd name="T3" fmla="*/ 459 h 1079"/>
                <a:gd name="T4" fmla="*/ 374 w 847"/>
                <a:gd name="T5" fmla="*/ 0 h 1079"/>
                <a:gd name="T6" fmla="*/ 846 w 847"/>
                <a:gd name="T7" fmla="*/ 536 h 1079"/>
                <a:gd name="T8" fmla="*/ 399 w 847"/>
                <a:gd name="T9" fmla="*/ 1078 h 1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7" h="1079">
                  <a:moveTo>
                    <a:pt x="399" y="1078"/>
                  </a:moveTo>
                  <a:lnTo>
                    <a:pt x="0" y="459"/>
                  </a:lnTo>
                  <a:lnTo>
                    <a:pt x="374" y="0"/>
                  </a:lnTo>
                  <a:lnTo>
                    <a:pt x="846" y="536"/>
                  </a:lnTo>
                  <a:lnTo>
                    <a:pt x="399" y="1078"/>
                  </a:lnTo>
                </a:path>
              </a:pathLst>
            </a:custGeom>
            <a:gradFill rotWithShape="0">
              <a:gsLst>
                <a:gs pos="0">
                  <a:srgbClr val="6666FF">
                    <a:gamma/>
                    <a:shade val="69804"/>
                    <a:invGamma/>
                  </a:srgbClr>
                </a:gs>
                <a:gs pos="100000">
                  <a:srgbClr val="6666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988" name="Freeform 44"/>
            <p:cNvSpPr>
              <a:spLocks/>
            </p:cNvSpPr>
            <p:nvPr/>
          </p:nvSpPr>
          <p:spPr bwMode="gray">
            <a:xfrm>
              <a:off x="2010" y="3062"/>
              <a:ext cx="3168" cy="369"/>
            </a:xfrm>
            <a:custGeom>
              <a:avLst/>
              <a:gdLst>
                <a:gd name="T0" fmla="*/ 0 w 3947"/>
                <a:gd name="T1" fmla="*/ 459 h 460"/>
                <a:gd name="T2" fmla="*/ 3573 w 3947"/>
                <a:gd name="T3" fmla="*/ 459 h 460"/>
                <a:gd name="T4" fmla="*/ 3946 w 3947"/>
                <a:gd name="T5" fmla="*/ 0 h 460"/>
                <a:gd name="T6" fmla="*/ 505 w 3947"/>
                <a:gd name="T7" fmla="*/ 0 h 460"/>
                <a:gd name="T8" fmla="*/ 0 w 3947"/>
                <a:gd name="T9" fmla="*/ 459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47" h="460">
                  <a:moveTo>
                    <a:pt x="0" y="459"/>
                  </a:moveTo>
                  <a:lnTo>
                    <a:pt x="3573" y="459"/>
                  </a:lnTo>
                  <a:lnTo>
                    <a:pt x="3946" y="0"/>
                  </a:lnTo>
                  <a:lnTo>
                    <a:pt x="505" y="0"/>
                  </a:lnTo>
                  <a:lnTo>
                    <a:pt x="0" y="459"/>
                  </a:lnTo>
                </a:path>
              </a:pathLst>
            </a:custGeom>
            <a:gradFill rotWithShape="0">
              <a:gsLst>
                <a:gs pos="0">
                  <a:srgbClr val="6666FF"/>
                </a:gs>
                <a:gs pos="100000">
                  <a:srgbClr val="6666FF">
                    <a:gamma/>
                    <a:shade val="63529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989" name="Freeform 45"/>
            <p:cNvSpPr>
              <a:spLocks/>
            </p:cNvSpPr>
            <p:nvPr/>
          </p:nvSpPr>
          <p:spPr bwMode="gray">
            <a:xfrm>
              <a:off x="1702" y="3429"/>
              <a:ext cx="3497" cy="500"/>
            </a:xfrm>
            <a:custGeom>
              <a:avLst/>
              <a:gdLst>
                <a:gd name="T0" fmla="*/ 383 w 4357"/>
                <a:gd name="T1" fmla="*/ 0 h 623"/>
                <a:gd name="T2" fmla="*/ 3954 w 4357"/>
                <a:gd name="T3" fmla="*/ 0 h 623"/>
                <a:gd name="T4" fmla="*/ 4356 w 4357"/>
                <a:gd name="T5" fmla="*/ 622 h 623"/>
                <a:gd name="T6" fmla="*/ 0 w 4357"/>
                <a:gd name="T7" fmla="*/ 622 h 623"/>
                <a:gd name="T8" fmla="*/ 383 w 4357"/>
                <a:gd name="T9" fmla="*/ 0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57" h="623">
                  <a:moveTo>
                    <a:pt x="383" y="0"/>
                  </a:moveTo>
                  <a:lnTo>
                    <a:pt x="3954" y="0"/>
                  </a:lnTo>
                  <a:lnTo>
                    <a:pt x="4356" y="622"/>
                  </a:lnTo>
                  <a:lnTo>
                    <a:pt x="0" y="622"/>
                  </a:lnTo>
                  <a:lnTo>
                    <a:pt x="383" y="0"/>
                  </a:lnTo>
                </a:path>
              </a:pathLst>
            </a:custGeom>
            <a:gradFill rotWithShape="0">
              <a:gsLst>
                <a:gs pos="0">
                  <a:srgbClr val="6666FF">
                    <a:gamma/>
                    <a:tint val="66667"/>
                    <a:invGamma/>
                  </a:srgbClr>
                </a:gs>
                <a:gs pos="100000">
                  <a:srgbClr val="6666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90" name="Group 46"/>
          <p:cNvGrpSpPr>
            <a:grpSpLocks/>
          </p:cNvGrpSpPr>
          <p:nvPr/>
        </p:nvGrpSpPr>
        <p:grpSpPr bwMode="auto">
          <a:xfrm>
            <a:off x="7362825" y="4638675"/>
            <a:ext cx="1490663" cy="546100"/>
            <a:chOff x="2069" y="2572"/>
            <a:chExt cx="3054" cy="784"/>
          </a:xfrm>
        </p:grpSpPr>
        <p:sp>
          <p:nvSpPr>
            <p:cNvPr id="82991" name="Freeform 47"/>
            <p:cNvSpPr>
              <a:spLocks/>
            </p:cNvSpPr>
            <p:nvPr/>
          </p:nvSpPr>
          <p:spPr bwMode="gray">
            <a:xfrm>
              <a:off x="4522" y="2572"/>
              <a:ext cx="601" cy="784"/>
            </a:xfrm>
            <a:custGeom>
              <a:avLst/>
              <a:gdLst>
                <a:gd name="T0" fmla="*/ 382 w 749"/>
                <a:gd name="T1" fmla="*/ 976 h 977"/>
                <a:gd name="T2" fmla="*/ 0 w 749"/>
                <a:gd name="T3" fmla="*/ 342 h 977"/>
                <a:gd name="T4" fmla="*/ 280 w 749"/>
                <a:gd name="T5" fmla="*/ 0 h 977"/>
                <a:gd name="T6" fmla="*/ 748 w 749"/>
                <a:gd name="T7" fmla="*/ 538 h 977"/>
                <a:gd name="T8" fmla="*/ 382 w 749"/>
                <a:gd name="T9" fmla="*/ 976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7">
                  <a:moveTo>
                    <a:pt x="382" y="976"/>
                  </a:moveTo>
                  <a:lnTo>
                    <a:pt x="0" y="342"/>
                  </a:lnTo>
                  <a:lnTo>
                    <a:pt x="280" y="0"/>
                  </a:lnTo>
                  <a:lnTo>
                    <a:pt x="748" y="538"/>
                  </a:lnTo>
                  <a:lnTo>
                    <a:pt x="382" y="976"/>
                  </a:lnTo>
                </a:path>
              </a:pathLst>
            </a:custGeom>
            <a:gradFill rotWithShape="0">
              <a:gsLst>
                <a:gs pos="0">
                  <a:srgbClr val="00CC99">
                    <a:gamma/>
                    <a:shade val="72941"/>
                    <a:invGamma/>
                  </a:srgbClr>
                </a:gs>
                <a:gs pos="100000">
                  <a:srgbClr val="00CC99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992" name="Freeform 48"/>
            <p:cNvSpPr>
              <a:spLocks/>
            </p:cNvSpPr>
            <p:nvPr/>
          </p:nvSpPr>
          <p:spPr bwMode="gray">
            <a:xfrm>
              <a:off x="2370" y="2572"/>
              <a:ext cx="2380" cy="276"/>
            </a:xfrm>
            <a:custGeom>
              <a:avLst/>
              <a:gdLst>
                <a:gd name="T0" fmla="*/ 0 w 2964"/>
                <a:gd name="T1" fmla="*/ 343 h 344"/>
                <a:gd name="T2" fmla="*/ 2684 w 2964"/>
                <a:gd name="T3" fmla="*/ 343 h 344"/>
                <a:gd name="T4" fmla="*/ 2963 w 2964"/>
                <a:gd name="T5" fmla="*/ 0 h 344"/>
                <a:gd name="T6" fmla="*/ 531 w 2964"/>
                <a:gd name="T7" fmla="*/ 1 h 344"/>
                <a:gd name="T8" fmla="*/ 0 w 2964"/>
                <a:gd name="T9" fmla="*/ 343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4" h="344">
                  <a:moveTo>
                    <a:pt x="0" y="343"/>
                  </a:moveTo>
                  <a:lnTo>
                    <a:pt x="2684" y="343"/>
                  </a:lnTo>
                  <a:lnTo>
                    <a:pt x="2963" y="0"/>
                  </a:lnTo>
                  <a:lnTo>
                    <a:pt x="531" y="1"/>
                  </a:lnTo>
                  <a:lnTo>
                    <a:pt x="0" y="343"/>
                  </a:lnTo>
                </a:path>
              </a:pathLst>
            </a:custGeom>
            <a:gradFill rotWithShape="1">
              <a:gsLst>
                <a:gs pos="0">
                  <a:srgbClr val="00CC99"/>
                </a:gs>
                <a:gs pos="100000">
                  <a:srgbClr val="00CC99">
                    <a:gamma/>
                    <a:shade val="44314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993" name="Freeform 49"/>
            <p:cNvSpPr>
              <a:spLocks/>
            </p:cNvSpPr>
            <p:nvPr/>
          </p:nvSpPr>
          <p:spPr bwMode="gray">
            <a:xfrm>
              <a:off x="2069" y="2847"/>
              <a:ext cx="2763" cy="509"/>
            </a:xfrm>
            <a:custGeom>
              <a:avLst/>
              <a:gdLst>
                <a:gd name="T0" fmla="*/ 0 w 3443"/>
                <a:gd name="T1" fmla="*/ 633 h 634"/>
                <a:gd name="T2" fmla="*/ 3442 w 3443"/>
                <a:gd name="T3" fmla="*/ 633 h 634"/>
                <a:gd name="T4" fmla="*/ 3060 w 3443"/>
                <a:gd name="T5" fmla="*/ 0 h 634"/>
                <a:gd name="T6" fmla="*/ 377 w 3443"/>
                <a:gd name="T7" fmla="*/ 0 h 634"/>
                <a:gd name="T8" fmla="*/ 0 w 3443"/>
                <a:gd name="T9" fmla="*/ 633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43" h="634">
                  <a:moveTo>
                    <a:pt x="0" y="633"/>
                  </a:moveTo>
                  <a:lnTo>
                    <a:pt x="3442" y="633"/>
                  </a:lnTo>
                  <a:lnTo>
                    <a:pt x="3060" y="0"/>
                  </a:lnTo>
                  <a:lnTo>
                    <a:pt x="377" y="0"/>
                  </a:lnTo>
                  <a:lnTo>
                    <a:pt x="0" y="633"/>
                  </a:lnTo>
                </a:path>
              </a:pathLst>
            </a:custGeom>
            <a:gradFill rotWithShape="0">
              <a:gsLst>
                <a:gs pos="0">
                  <a:srgbClr val="00CC99">
                    <a:gamma/>
                    <a:tint val="47451"/>
                    <a:invGamma/>
                  </a:srgbClr>
                </a:gs>
                <a:gs pos="100000">
                  <a:srgbClr val="00CC99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994" name="Rectangle 50"/>
          <p:cNvSpPr>
            <a:spLocks noChangeArrowheads="1"/>
          </p:cNvSpPr>
          <p:nvPr/>
        </p:nvSpPr>
        <p:spPr bwMode="auto">
          <a:xfrm>
            <a:off x="7537450" y="5357813"/>
            <a:ext cx="731838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479" tIns="41239" rIns="82479" bIns="41239">
            <a:spAutoFit/>
          </a:bodyPr>
          <a:lstStyle/>
          <a:p>
            <a:pPr defTabSz="825500" eaLnBrk="0" hangingPunct="0"/>
            <a:r>
              <a:rPr kumimoji="0" lang="en-US" sz="22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Text</a:t>
            </a:r>
            <a:endParaRPr kumimoji="0" lang="ru-RU" sz="22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82995" name="Rectangle 51"/>
          <p:cNvSpPr>
            <a:spLocks noChangeArrowheads="1"/>
          </p:cNvSpPr>
          <p:nvPr/>
        </p:nvSpPr>
        <p:spPr bwMode="auto">
          <a:xfrm>
            <a:off x="7685088" y="4795838"/>
            <a:ext cx="542925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479" tIns="41239" rIns="82479" bIns="41239">
            <a:spAutoFit/>
          </a:bodyPr>
          <a:lstStyle/>
          <a:p>
            <a:pPr defTabSz="825500" eaLnBrk="0" hangingPunct="0"/>
            <a:r>
              <a:rPr kumimoji="0" lang="en-US" sz="14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Text</a:t>
            </a:r>
            <a:endParaRPr kumimoji="0" lang="ru-RU" sz="14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82996" name="Rectangle 52"/>
          <p:cNvSpPr>
            <a:spLocks noChangeArrowheads="1"/>
          </p:cNvSpPr>
          <p:nvPr/>
        </p:nvSpPr>
        <p:spPr bwMode="auto">
          <a:xfrm>
            <a:off x="7840663" y="4298950"/>
            <a:ext cx="493712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479" tIns="41239" rIns="82479" bIns="41239">
            <a:spAutoFit/>
          </a:bodyPr>
          <a:lstStyle/>
          <a:p>
            <a:pPr defTabSz="825500" eaLnBrk="0" hangingPunct="0"/>
            <a:r>
              <a:rPr kumimoji="0" lang="en-US" sz="13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Text</a:t>
            </a:r>
            <a:endParaRPr kumimoji="0" lang="ru-RU" sz="13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82997" name="Rectangle 53"/>
          <p:cNvSpPr>
            <a:spLocks noChangeArrowheads="1"/>
          </p:cNvSpPr>
          <p:nvPr/>
        </p:nvSpPr>
        <p:spPr bwMode="auto">
          <a:xfrm>
            <a:off x="7880350" y="3830638"/>
            <a:ext cx="447675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479" tIns="41239" rIns="82479" bIns="41239">
            <a:spAutoFit/>
          </a:bodyPr>
          <a:lstStyle/>
          <a:p>
            <a:pPr defTabSz="825500" eaLnBrk="0" hangingPunct="0"/>
            <a:r>
              <a:rPr kumimoji="0" lang="en-US" sz="11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Text</a:t>
            </a:r>
            <a:endParaRPr kumimoji="0" lang="ru-RU" sz="11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pSp>
        <p:nvGrpSpPr>
          <p:cNvPr id="82998" name="Group 54"/>
          <p:cNvGrpSpPr>
            <a:grpSpLocks/>
          </p:cNvGrpSpPr>
          <p:nvPr/>
        </p:nvGrpSpPr>
        <p:grpSpPr bwMode="auto">
          <a:xfrm>
            <a:off x="2339975" y="260350"/>
            <a:ext cx="2970213" cy="1484313"/>
            <a:chOff x="480" y="1296"/>
            <a:chExt cx="4608" cy="2548"/>
          </a:xfrm>
        </p:grpSpPr>
        <p:sp>
          <p:nvSpPr>
            <p:cNvPr id="82999" name="Freeform 55"/>
            <p:cNvSpPr>
              <a:spLocks noEditPoints="1"/>
            </p:cNvSpPr>
            <p:nvPr/>
          </p:nvSpPr>
          <p:spPr bwMode="gray">
            <a:xfrm rot="-1358056">
              <a:off x="877" y="1765"/>
              <a:ext cx="3839" cy="1527"/>
            </a:xfrm>
            <a:custGeom>
              <a:avLst/>
              <a:gdLst>
                <a:gd name="T0" fmla="*/ 1692 w 4040"/>
                <a:gd name="T1" fmla="*/ 12 h 1888"/>
                <a:gd name="T2" fmla="*/ 1234 w 4040"/>
                <a:gd name="T3" fmla="*/ 74 h 1888"/>
                <a:gd name="T4" fmla="*/ 828 w 4040"/>
                <a:gd name="T5" fmla="*/ 182 h 1888"/>
                <a:gd name="T6" fmla="*/ 486 w 4040"/>
                <a:gd name="T7" fmla="*/ 330 h 1888"/>
                <a:gd name="T8" fmla="*/ 226 w 4040"/>
                <a:gd name="T9" fmla="*/ 510 h 1888"/>
                <a:gd name="T10" fmla="*/ 58 w 4040"/>
                <a:gd name="T11" fmla="*/ 718 h 1888"/>
                <a:gd name="T12" fmla="*/ 0 w 4040"/>
                <a:gd name="T13" fmla="*/ 944 h 1888"/>
                <a:gd name="T14" fmla="*/ 58 w 4040"/>
                <a:gd name="T15" fmla="*/ 1170 h 1888"/>
                <a:gd name="T16" fmla="*/ 226 w 4040"/>
                <a:gd name="T17" fmla="*/ 1378 h 1888"/>
                <a:gd name="T18" fmla="*/ 486 w 4040"/>
                <a:gd name="T19" fmla="*/ 1558 h 1888"/>
                <a:gd name="T20" fmla="*/ 828 w 4040"/>
                <a:gd name="T21" fmla="*/ 1706 h 1888"/>
                <a:gd name="T22" fmla="*/ 1234 w 4040"/>
                <a:gd name="T23" fmla="*/ 1814 h 1888"/>
                <a:gd name="T24" fmla="*/ 1692 w 4040"/>
                <a:gd name="T25" fmla="*/ 1876 h 1888"/>
                <a:gd name="T26" fmla="*/ 2186 w 4040"/>
                <a:gd name="T27" fmla="*/ 1884 h 1888"/>
                <a:gd name="T28" fmla="*/ 2658 w 4040"/>
                <a:gd name="T29" fmla="*/ 1840 h 1888"/>
                <a:gd name="T30" fmla="*/ 3084 w 4040"/>
                <a:gd name="T31" fmla="*/ 1746 h 1888"/>
                <a:gd name="T32" fmla="*/ 3448 w 4040"/>
                <a:gd name="T33" fmla="*/ 1612 h 1888"/>
                <a:gd name="T34" fmla="*/ 3738 w 4040"/>
                <a:gd name="T35" fmla="*/ 1442 h 1888"/>
                <a:gd name="T36" fmla="*/ 3938 w 4040"/>
                <a:gd name="T37" fmla="*/ 1242 h 1888"/>
                <a:gd name="T38" fmla="*/ 4034 w 4040"/>
                <a:gd name="T39" fmla="*/ 1022 h 1888"/>
                <a:gd name="T40" fmla="*/ 4014 w 4040"/>
                <a:gd name="T41" fmla="*/ 790 h 1888"/>
                <a:gd name="T42" fmla="*/ 3882 w 4040"/>
                <a:gd name="T43" fmla="*/ 576 h 1888"/>
                <a:gd name="T44" fmla="*/ 3650 w 4040"/>
                <a:gd name="T45" fmla="*/ 386 h 1888"/>
                <a:gd name="T46" fmla="*/ 3334 w 4040"/>
                <a:gd name="T47" fmla="*/ 228 h 1888"/>
                <a:gd name="T48" fmla="*/ 2948 w 4040"/>
                <a:gd name="T49" fmla="*/ 106 h 1888"/>
                <a:gd name="T50" fmla="*/ 2506 w 4040"/>
                <a:gd name="T51" fmla="*/ 28 h 1888"/>
                <a:gd name="T52" fmla="*/ 2020 w 4040"/>
                <a:gd name="T53" fmla="*/ 0 h 1888"/>
                <a:gd name="T54" fmla="*/ 1606 w 4040"/>
                <a:gd name="T55" fmla="*/ 1736 h 1888"/>
                <a:gd name="T56" fmla="*/ 1164 w 4040"/>
                <a:gd name="T57" fmla="*/ 1678 h 1888"/>
                <a:gd name="T58" fmla="*/ 776 w 4040"/>
                <a:gd name="T59" fmla="*/ 1576 h 1888"/>
                <a:gd name="T60" fmla="*/ 458 w 4040"/>
                <a:gd name="T61" fmla="*/ 1436 h 1888"/>
                <a:gd name="T62" fmla="*/ 224 w 4040"/>
                <a:gd name="T63" fmla="*/ 1266 h 1888"/>
                <a:gd name="T64" fmla="*/ 88 w 4040"/>
                <a:gd name="T65" fmla="*/ 1074 h 1888"/>
                <a:gd name="T66" fmla="*/ 68 w 4040"/>
                <a:gd name="T67" fmla="*/ 864 h 1888"/>
                <a:gd name="T68" fmla="*/ 166 w 4040"/>
                <a:gd name="T69" fmla="*/ 664 h 1888"/>
                <a:gd name="T70" fmla="*/ 370 w 4040"/>
                <a:gd name="T71" fmla="*/ 486 h 1888"/>
                <a:gd name="T72" fmla="*/ 662 w 4040"/>
                <a:gd name="T73" fmla="*/ 336 h 1888"/>
                <a:gd name="T74" fmla="*/ 1028 w 4040"/>
                <a:gd name="T75" fmla="*/ 222 h 1888"/>
                <a:gd name="T76" fmla="*/ 1454 w 4040"/>
                <a:gd name="T77" fmla="*/ 148 h 1888"/>
                <a:gd name="T78" fmla="*/ 1922 w 4040"/>
                <a:gd name="T79" fmla="*/ 120 h 1888"/>
                <a:gd name="T80" fmla="*/ 2392 w 4040"/>
                <a:gd name="T81" fmla="*/ 148 h 1888"/>
                <a:gd name="T82" fmla="*/ 2818 w 4040"/>
                <a:gd name="T83" fmla="*/ 222 h 1888"/>
                <a:gd name="T84" fmla="*/ 3184 w 4040"/>
                <a:gd name="T85" fmla="*/ 336 h 1888"/>
                <a:gd name="T86" fmla="*/ 3476 w 4040"/>
                <a:gd name="T87" fmla="*/ 486 h 1888"/>
                <a:gd name="T88" fmla="*/ 3680 w 4040"/>
                <a:gd name="T89" fmla="*/ 664 h 1888"/>
                <a:gd name="T90" fmla="*/ 3778 w 4040"/>
                <a:gd name="T91" fmla="*/ 864 h 1888"/>
                <a:gd name="T92" fmla="*/ 3758 w 4040"/>
                <a:gd name="T93" fmla="*/ 1074 h 1888"/>
                <a:gd name="T94" fmla="*/ 3622 w 4040"/>
                <a:gd name="T95" fmla="*/ 1266 h 1888"/>
                <a:gd name="T96" fmla="*/ 3388 w 4040"/>
                <a:gd name="T97" fmla="*/ 1436 h 1888"/>
                <a:gd name="T98" fmla="*/ 3070 w 4040"/>
                <a:gd name="T99" fmla="*/ 1576 h 1888"/>
                <a:gd name="T100" fmla="*/ 2682 w 4040"/>
                <a:gd name="T101" fmla="*/ 1678 h 1888"/>
                <a:gd name="T102" fmla="*/ 2240 w 4040"/>
                <a:gd name="T103" fmla="*/ 1736 h 1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40" h="1888">
                  <a:moveTo>
                    <a:pt x="2020" y="0"/>
                  </a:moveTo>
                  <a:lnTo>
                    <a:pt x="1854" y="4"/>
                  </a:lnTo>
                  <a:lnTo>
                    <a:pt x="1692" y="12"/>
                  </a:lnTo>
                  <a:lnTo>
                    <a:pt x="1534" y="28"/>
                  </a:lnTo>
                  <a:lnTo>
                    <a:pt x="1382" y="48"/>
                  </a:lnTo>
                  <a:lnTo>
                    <a:pt x="1234" y="74"/>
                  </a:lnTo>
                  <a:lnTo>
                    <a:pt x="1092" y="106"/>
                  </a:lnTo>
                  <a:lnTo>
                    <a:pt x="956" y="142"/>
                  </a:lnTo>
                  <a:lnTo>
                    <a:pt x="828" y="182"/>
                  </a:lnTo>
                  <a:lnTo>
                    <a:pt x="706" y="228"/>
                  </a:lnTo>
                  <a:lnTo>
                    <a:pt x="592" y="276"/>
                  </a:lnTo>
                  <a:lnTo>
                    <a:pt x="486" y="330"/>
                  </a:lnTo>
                  <a:lnTo>
                    <a:pt x="390" y="386"/>
                  </a:lnTo>
                  <a:lnTo>
                    <a:pt x="302" y="446"/>
                  </a:lnTo>
                  <a:lnTo>
                    <a:pt x="226" y="510"/>
                  </a:lnTo>
                  <a:lnTo>
                    <a:pt x="158" y="576"/>
                  </a:lnTo>
                  <a:lnTo>
                    <a:pt x="102" y="646"/>
                  </a:lnTo>
                  <a:lnTo>
                    <a:pt x="58" y="718"/>
                  </a:lnTo>
                  <a:lnTo>
                    <a:pt x="26" y="790"/>
                  </a:lnTo>
                  <a:lnTo>
                    <a:pt x="6" y="866"/>
                  </a:lnTo>
                  <a:lnTo>
                    <a:pt x="0" y="944"/>
                  </a:lnTo>
                  <a:lnTo>
                    <a:pt x="6" y="1022"/>
                  </a:lnTo>
                  <a:lnTo>
                    <a:pt x="26" y="1098"/>
                  </a:lnTo>
                  <a:lnTo>
                    <a:pt x="58" y="1170"/>
                  </a:lnTo>
                  <a:lnTo>
                    <a:pt x="102" y="1242"/>
                  </a:lnTo>
                  <a:lnTo>
                    <a:pt x="158" y="1312"/>
                  </a:lnTo>
                  <a:lnTo>
                    <a:pt x="226" y="1378"/>
                  </a:lnTo>
                  <a:lnTo>
                    <a:pt x="302" y="1442"/>
                  </a:lnTo>
                  <a:lnTo>
                    <a:pt x="390" y="1502"/>
                  </a:lnTo>
                  <a:lnTo>
                    <a:pt x="486" y="1558"/>
                  </a:lnTo>
                  <a:lnTo>
                    <a:pt x="592" y="1612"/>
                  </a:lnTo>
                  <a:lnTo>
                    <a:pt x="706" y="1660"/>
                  </a:lnTo>
                  <a:lnTo>
                    <a:pt x="828" y="1706"/>
                  </a:lnTo>
                  <a:lnTo>
                    <a:pt x="956" y="1746"/>
                  </a:lnTo>
                  <a:lnTo>
                    <a:pt x="1092" y="1782"/>
                  </a:lnTo>
                  <a:lnTo>
                    <a:pt x="1234" y="1814"/>
                  </a:lnTo>
                  <a:lnTo>
                    <a:pt x="1382" y="1840"/>
                  </a:lnTo>
                  <a:lnTo>
                    <a:pt x="1534" y="1860"/>
                  </a:lnTo>
                  <a:lnTo>
                    <a:pt x="1692" y="1876"/>
                  </a:lnTo>
                  <a:lnTo>
                    <a:pt x="1854" y="1884"/>
                  </a:lnTo>
                  <a:lnTo>
                    <a:pt x="2020" y="1888"/>
                  </a:lnTo>
                  <a:lnTo>
                    <a:pt x="2186" y="1884"/>
                  </a:lnTo>
                  <a:lnTo>
                    <a:pt x="2348" y="1876"/>
                  </a:lnTo>
                  <a:lnTo>
                    <a:pt x="2506" y="1860"/>
                  </a:lnTo>
                  <a:lnTo>
                    <a:pt x="2658" y="1840"/>
                  </a:lnTo>
                  <a:lnTo>
                    <a:pt x="2806" y="1814"/>
                  </a:lnTo>
                  <a:lnTo>
                    <a:pt x="2948" y="1782"/>
                  </a:lnTo>
                  <a:lnTo>
                    <a:pt x="3084" y="1746"/>
                  </a:lnTo>
                  <a:lnTo>
                    <a:pt x="3212" y="1706"/>
                  </a:lnTo>
                  <a:lnTo>
                    <a:pt x="3334" y="1660"/>
                  </a:lnTo>
                  <a:lnTo>
                    <a:pt x="3448" y="1612"/>
                  </a:lnTo>
                  <a:lnTo>
                    <a:pt x="3554" y="1558"/>
                  </a:lnTo>
                  <a:lnTo>
                    <a:pt x="3650" y="1502"/>
                  </a:lnTo>
                  <a:lnTo>
                    <a:pt x="3738" y="1442"/>
                  </a:lnTo>
                  <a:lnTo>
                    <a:pt x="3814" y="1378"/>
                  </a:lnTo>
                  <a:lnTo>
                    <a:pt x="3882" y="1312"/>
                  </a:lnTo>
                  <a:lnTo>
                    <a:pt x="3938" y="1242"/>
                  </a:lnTo>
                  <a:lnTo>
                    <a:pt x="3982" y="1170"/>
                  </a:lnTo>
                  <a:lnTo>
                    <a:pt x="4014" y="1098"/>
                  </a:lnTo>
                  <a:lnTo>
                    <a:pt x="4034" y="1022"/>
                  </a:lnTo>
                  <a:lnTo>
                    <a:pt x="4040" y="944"/>
                  </a:lnTo>
                  <a:lnTo>
                    <a:pt x="4034" y="866"/>
                  </a:lnTo>
                  <a:lnTo>
                    <a:pt x="4014" y="790"/>
                  </a:lnTo>
                  <a:lnTo>
                    <a:pt x="3982" y="718"/>
                  </a:lnTo>
                  <a:lnTo>
                    <a:pt x="3938" y="646"/>
                  </a:lnTo>
                  <a:lnTo>
                    <a:pt x="3882" y="576"/>
                  </a:lnTo>
                  <a:lnTo>
                    <a:pt x="3814" y="510"/>
                  </a:lnTo>
                  <a:lnTo>
                    <a:pt x="3738" y="446"/>
                  </a:lnTo>
                  <a:lnTo>
                    <a:pt x="3650" y="386"/>
                  </a:lnTo>
                  <a:lnTo>
                    <a:pt x="3554" y="330"/>
                  </a:lnTo>
                  <a:lnTo>
                    <a:pt x="3448" y="276"/>
                  </a:lnTo>
                  <a:lnTo>
                    <a:pt x="3334" y="228"/>
                  </a:lnTo>
                  <a:lnTo>
                    <a:pt x="3212" y="182"/>
                  </a:lnTo>
                  <a:lnTo>
                    <a:pt x="3084" y="142"/>
                  </a:lnTo>
                  <a:lnTo>
                    <a:pt x="2948" y="106"/>
                  </a:lnTo>
                  <a:lnTo>
                    <a:pt x="2806" y="74"/>
                  </a:lnTo>
                  <a:lnTo>
                    <a:pt x="2658" y="48"/>
                  </a:lnTo>
                  <a:lnTo>
                    <a:pt x="2506" y="28"/>
                  </a:lnTo>
                  <a:lnTo>
                    <a:pt x="2348" y="12"/>
                  </a:lnTo>
                  <a:lnTo>
                    <a:pt x="2186" y="4"/>
                  </a:lnTo>
                  <a:lnTo>
                    <a:pt x="2020" y="0"/>
                  </a:lnTo>
                  <a:close/>
                  <a:moveTo>
                    <a:pt x="1922" y="1748"/>
                  </a:moveTo>
                  <a:lnTo>
                    <a:pt x="1762" y="1746"/>
                  </a:lnTo>
                  <a:lnTo>
                    <a:pt x="1606" y="1736"/>
                  </a:lnTo>
                  <a:lnTo>
                    <a:pt x="1454" y="1722"/>
                  </a:lnTo>
                  <a:lnTo>
                    <a:pt x="1306" y="1702"/>
                  </a:lnTo>
                  <a:lnTo>
                    <a:pt x="1164" y="1678"/>
                  </a:lnTo>
                  <a:lnTo>
                    <a:pt x="1028" y="1648"/>
                  </a:lnTo>
                  <a:lnTo>
                    <a:pt x="898" y="1614"/>
                  </a:lnTo>
                  <a:lnTo>
                    <a:pt x="776" y="1576"/>
                  </a:lnTo>
                  <a:lnTo>
                    <a:pt x="662" y="1532"/>
                  </a:lnTo>
                  <a:lnTo>
                    <a:pt x="554" y="1486"/>
                  </a:lnTo>
                  <a:lnTo>
                    <a:pt x="458" y="1436"/>
                  </a:lnTo>
                  <a:lnTo>
                    <a:pt x="370" y="1382"/>
                  </a:lnTo>
                  <a:lnTo>
                    <a:pt x="292" y="1326"/>
                  </a:lnTo>
                  <a:lnTo>
                    <a:pt x="224" y="1266"/>
                  </a:lnTo>
                  <a:lnTo>
                    <a:pt x="166" y="1204"/>
                  </a:lnTo>
                  <a:lnTo>
                    <a:pt x="122" y="1140"/>
                  </a:lnTo>
                  <a:lnTo>
                    <a:pt x="88" y="1074"/>
                  </a:lnTo>
                  <a:lnTo>
                    <a:pt x="68" y="1004"/>
                  </a:lnTo>
                  <a:lnTo>
                    <a:pt x="62" y="934"/>
                  </a:lnTo>
                  <a:lnTo>
                    <a:pt x="68" y="864"/>
                  </a:lnTo>
                  <a:lnTo>
                    <a:pt x="88" y="796"/>
                  </a:lnTo>
                  <a:lnTo>
                    <a:pt x="122" y="730"/>
                  </a:lnTo>
                  <a:lnTo>
                    <a:pt x="166" y="664"/>
                  </a:lnTo>
                  <a:lnTo>
                    <a:pt x="224" y="602"/>
                  </a:lnTo>
                  <a:lnTo>
                    <a:pt x="292" y="544"/>
                  </a:lnTo>
                  <a:lnTo>
                    <a:pt x="370" y="486"/>
                  </a:lnTo>
                  <a:lnTo>
                    <a:pt x="458" y="434"/>
                  </a:lnTo>
                  <a:lnTo>
                    <a:pt x="554" y="382"/>
                  </a:lnTo>
                  <a:lnTo>
                    <a:pt x="662" y="336"/>
                  </a:lnTo>
                  <a:lnTo>
                    <a:pt x="776" y="294"/>
                  </a:lnTo>
                  <a:lnTo>
                    <a:pt x="898" y="256"/>
                  </a:lnTo>
                  <a:lnTo>
                    <a:pt x="1028" y="222"/>
                  </a:lnTo>
                  <a:lnTo>
                    <a:pt x="1164" y="192"/>
                  </a:lnTo>
                  <a:lnTo>
                    <a:pt x="1306" y="166"/>
                  </a:lnTo>
                  <a:lnTo>
                    <a:pt x="1454" y="148"/>
                  </a:lnTo>
                  <a:lnTo>
                    <a:pt x="1606" y="132"/>
                  </a:lnTo>
                  <a:lnTo>
                    <a:pt x="1762" y="124"/>
                  </a:lnTo>
                  <a:lnTo>
                    <a:pt x="1922" y="120"/>
                  </a:lnTo>
                  <a:lnTo>
                    <a:pt x="2084" y="124"/>
                  </a:lnTo>
                  <a:lnTo>
                    <a:pt x="2240" y="132"/>
                  </a:lnTo>
                  <a:lnTo>
                    <a:pt x="2392" y="148"/>
                  </a:lnTo>
                  <a:lnTo>
                    <a:pt x="2540" y="166"/>
                  </a:lnTo>
                  <a:lnTo>
                    <a:pt x="2682" y="192"/>
                  </a:lnTo>
                  <a:lnTo>
                    <a:pt x="2818" y="222"/>
                  </a:lnTo>
                  <a:lnTo>
                    <a:pt x="2948" y="256"/>
                  </a:lnTo>
                  <a:lnTo>
                    <a:pt x="3070" y="294"/>
                  </a:lnTo>
                  <a:lnTo>
                    <a:pt x="3184" y="336"/>
                  </a:lnTo>
                  <a:lnTo>
                    <a:pt x="3292" y="382"/>
                  </a:lnTo>
                  <a:lnTo>
                    <a:pt x="3388" y="434"/>
                  </a:lnTo>
                  <a:lnTo>
                    <a:pt x="3476" y="486"/>
                  </a:lnTo>
                  <a:lnTo>
                    <a:pt x="3554" y="544"/>
                  </a:lnTo>
                  <a:lnTo>
                    <a:pt x="3622" y="602"/>
                  </a:lnTo>
                  <a:lnTo>
                    <a:pt x="3680" y="664"/>
                  </a:lnTo>
                  <a:lnTo>
                    <a:pt x="3724" y="730"/>
                  </a:lnTo>
                  <a:lnTo>
                    <a:pt x="3758" y="796"/>
                  </a:lnTo>
                  <a:lnTo>
                    <a:pt x="3778" y="864"/>
                  </a:lnTo>
                  <a:lnTo>
                    <a:pt x="3784" y="934"/>
                  </a:lnTo>
                  <a:lnTo>
                    <a:pt x="3778" y="1004"/>
                  </a:lnTo>
                  <a:lnTo>
                    <a:pt x="3758" y="1074"/>
                  </a:lnTo>
                  <a:lnTo>
                    <a:pt x="3724" y="1140"/>
                  </a:lnTo>
                  <a:lnTo>
                    <a:pt x="3680" y="1204"/>
                  </a:lnTo>
                  <a:lnTo>
                    <a:pt x="3622" y="1266"/>
                  </a:lnTo>
                  <a:lnTo>
                    <a:pt x="3554" y="1326"/>
                  </a:lnTo>
                  <a:lnTo>
                    <a:pt x="3476" y="1382"/>
                  </a:lnTo>
                  <a:lnTo>
                    <a:pt x="3388" y="1436"/>
                  </a:lnTo>
                  <a:lnTo>
                    <a:pt x="3292" y="1486"/>
                  </a:lnTo>
                  <a:lnTo>
                    <a:pt x="3184" y="1532"/>
                  </a:lnTo>
                  <a:lnTo>
                    <a:pt x="3070" y="1576"/>
                  </a:lnTo>
                  <a:lnTo>
                    <a:pt x="2948" y="1614"/>
                  </a:lnTo>
                  <a:lnTo>
                    <a:pt x="2818" y="1648"/>
                  </a:lnTo>
                  <a:lnTo>
                    <a:pt x="2682" y="1678"/>
                  </a:lnTo>
                  <a:lnTo>
                    <a:pt x="2540" y="1702"/>
                  </a:lnTo>
                  <a:lnTo>
                    <a:pt x="2392" y="1722"/>
                  </a:lnTo>
                  <a:lnTo>
                    <a:pt x="2240" y="1736"/>
                  </a:lnTo>
                  <a:lnTo>
                    <a:pt x="2084" y="1746"/>
                  </a:lnTo>
                  <a:lnTo>
                    <a:pt x="1922" y="1748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30196"/>
                    <a:invGamma/>
                    <a:alpha val="36000"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F7C16B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000" name="Oval 56"/>
            <p:cNvSpPr>
              <a:spLocks noChangeArrowheads="1"/>
            </p:cNvSpPr>
            <p:nvPr/>
          </p:nvSpPr>
          <p:spPr bwMode="auto">
            <a:xfrm rot="-1543677">
              <a:off x="2736" y="1728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001" name="Oval 57"/>
            <p:cNvSpPr>
              <a:spLocks noChangeArrowheads="1"/>
            </p:cNvSpPr>
            <p:nvPr/>
          </p:nvSpPr>
          <p:spPr bwMode="auto">
            <a:xfrm rot="-1543677">
              <a:off x="4416" y="1824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002" name="Oval 58"/>
            <p:cNvSpPr>
              <a:spLocks noChangeArrowheads="1"/>
            </p:cNvSpPr>
            <p:nvPr/>
          </p:nvSpPr>
          <p:spPr bwMode="auto">
            <a:xfrm rot="-1543677">
              <a:off x="1824" y="3456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003" name="Oval 59"/>
            <p:cNvSpPr>
              <a:spLocks noChangeArrowheads="1"/>
            </p:cNvSpPr>
            <p:nvPr/>
          </p:nvSpPr>
          <p:spPr bwMode="auto">
            <a:xfrm rot="-1543677">
              <a:off x="3456" y="3072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004" name="Oval 60"/>
            <p:cNvSpPr>
              <a:spLocks noChangeArrowheads="1"/>
            </p:cNvSpPr>
            <p:nvPr/>
          </p:nvSpPr>
          <p:spPr bwMode="auto">
            <a:xfrm rot="-1543677">
              <a:off x="1344" y="2544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005" name="Oval 61"/>
            <p:cNvSpPr>
              <a:spLocks noChangeArrowheads="1"/>
            </p:cNvSpPr>
            <p:nvPr/>
          </p:nvSpPr>
          <p:spPr bwMode="gray">
            <a:xfrm>
              <a:off x="2407" y="1296"/>
              <a:ext cx="720" cy="694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3451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 anchor="ctr"/>
            <a:lstStyle/>
            <a:p>
              <a:pPr algn="ctr" defTabSz="825500"/>
              <a:endParaRPr kumimoji="0" lang="ru-RU" sz="1600">
                <a:latin typeface="Arial" charset="0"/>
              </a:endParaRPr>
            </a:p>
          </p:txBody>
        </p:sp>
        <p:sp>
          <p:nvSpPr>
            <p:cNvPr id="83006" name="Oval 62"/>
            <p:cNvSpPr>
              <a:spLocks noChangeArrowheads="1"/>
            </p:cNvSpPr>
            <p:nvPr/>
          </p:nvSpPr>
          <p:spPr bwMode="gray">
            <a:xfrm>
              <a:off x="999" y="2126"/>
              <a:ext cx="719" cy="694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31373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 anchor="ctr"/>
            <a:lstStyle/>
            <a:p>
              <a:pPr algn="ctr" defTabSz="825500"/>
              <a:endParaRPr kumimoji="0" lang="ru-RU" sz="1600">
                <a:latin typeface="Arial" charset="0"/>
              </a:endParaRPr>
            </a:p>
          </p:txBody>
        </p:sp>
        <p:sp>
          <p:nvSpPr>
            <p:cNvPr id="83007" name="Oval 63"/>
            <p:cNvSpPr>
              <a:spLocks noChangeArrowheads="1"/>
            </p:cNvSpPr>
            <p:nvPr/>
          </p:nvSpPr>
          <p:spPr bwMode="gray">
            <a:xfrm>
              <a:off x="1493" y="3050"/>
              <a:ext cx="719" cy="694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35686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 anchor="ctr"/>
            <a:lstStyle/>
            <a:p>
              <a:pPr algn="ctr" defTabSz="825500"/>
              <a:endParaRPr kumimoji="0" lang="ru-RU" sz="1600">
                <a:latin typeface="Arial" charset="0"/>
              </a:endParaRPr>
            </a:p>
          </p:txBody>
        </p:sp>
        <p:sp>
          <p:nvSpPr>
            <p:cNvPr id="83008" name="Oval 64"/>
            <p:cNvSpPr>
              <a:spLocks noChangeArrowheads="1"/>
            </p:cNvSpPr>
            <p:nvPr/>
          </p:nvSpPr>
          <p:spPr bwMode="gray">
            <a:xfrm>
              <a:off x="3048" y="2707"/>
              <a:ext cx="719" cy="69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35686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 anchor="ctr"/>
            <a:lstStyle/>
            <a:p>
              <a:pPr algn="ctr" defTabSz="825500"/>
              <a:endParaRPr kumimoji="0" lang="ru-RU" sz="1600">
                <a:latin typeface="Arial" charset="0"/>
              </a:endParaRPr>
            </a:p>
          </p:txBody>
        </p:sp>
        <p:sp>
          <p:nvSpPr>
            <p:cNvPr id="83009" name="Oval 65"/>
            <p:cNvSpPr>
              <a:spLocks noChangeArrowheads="1"/>
            </p:cNvSpPr>
            <p:nvPr/>
          </p:nvSpPr>
          <p:spPr bwMode="gray">
            <a:xfrm>
              <a:off x="4072" y="1420"/>
              <a:ext cx="680" cy="695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3451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 anchor="ctr"/>
            <a:lstStyle/>
            <a:p>
              <a:pPr algn="ctr" defTabSz="825500"/>
              <a:endParaRPr kumimoji="0" lang="ru-RU" sz="1600" b="1">
                <a:latin typeface="Arial" charset="0"/>
              </a:endParaRPr>
            </a:p>
          </p:txBody>
        </p:sp>
        <p:sp>
          <p:nvSpPr>
            <p:cNvPr id="83010" name="Text Box 66"/>
            <p:cNvSpPr txBox="1">
              <a:spLocks noChangeArrowheads="1"/>
            </p:cNvSpPr>
            <p:nvPr/>
          </p:nvSpPr>
          <p:spPr bwMode="white">
            <a:xfrm>
              <a:off x="1128" y="2492"/>
              <a:ext cx="790" cy="4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>
              <a:spAutoFit/>
            </a:bodyPr>
            <a:lstStyle>
              <a:lvl1pPr defTabSz="8255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12750" defTabSz="8255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25500" defTabSz="825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236663" defTabSz="8255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649413" defTabSz="8255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1066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5638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0210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4782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/>
              <a:r>
                <a:rPr kumimoji="0" lang="en-US" sz="1100" b="1">
                  <a:solidFill>
                    <a:schemeClr val="bg1"/>
                  </a:solidFill>
                  <a:latin typeface="Verdana" pitchFamily="34" charset="0"/>
                </a:rPr>
                <a:t>Text</a:t>
              </a:r>
            </a:p>
          </p:txBody>
        </p:sp>
        <p:sp>
          <p:nvSpPr>
            <p:cNvPr id="83011" name="Text Box 67"/>
            <p:cNvSpPr txBox="1">
              <a:spLocks noChangeArrowheads="1"/>
            </p:cNvSpPr>
            <p:nvPr/>
          </p:nvSpPr>
          <p:spPr bwMode="white">
            <a:xfrm>
              <a:off x="2578" y="1664"/>
              <a:ext cx="791" cy="4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>
              <a:spAutoFit/>
            </a:bodyPr>
            <a:lstStyle>
              <a:lvl1pPr defTabSz="8255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12750" defTabSz="8255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25500" defTabSz="825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236663" defTabSz="8255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649413" defTabSz="8255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1066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5638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0210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4782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/>
              <a:r>
                <a:rPr kumimoji="0" lang="en-US" sz="1100" b="1">
                  <a:solidFill>
                    <a:schemeClr val="bg1"/>
                  </a:solidFill>
                  <a:latin typeface="Verdana" pitchFamily="34" charset="0"/>
                </a:rPr>
                <a:t>Text</a:t>
              </a:r>
            </a:p>
          </p:txBody>
        </p:sp>
        <p:sp>
          <p:nvSpPr>
            <p:cNvPr id="83012" name="Text Box 68"/>
            <p:cNvSpPr txBox="1">
              <a:spLocks noChangeArrowheads="1"/>
            </p:cNvSpPr>
            <p:nvPr/>
          </p:nvSpPr>
          <p:spPr bwMode="white">
            <a:xfrm>
              <a:off x="4224" y="1814"/>
              <a:ext cx="790" cy="4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>
              <a:spAutoFit/>
            </a:bodyPr>
            <a:lstStyle>
              <a:lvl1pPr defTabSz="8255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12750" defTabSz="8255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25500" defTabSz="825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236663" defTabSz="8255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649413" defTabSz="8255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1066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5638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0210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4782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/>
              <a:r>
                <a:rPr kumimoji="0" lang="en-US" sz="1100" b="1">
                  <a:solidFill>
                    <a:schemeClr val="bg1"/>
                  </a:solidFill>
                  <a:latin typeface="Verdana" pitchFamily="34" charset="0"/>
                </a:rPr>
                <a:t>Text</a:t>
              </a:r>
            </a:p>
          </p:txBody>
        </p:sp>
        <p:sp>
          <p:nvSpPr>
            <p:cNvPr id="83013" name="Text Box 69"/>
            <p:cNvSpPr txBox="1">
              <a:spLocks noChangeArrowheads="1"/>
            </p:cNvSpPr>
            <p:nvPr/>
          </p:nvSpPr>
          <p:spPr bwMode="white">
            <a:xfrm>
              <a:off x="3220" y="2954"/>
              <a:ext cx="1047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479" tIns="41239" rIns="82479" bIns="41239">
              <a:spAutoFit/>
            </a:bodyPr>
            <a:lstStyle>
              <a:lvl1pPr defTabSz="8255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12750" defTabSz="8255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25500" defTabSz="825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236663" defTabSz="8255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649413" defTabSz="8255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1066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5638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0210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4782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/>
              <a:r>
                <a:rPr kumimoji="0" lang="en-US" sz="1100" b="1">
                  <a:solidFill>
                    <a:schemeClr val="bg1"/>
                  </a:solidFill>
                  <a:latin typeface="Verdana" pitchFamily="34" charset="0"/>
                </a:rPr>
                <a:t>Text</a:t>
              </a:r>
            </a:p>
          </p:txBody>
        </p:sp>
        <p:sp>
          <p:nvSpPr>
            <p:cNvPr id="83014" name="Text Box 70"/>
            <p:cNvSpPr txBox="1">
              <a:spLocks noChangeArrowheads="1"/>
            </p:cNvSpPr>
            <p:nvPr/>
          </p:nvSpPr>
          <p:spPr bwMode="white">
            <a:xfrm>
              <a:off x="1638" y="3414"/>
              <a:ext cx="790" cy="4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479" tIns="41239" rIns="82479" bIns="41239">
              <a:spAutoFit/>
            </a:bodyPr>
            <a:lstStyle>
              <a:lvl1pPr defTabSz="8255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12750" defTabSz="8255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25500" defTabSz="825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236663" defTabSz="8255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649413" defTabSz="8255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1066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5638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0210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4782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/>
              <a:r>
                <a:rPr kumimoji="0" lang="en-US" sz="1100" b="1">
                  <a:solidFill>
                    <a:schemeClr val="folHlink"/>
                  </a:solidFill>
                  <a:latin typeface="Verdana" pitchFamily="34" charset="0"/>
                </a:rPr>
                <a:t>Text</a:t>
              </a:r>
            </a:p>
          </p:txBody>
        </p:sp>
        <p:sp>
          <p:nvSpPr>
            <p:cNvPr id="83015" name="Text Box 71"/>
            <p:cNvSpPr txBox="1">
              <a:spLocks noChangeArrowheads="1"/>
            </p:cNvSpPr>
            <p:nvPr/>
          </p:nvSpPr>
          <p:spPr bwMode="auto">
            <a:xfrm>
              <a:off x="2160" y="2304"/>
              <a:ext cx="1453" cy="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lIns="82479" tIns="41239" rIns="82479" bIns="41239">
              <a:spAutoFit/>
            </a:bodyPr>
            <a:lstStyle>
              <a:lvl1pPr defTabSz="8255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12750" defTabSz="8255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25500" defTabSz="825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236663" defTabSz="8255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649413" defTabSz="8255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1066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5638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0210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4782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0" hangingPunct="0"/>
              <a:endParaRPr kumimoji="0" lang="ru-RU" sz="2500" b="1"/>
            </a:p>
          </p:txBody>
        </p:sp>
        <p:sp>
          <p:nvSpPr>
            <p:cNvPr id="83016" name="Line 72"/>
            <p:cNvSpPr>
              <a:spLocks noChangeShapeType="1"/>
            </p:cNvSpPr>
            <p:nvPr/>
          </p:nvSpPr>
          <p:spPr bwMode="black">
            <a:xfrm>
              <a:off x="1639" y="1545"/>
              <a:ext cx="1025" cy="7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cxnSp>
          <p:nvCxnSpPr>
            <p:cNvPr id="83017" name="AutoShape 73"/>
            <p:cNvCxnSpPr>
              <a:cxnSpLocks noChangeShapeType="1"/>
            </p:cNvCxnSpPr>
            <p:nvPr/>
          </p:nvCxnSpPr>
          <p:spPr bwMode="black">
            <a:xfrm flipH="1">
              <a:off x="559" y="1545"/>
              <a:ext cx="1087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83018" name="Text Box 74"/>
            <p:cNvSpPr txBox="1">
              <a:spLocks noChangeArrowheads="1"/>
            </p:cNvSpPr>
            <p:nvPr/>
          </p:nvSpPr>
          <p:spPr bwMode="auto">
            <a:xfrm>
              <a:off x="480" y="1296"/>
              <a:ext cx="1295" cy="5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479" tIns="41239" rIns="82479" bIns="41239">
              <a:spAutoFit/>
            </a:bodyPr>
            <a:lstStyle>
              <a:lvl1pPr defTabSz="8255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12750" defTabSz="8255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25500" defTabSz="825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236663" defTabSz="8255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649413" defTabSz="8255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1066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5638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0210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478213" defTabSz="8255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/>
              <a:endParaRPr kumimoji="0" lang="ru-RU" sz="1400" b="1"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996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76400"/>
            <a:ext cx="5184775" cy="4114800"/>
          </a:xfrm>
        </p:spPr>
        <p:txBody>
          <a:bodyPr/>
          <a:lstStyle/>
          <a:p>
            <a:pPr>
              <a:buFontTx/>
              <a:buNone/>
            </a:pPr>
            <a:r>
              <a:rPr lang="uk-UA" sz="5000" b="0">
                <a:solidFill>
                  <a:srgbClr val="333399"/>
                </a:solidFill>
              </a:rPr>
              <a:t>ФОТОГРАФІЇ:</a:t>
            </a:r>
            <a:endParaRPr lang="ru-RU" sz="5000" b="0">
              <a:solidFill>
                <a:srgbClr val="333399"/>
              </a:solidFill>
            </a:endParaRPr>
          </a:p>
        </p:txBody>
      </p:sp>
      <p:pic>
        <p:nvPicPr>
          <p:cNvPr id="84998" name="Picture 6" descr="DSCN119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0"/>
            <a:ext cx="3851275" cy="288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9" name="Picture 7" descr="DSCN120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420938"/>
            <a:ext cx="3889375" cy="291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0" name="Picture 8" descr="DSCN116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941763"/>
            <a:ext cx="3887787" cy="29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24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87438"/>
            <a:ext cx="8856663" cy="5232400"/>
          </a:xfrm>
        </p:spPr>
        <p:txBody>
          <a:bodyPr/>
          <a:lstStyle/>
          <a:p>
            <a:pPr>
              <a:buFontTx/>
              <a:buNone/>
            </a:pPr>
            <a:r>
              <a:rPr lang="uk-UA" sz="5500" b="0">
                <a:solidFill>
                  <a:srgbClr val="000066"/>
                </a:solidFill>
              </a:rPr>
              <a:t>ЕЛЕМЕНТИ АНІМАЦІЇ:</a:t>
            </a:r>
            <a:endParaRPr lang="ru-RU" sz="5500" b="0">
              <a:solidFill>
                <a:srgbClr val="000066"/>
              </a:solidFill>
            </a:endParaRPr>
          </a:p>
        </p:txBody>
      </p:sp>
      <p:sp>
        <p:nvSpPr>
          <p:cNvPr id="86020" name="AutoShape 4"/>
          <p:cNvSpPr>
            <a:spLocks noChangeArrowheads="1"/>
          </p:cNvSpPr>
          <p:nvPr/>
        </p:nvSpPr>
        <p:spPr bwMode="blackWhite">
          <a:xfrm>
            <a:off x="420688" y="2322513"/>
            <a:ext cx="7978775" cy="3513137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479" tIns="41239" rIns="82479" bIns="41239" anchor="ctr"/>
          <a:lstStyle/>
          <a:p>
            <a:pPr algn="ctr" defTabSz="825500" eaLnBrk="0" hangingPunct="0"/>
            <a:endParaRPr kumimoji="0" lang="ru-RU" sz="1600" b="1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86021" name="Picture 5" descr="business_man_dropped_papers_hg_cl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25" y="2452688"/>
            <a:ext cx="2951163" cy="364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2" name="Picture 6" descr="business_man_running_waving_paper_hg_cl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63" y="2387600"/>
            <a:ext cx="1006475" cy="154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3" name="Picture 7" descr="business_man_running_papers_hg_cl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4470400"/>
            <a:ext cx="896937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4" name="Oval 8" descr="biz"/>
          <p:cNvSpPr>
            <a:spLocks noChangeArrowheads="1"/>
          </p:cNvSpPr>
          <p:nvPr/>
        </p:nvSpPr>
        <p:spPr bwMode="gray">
          <a:xfrm>
            <a:off x="6713538" y="1998663"/>
            <a:ext cx="1881187" cy="1885950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38100" algn="ctr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07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7772400" cy="188595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/>
              <a:t>Список літератури формується у наступному порядку:</a:t>
            </a:r>
            <a:endParaRPr lang="ru-RU" b="1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1370013" y="2205038"/>
            <a:ext cx="7772400" cy="4392612"/>
          </a:xfrm>
        </p:spPr>
        <p:txBody>
          <a:bodyPr/>
          <a:lstStyle/>
          <a:p>
            <a:pPr>
              <a:buFontTx/>
              <a:buNone/>
            </a:pPr>
            <a:r>
              <a:rPr lang="uk-UA" sz="2800"/>
              <a:t>1. Спочатку вказуються прізвища (в алфавітному порядку) та ініціали або назва збірки чи підручника.</a:t>
            </a:r>
          </a:p>
          <a:p>
            <a:pPr>
              <a:buFontTx/>
              <a:buNone/>
            </a:pPr>
            <a:r>
              <a:rPr lang="uk-UA" sz="2800"/>
              <a:t>2. Вказується назва джерела (без лапок).</a:t>
            </a:r>
          </a:p>
          <a:p>
            <a:pPr>
              <a:buFontTx/>
              <a:buNone/>
            </a:pPr>
            <a:r>
              <a:rPr lang="uk-UA" sz="2800"/>
              <a:t>3. Ставиться тире та вказується місце видання.</a:t>
            </a:r>
          </a:p>
          <a:p>
            <a:pPr>
              <a:buFontTx/>
              <a:buNone/>
            </a:pPr>
            <a:r>
              <a:rPr lang="uk-UA" sz="2800"/>
              <a:t>4. Через двокрапку вказується видавництво (без лапок).</a:t>
            </a:r>
          </a:p>
          <a:p>
            <a:pPr>
              <a:buFontTx/>
              <a:buNone/>
            </a:pPr>
            <a:r>
              <a:rPr lang="uk-UA" sz="2800"/>
              <a:t>5. Після коми  ставиться рік видання.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1570661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371600" y="167640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uk-UA"/>
              <a:t>   </a:t>
            </a:r>
          </a:p>
          <a:p>
            <a:pPr>
              <a:buFontTx/>
              <a:buNone/>
            </a:pPr>
            <a:r>
              <a:rPr lang="uk-UA"/>
              <a:t>   </a:t>
            </a:r>
            <a:r>
              <a:rPr lang="uk-UA" sz="4000">
                <a:solidFill>
                  <a:srgbClr val="006600"/>
                </a:solidFill>
                <a:latin typeface="Times New Roman" pitchFamily="18" charset="0"/>
              </a:rPr>
              <a:t>Ворожейкіна О.М.  100 цікавих ідей для проведення уроку. – Х.: ВГ “Основа”, 2011</a:t>
            </a:r>
            <a:endParaRPr lang="ru-RU" sz="4000">
              <a:solidFill>
                <a:srgbClr val="0066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123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/>
              <a:t>Зміст інформації</a:t>
            </a:r>
            <a:r>
              <a:rPr lang="ru-RU"/>
              <a:t>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uk-UA"/>
              <a:t>Використовуйте короткі слова і речення. </a:t>
            </a:r>
          </a:p>
          <a:p>
            <a:pPr>
              <a:buFontTx/>
              <a:buNone/>
            </a:pPr>
            <a:r>
              <a:rPr lang="uk-UA"/>
              <a:t>Зведіть до мінімуму кількість прийменників, прикметників, прислівників. </a:t>
            </a:r>
          </a:p>
          <a:p>
            <a:pPr>
              <a:buFontTx/>
              <a:buNone/>
            </a:pPr>
            <a:r>
              <a:rPr lang="uk-UA"/>
              <a:t>Заголовки повинні привертати увагу аудиторії.</a:t>
            </a:r>
            <a:r>
              <a:rPr lang="ru-RU"/>
              <a:t> </a:t>
            </a:r>
          </a:p>
        </p:txBody>
      </p:sp>
      <p:pic>
        <p:nvPicPr>
          <p:cNvPr id="65540" name="Picture 4" descr="image005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0">
            <a:off x="6588125" y="4652963"/>
            <a:ext cx="19431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411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/>
              <a:t>Інтернет-ресурси</a:t>
            </a:r>
            <a:endParaRPr lang="ru-RU" b="1"/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uk-UA"/>
              <a:t>   Вказується повна адреса у вигляді гиперпосилання, наприклад:</a:t>
            </a:r>
            <a:endParaRPr lang="ru-RU"/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6805" name="Object 5"/>
          <p:cNvGraphicFramePr>
            <a:graphicFrameLocks noChangeAspect="1"/>
          </p:cNvGraphicFramePr>
          <p:nvPr/>
        </p:nvGraphicFramePr>
        <p:xfrm>
          <a:off x="2484438" y="2852738"/>
          <a:ext cx="4572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Шаблон Microsoft Office PowerPoint 2007" r:id="rId3" imgW="4569445" imgH="3426611" progId="PowerPoint.Template.12">
                  <p:embed/>
                </p:oleObj>
              </mc:Choice>
              <mc:Fallback>
                <p:oleObj name="Шаблон Microsoft Office PowerPoint 2007" r:id="rId3" imgW="4569445" imgH="3426611" progId="PowerPoint.Templat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2852738"/>
                        <a:ext cx="4572000" cy="342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7896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7772400" cy="145256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/>
              <a:t>ДОДАТКОВІ ВИМОГИ ДО ЗМІСТУ ПРЕЗЕНТАЦІЇ</a:t>
            </a:r>
            <a:br>
              <a:rPr lang="uk-UA" sz="3200" b="1"/>
            </a:br>
            <a:r>
              <a:rPr lang="uk-UA" sz="3200" b="1"/>
              <a:t>(ЗА Д.ЛЬЮЇСОМ)</a:t>
            </a:r>
            <a:endParaRPr lang="ru-RU" sz="3200" b="1"/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uk-UA" sz="2800"/>
              <a:t>Кожен слайд має відображати одну думку.</a:t>
            </a:r>
          </a:p>
          <a:p>
            <a:pPr marL="609600" indent="-609600">
              <a:lnSpc>
                <a:spcPct val="80000"/>
              </a:lnSpc>
            </a:pPr>
            <a:r>
              <a:rPr lang="uk-UA" sz="2800"/>
              <a:t>Текст має складатися з коротких слів та простих речень.</a:t>
            </a:r>
          </a:p>
          <a:p>
            <a:pPr marL="609600" indent="-609600">
              <a:lnSpc>
                <a:spcPct val="80000"/>
              </a:lnSpc>
            </a:pPr>
            <a:r>
              <a:rPr lang="uk-UA" sz="2800"/>
              <a:t>Рядок має містити 6—8 слів.</a:t>
            </a:r>
          </a:p>
          <a:p>
            <a:pPr marL="609600" indent="-609600">
              <a:lnSpc>
                <a:spcPct val="80000"/>
              </a:lnSpc>
            </a:pPr>
            <a:r>
              <a:rPr lang="uk-UA" sz="2800"/>
              <a:t>Всього на слайді має бути 6—8 рядків.</a:t>
            </a:r>
          </a:p>
          <a:p>
            <a:pPr marL="609600" indent="-609600">
              <a:lnSpc>
                <a:spcPct val="80000"/>
              </a:lnSpc>
            </a:pPr>
            <a:r>
              <a:rPr lang="uk-UA" sz="2800"/>
              <a:t>Загальна кількість слів не повинна перевищувати 50.</a:t>
            </a:r>
          </a:p>
          <a:p>
            <a:pPr marL="609600" indent="-609600">
              <a:lnSpc>
                <a:spcPct val="80000"/>
              </a:lnSpc>
            </a:pPr>
            <a:r>
              <a:rPr lang="uk-UA" sz="2800"/>
              <a:t>Дієслова мають бути в одній часовій формі.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5669137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7772400" cy="1525588"/>
          </a:xfrm>
        </p:spPr>
        <p:txBody>
          <a:bodyPr>
            <a:normAutofit/>
          </a:bodyPr>
          <a:lstStyle/>
          <a:p>
            <a:pPr algn="ctr"/>
            <a:r>
              <a:rPr lang="uk-UA" sz="3200" b="1"/>
              <a:t>ДОДАТКОВІ ВИМОГИ ДО ЗМІСТУ ПРЕЗЕНТАЦІЇ</a:t>
            </a:r>
            <a:br>
              <a:rPr lang="uk-UA" sz="3200" b="1"/>
            </a:br>
            <a:r>
              <a:rPr lang="uk-UA" sz="3200" b="1"/>
              <a:t>(ЗА Д.ЛЬЮЇСОМ)</a:t>
            </a:r>
            <a:endParaRPr lang="ru-RU" sz="3200" b="1"/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r>
              <a:rPr lang="uk-UA" sz="2800"/>
              <a:t>Заголовки мають привертати увагу аудиторії та узагальнювати основні положення слайду.</a:t>
            </a:r>
          </a:p>
          <a:p>
            <a:pPr marL="609600" indent="-609600"/>
            <a:r>
              <a:rPr lang="uk-UA" sz="2800"/>
              <a:t>У заголовках мають бути і великі, і малі літери.</a:t>
            </a:r>
          </a:p>
          <a:p>
            <a:pPr marL="609600" indent="-609600"/>
            <a:r>
              <a:rPr lang="uk-UA" sz="2800"/>
              <a:t>Слайди мають бути не надто яскравими – зайві прикраси лише створюють бар'єр на шляху ефективної передачі інформації.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3128466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7772400" cy="1525588"/>
          </a:xfrm>
        </p:spPr>
        <p:txBody>
          <a:bodyPr>
            <a:normAutofit/>
          </a:bodyPr>
          <a:lstStyle/>
          <a:p>
            <a:pPr algn="ctr"/>
            <a:r>
              <a:rPr lang="uk-UA" sz="3200" b="1"/>
              <a:t>ДОДАТКОВІ ВИМОГИ ДО ЗМІСТУ ПРЕЗЕНТАЦІЇ</a:t>
            </a:r>
            <a:br>
              <a:rPr lang="uk-UA" sz="3200" b="1"/>
            </a:br>
            <a:r>
              <a:rPr lang="uk-UA" sz="3200" b="1"/>
              <a:t>(ЗА Д.ЛЬЮЇСОМ)</a:t>
            </a:r>
            <a:endParaRPr lang="ru-RU" sz="3200" b="1"/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r>
              <a:rPr lang="uk-UA" sz="2800"/>
              <a:t>Кількість блоків інформації під час відображення статистичних даних на одному слайді має бути не більше чотирьох.</a:t>
            </a:r>
          </a:p>
          <a:p>
            <a:pPr marL="609600" indent="-609600"/>
            <a:r>
              <a:rPr lang="uk-UA" sz="2800"/>
              <a:t>Підписи до ілюстрації розміщуються під нею, а не над нею.</a:t>
            </a:r>
          </a:p>
          <a:p>
            <a:pPr marL="609600" indent="-609600"/>
            <a:r>
              <a:rPr lang="uk-UA" sz="2800"/>
              <a:t>Усі слайди презентації мають бути витримані в одному стилі.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2327794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WordArt 2"/>
          <p:cNvSpPr>
            <a:spLocks noChangeArrowheads="1" noChangeShapeType="1" noTextEdit="1"/>
          </p:cNvSpPr>
          <p:nvPr/>
        </p:nvSpPr>
        <p:spPr bwMode="auto">
          <a:xfrm>
            <a:off x="550863" y="2127250"/>
            <a:ext cx="8042275" cy="18224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BBD0FB">
                        <a:gamma/>
                        <a:shade val="46275"/>
                        <a:invGamma/>
                      </a:srgbClr>
                    </a:gs>
                    <a:gs pos="50000">
                      <a:srgbClr val="BBD0FB"/>
                    </a:gs>
                    <a:gs pos="100000">
                      <a:srgbClr val="BBD0FB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chemeClr val="tx1"/>
                  </a:outerShdw>
                </a:effectLst>
                <a:latin typeface="Impact"/>
              </a:rPr>
              <a:t>ГАРНИХ ВАМ ПРЕЗЕНТАЦІЙ!</a:t>
            </a:r>
          </a:p>
        </p:txBody>
      </p:sp>
      <p:pic>
        <p:nvPicPr>
          <p:cNvPr id="87043" name="Picture 3" descr="mouse_pad_moving_mouse_hg_cl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038" y="4416425"/>
            <a:ext cx="1920875" cy="96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14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/>
              <a:t>Розміщення інформації </a:t>
            </a:r>
            <a:br>
              <a:rPr lang="uk-UA" b="1"/>
            </a:br>
            <a:r>
              <a:rPr lang="uk-UA" b="1"/>
              <a:t>на слайді</a:t>
            </a:r>
            <a:r>
              <a:rPr lang="ru-RU" sz="4000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uk-UA"/>
              <a:t>Краще обирати горизонтальне розміщення інформації. </a:t>
            </a:r>
          </a:p>
          <a:p>
            <a:pPr>
              <a:buFontTx/>
              <a:buNone/>
            </a:pPr>
            <a:r>
              <a:rPr lang="uk-UA"/>
              <a:t>Найбільш важлива інформація розміщується в центрі слайда.</a:t>
            </a:r>
          </a:p>
          <a:p>
            <a:pPr>
              <a:buFontTx/>
              <a:buNone/>
            </a:pPr>
            <a:r>
              <a:rPr lang="uk-UA"/>
              <a:t>Якщо на слайді розміщено зображення, то надпис розміщується під ним. </a:t>
            </a:r>
            <a:r>
              <a:rPr lang="ru-RU"/>
              <a:t> </a:t>
            </a:r>
          </a:p>
        </p:txBody>
      </p:sp>
      <p:pic>
        <p:nvPicPr>
          <p:cNvPr id="66564" name="Picture 4" descr="image005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0">
            <a:off x="6588125" y="4652963"/>
            <a:ext cx="19431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960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/>
              <a:t>ЗАГОЛОВКИ</a:t>
            </a:r>
            <a:endParaRPr lang="ru-RU" b="1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uk-UA" sz="2800"/>
              <a:t>1. Всі заголовки виконуються  у єдиному стилі (колір, шрифт, розмір, графіка).</a:t>
            </a:r>
          </a:p>
          <a:p>
            <a:pPr>
              <a:buFontTx/>
              <a:buNone/>
            </a:pPr>
            <a:r>
              <a:rPr lang="uk-UA" sz="2800"/>
              <a:t>2. У кінці крапка НІКОЛИ не ставиться.</a:t>
            </a:r>
          </a:p>
          <a:p>
            <a:pPr>
              <a:buFontTx/>
              <a:buNone/>
            </a:pPr>
            <a:r>
              <a:rPr lang="uk-UA" sz="2800"/>
              <a:t>3. Анімація, як правило, не застосовується, або застосовується в межах теми, що розкривається.</a:t>
            </a:r>
            <a:endParaRPr lang="ru-RU" sz="2800"/>
          </a:p>
        </p:txBody>
      </p:sp>
      <p:pic>
        <p:nvPicPr>
          <p:cNvPr id="67588" name="Picture 4" descr="image005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0">
            <a:off x="6588125" y="4652963"/>
            <a:ext cx="19431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667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/>
              <a:t>ТЕКСТ</a:t>
            </a:r>
            <a:endParaRPr lang="ru-RU" b="1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uk-UA" sz="2800"/>
              <a:t>1. Форматується по ширині.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sz="2800"/>
              <a:t>2. Розмір і колір шрифту підбираються так, щоб  було добре видно.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sz="2800"/>
              <a:t>3. Підкреслювання  НЕ використовується, так як  воно у документі вказує на гіперпосилання.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sz="2800"/>
              <a:t>4. Елементи списку відокремлюються крапкою з комою. У кінці обов’язково  ставиться крапка.</a:t>
            </a:r>
            <a:endParaRPr lang="ru-RU" sz="2800"/>
          </a:p>
        </p:txBody>
      </p:sp>
      <p:pic>
        <p:nvPicPr>
          <p:cNvPr id="68612" name="Picture 4" descr="image005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0">
            <a:off x="6588125" y="4652963"/>
            <a:ext cx="19431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946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1971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9635" name="Object 3"/>
          <p:cNvGraphicFramePr>
            <a:graphicFrameLocks noChangeAspect="1"/>
          </p:cNvGraphicFramePr>
          <p:nvPr/>
        </p:nvGraphicFramePr>
        <p:xfrm>
          <a:off x="1908175" y="476250"/>
          <a:ext cx="6480175" cy="413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Шаблон Microsoft Office PowerPoint 2007" r:id="rId3" imgW="4569445" imgH="3426611" progId="PowerPoint.Template.12">
                  <p:embed/>
                </p:oleObj>
              </mc:Choice>
              <mc:Fallback>
                <p:oleObj name="Шаблон Microsoft Office PowerPoint 2007" r:id="rId3" imgW="4569445" imgH="3426611" progId="PowerPoint.Templat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476250"/>
                        <a:ext cx="6480175" cy="4130675"/>
                      </a:xfrm>
                      <a:prstGeom prst="rect">
                        <a:avLst/>
                      </a:prstGeom>
                      <a:solidFill>
                        <a:schemeClr val="accent1">
                          <a:alpha val="46001"/>
                        </a:schemeClr>
                      </a:solidFill>
                      <a:ln w="9525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1042988" y="4786313"/>
            <a:ext cx="770572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49121" anchor="ctr">
            <a:spAutoFit/>
          </a:bodyPr>
          <a:lstStyle/>
          <a:p>
            <a:r>
              <a:rPr kumimoji="0" lang="uk-UA" sz="2400" b="1"/>
              <a:t>Зверніть увагу, що після двокрапки  всі елементи списку пишуться з маленької букви!</a:t>
            </a:r>
            <a:endParaRPr kumimoji="0" lang="ru-RU" sz="2400" b="1"/>
          </a:p>
          <a:p>
            <a:r>
              <a:rPr kumimoji="0" lang="uk-UA" sz="2400" b="1"/>
              <a:t>Якщо список починається зразу, то перший елемент записується з великої  букви, далі – маленькими. </a:t>
            </a:r>
          </a:p>
        </p:txBody>
      </p:sp>
    </p:spTree>
    <p:extLst>
      <p:ext uri="{BB962C8B-B14F-4D97-AF65-F5344CB8AC3E}">
        <p14:creationId xmlns:p14="http://schemas.microsoft.com/office/powerpoint/2010/main" val="3502346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/>
              <a:t>ТЕКСТ</a:t>
            </a:r>
            <a:endParaRPr lang="ru-RU" b="1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uk-UA"/>
              <a:t>5. На схемах текст краще  форматувати  по центру.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/>
              <a:t>6. У таблицях – на  розсуд  автора.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/>
              <a:t>7. Звичайний текст пишеться без використання маркерів списку.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/>
              <a:t>8. Виділяйте головне у тексті іншим  кольором (бажано в єдиному стилі).</a:t>
            </a:r>
          </a:p>
        </p:txBody>
      </p:sp>
    </p:spTree>
    <p:extLst>
      <p:ext uri="{BB962C8B-B14F-4D97-AF65-F5344CB8AC3E}">
        <p14:creationId xmlns:p14="http://schemas.microsoft.com/office/powerpoint/2010/main" val="2878755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260350"/>
            <a:ext cx="8229600" cy="865188"/>
          </a:xfrm>
        </p:spPr>
        <p:txBody>
          <a:bodyPr lIns="91440" tIns="45720" rIns="91440" bIns="45720" anchor="ctr"/>
          <a:lstStyle/>
          <a:p>
            <a:pPr algn="ctr"/>
            <a:r>
              <a:rPr lang="uk-UA" b="1">
                <a:cs typeface="Times New Roman" pitchFamily="18" charset="0"/>
              </a:rPr>
              <a:t>ПРИКЛАДИ ШРИФТІВ</a:t>
            </a:r>
          </a:p>
        </p:txBody>
      </p:sp>
      <p:graphicFrame>
        <p:nvGraphicFramePr>
          <p:cNvPr id="71683" name="Group 3"/>
          <p:cNvGraphicFramePr>
            <a:graphicFrameLocks noGrp="1"/>
          </p:cNvGraphicFramePr>
          <p:nvPr>
            <p:ph idx="4294967295"/>
          </p:nvPr>
        </p:nvGraphicFramePr>
        <p:xfrm>
          <a:off x="0" y="1628775"/>
          <a:ext cx="8207375" cy="4826000"/>
        </p:xfrm>
        <a:graphic>
          <a:graphicData uri="http://schemas.openxmlformats.org/drawingml/2006/table">
            <a:tbl>
              <a:tblPr/>
              <a:tblGrid>
                <a:gridCol w="4103687"/>
                <a:gridCol w="4103688"/>
              </a:tblGrid>
              <a:tr h="1206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Добре читаються</a:t>
                      </a:r>
                    </a:p>
                  </a:txBody>
                  <a:tcPr marL="91431" marR="91431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Незручні для читання</a:t>
                      </a:r>
                    </a:p>
                  </a:txBody>
                  <a:tcPr marL="91431" marR="91431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6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Arial</a:t>
                      </a:r>
                      <a:endParaRPr kumimoji="0" lang="uk-U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1" marR="91431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cs typeface="Arial" charset="0"/>
                        </a:rPr>
                        <a:t>Forte</a:t>
                      </a:r>
                      <a:endParaRPr kumimoji="0" lang="uk-U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1" marR="91431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6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Times New Roman</a:t>
                      </a:r>
                      <a:endParaRPr kumimoji="0" lang="uk-U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1" marR="91431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nard MT Condensed" pitchFamily="18" charset="0"/>
                          <a:cs typeface="Arial" charset="0"/>
                        </a:rPr>
                        <a:t>Bernhard MT Condensed</a:t>
                      </a:r>
                      <a:endParaRPr kumimoji="0" lang="uk-U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1" marR="91431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6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Georgia</a:t>
                      </a:r>
                      <a:endParaRPr kumimoji="0" lang="uk-U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1" marR="91431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Comic Sans MS</a:t>
                      </a:r>
                      <a:endParaRPr kumimoji="0" lang="uk-U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31" marR="91431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67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188913"/>
            <a:ext cx="8229600" cy="1081087"/>
          </a:xfrm>
        </p:spPr>
        <p:txBody>
          <a:bodyPr lIns="91440" tIns="45720" rIns="91440" bIns="45720" anchor="ctr">
            <a:normAutofit fontScale="90000"/>
          </a:bodyPr>
          <a:lstStyle/>
          <a:p>
            <a:pPr algn="ctr"/>
            <a:r>
              <a:rPr lang="uk-UA" b="1">
                <a:cs typeface="Times New Roman" pitchFamily="18" charset="0"/>
              </a:rPr>
              <a:t>РОЗМІРИ ШРИФТІВ </a:t>
            </a:r>
            <a:br>
              <a:rPr lang="uk-UA" b="1">
                <a:cs typeface="Times New Roman" pitchFamily="18" charset="0"/>
              </a:rPr>
            </a:br>
            <a:r>
              <a:rPr lang="uk-UA" b="1">
                <a:cs typeface="Times New Roman" pitchFamily="18" charset="0"/>
              </a:rPr>
              <a:t>НА ВІДСТАНІ</a:t>
            </a:r>
          </a:p>
        </p:txBody>
      </p:sp>
      <p:graphicFrame>
        <p:nvGraphicFramePr>
          <p:cNvPr id="73731" name="Group 3"/>
          <p:cNvGraphicFramePr>
            <a:graphicFrameLocks noGrp="1"/>
          </p:cNvGraphicFramePr>
          <p:nvPr>
            <p:ph idx="4294967295"/>
          </p:nvPr>
        </p:nvGraphicFramePr>
        <p:xfrm>
          <a:off x="0" y="1341438"/>
          <a:ext cx="8207375" cy="5461001"/>
        </p:xfrm>
        <a:graphic>
          <a:graphicData uri="http://schemas.openxmlformats.org/drawingml/2006/table">
            <a:tbl>
              <a:tblPr/>
              <a:tblGrid>
                <a:gridCol w="4103687"/>
                <a:gridCol w="4103688"/>
              </a:tblGrid>
              <a:tr h="944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Читаємість на відстані</a:t>
                      </a:r>
                    </a:p>
                  </a:txBody>
                  <a:tcPr marL="91431" marR="91431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Рекомендований розмір шрифту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*</a:t>
                      </a:r>
                      <a:endParaRPr kumimoji="0" lang="uk-UA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1" marR="91431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1м</a:t>
                      </a:r>
                    </a:p>
                  </a:txBody>
                  <a:tcPr marL="91431" marR="91431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7мм</a:t>
                      </a:r>
                    </a:p>
                  </a:txBody>
                  <a:tcPr marL="91431" marR="91431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3м</a:t>
                      </a:r>
                    </a:p>
                  </a:txBody>
                  <a:tcPr marL="91431" marR="91431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15мм</a:t>
                      </a:r>
                    </a:p>
                  </a:txBody>
                  <a:tcPr marL="91431" marR="91431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</a:p>
                  </a:txBody>
                  <a:tcPr marL="91431" marR="91431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25мм</a:t>
                      </a:r>
                    </a:p>
                  </a:txBody>
                  <a:tcPr marL="91431" marR="91431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</a:p>
                  </a:txBody>
                  <a:tcPr marL="91431" marR="91431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40мм</a:t>
                      </a:r>
                    </a:p>
                  </a:txBody>
                  <a:tcPr marL="91431" marR="91431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15м</a:t>
                      </a:r>
                    </a:p>
                  </a:txBody>
                  <a:tcPr marL="91431" marR="91431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70мм</a:t>
                      </a:r>
                    </a:p>
                  </a:txBody>
                  <a:tcPr marL="91431" marR="91431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5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Розмір шрифту визначається дослідним шляхом, в залежності від розміру зображення на екрані.</a:t>
                      </a:r>
                    </a:p>
                  </a:txBody>
                  <a:tcPr marL="91431" marR="91431"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900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</TotalTime>
  <Words>828</Words>
  <Application>Microsoft Office PowerPoint</Application>
  <PresentationFormat>Экран (4:3)</PresentationFormat>
  <Paragraphs>212</Paragraphs>
  <Slides>24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Поток</vt:lpstr>
      <vt:lpstr>Шаблон Microsoft Office PowerPoint 2007</vt:lpstr>
      <vt:lpstr>Microsoft Graph Chart</vt:lpstr>
      <vt:lpstr>Представлення інформації</vt:lpstr>
      <vt:lpstr>Зміст інформації </vt:lpstr>
      <vt:lpstr>Розміщення інформації  на слайді </vt:lpstr>
      <vt:lpstr>ЗАГОЛОВКИ</vt:lpstr>
      <vt:lpstr>ТЕКСТ</vt:lpstr>
      <vt:lpstr>Презентация PowerPoint</vt:lpstr>
      <vt:lpstr>ТЕКСТ</vt:lpstr>
      <vt:lpstr>ПРИКЛАДИ ШРИФТІВ</vt:lpstr>
      <vt:lpstr>РОЗМІРИ ШРИФТІВ  НА ВІДСТАНІ</vt:lpstr>
      <vt:lpstr>РОЗМІРИ ШРИФТУ</vt:lpstr>
      <vt:lpstr>Об’єм інформації </vt:lpstr>
      <vt:lpstr>Способи виділення інформації </vt:lpstr>
      <vt:lpstr>Види слайдів 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літератури формується у наступному порядку:</vt:lpstr>
      <vt:lpstr>Презентация PowerPoint</vt:lpstr>
      <vt:lpstr>Інтернет-ресурси</vt:lpstr>
      <vt:lpstr>ДОДАТКОВІ ВИМОГИ ДО ЗМІСТУ ПРЕЗЕНТАЦІЇ (ЗА Д.ЛЬЮЇСОМ)</vt:lpstr>
      <vt:lpstr>ДОДАТКОВІ ВИМОГИ ДО ЗМІСТУ ПРЕЗЕНТАЦІЇ (ЗА Д.ЛЬЮЇСОМ)</vt:lpstr>
      <vt:lpstr>ДОДАТКОВІ ВИМОГИ ДО ЗМІСТУ ПРЕЗЕНТАЦІЇ (ЗА Д.ЛЬЮЇСОМ)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Представлення інформації</dc:title>
  <cp:lastModifiedBy>s07 a511</cp:lastModifiedBy>
  <cp:revision>2</cp:revision>
  <dcterms:modified xsi:type="dcterms:W3CDTF">2017-04-24T06:43:46Z</dcterms:modified>
</cp:coreProperties>
</file>