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3" r:id="rId6"/>
    <p:sldId id="262" r:id="rId7"/>
    <p:sldId id="260" r:id="rId8"/>
    <p:sldId id="259"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228"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B106E36-FD25-4E2D-B0AA-010F637433A0}" type="datetimeFigureOut">
              <a:rPr lang="ru-RU" smtClean="0"/>
              <a:pPr/>
              <a:t>11.11.2023</a:t>
            </a:fld>
            <a:endParaRPr lang="ru-RU"/>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ru-RU"/>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11.11.2023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1"/>
      </p:bgRef>
    </p:bg>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5B106E36-FD25-4E2D-B0AA-010F637433A0}" type="datetimeFigureOut">
              <a:rPr lang="ru-RU" smtClean="0"/>
              <a:pPr/>
              <a:t>11.11.2023</a:t>
            </a:fld>
            <a:endParaRPr lang="ru-RU"/>
          </a:p>
        </p:txBody>
      </p:sp>
      <p:sp>
        <p:nvSpPr>
          <p:cNvPr id="5" name="Нижний колонтитул 4"/>
          <p:cNvSpPr>
            <a:spLocks noGrp="1"/>
          </p:cNvSpPr>
          <p:nvPr>
            <p:ph type="ftr" sz="quarter" idx="11"/>
          </p:nvPr>
        </p:nvSpPr>
        <p:spPr>
          <a:xfrm>
            <a:off x="457201" y="6248207"/>
            <a:ext cx="5573483" cy="365125"/>
          </a:xfrm>
        </p:spPr>
        <p:txBody>
          <a:bodyPr/>
          <a:lstStyle/>
          <a:p>
            <a:endParaRPr lang="ru-RU"/>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11.11.2023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612648" y="1600200"/>
            <a:ext cx="8153400" cy="44958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11.11.2023</a:t>
            </a:fld>
            <a:endParaRPr lang="ru-RU"/>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25C68B6-61C2-468F-89AB-4B9F7531AA68}" type="slidenum">
              <a:rPr lang="ru-RU" smtClean="0"/>
              <a:pPr/>
              <a:t>‹#›</a:t>
            </a:fld>
            <a:endParaRPr lang="ru-RU"/>
          </a:p>
        </p:txBody>
      </p:sp>
      <p:sp>
        <p:nvSpPr>
          <p:cNvPr id="14" name="Нижний колонтитул 13"/>
          <p:cNvSpPr>
            <a:spLocks noGrp="1"/>
          </p:cNvSpPr>
          <p:nvPr>
            <p:ph type="ftr" sz="quarter" idx="12"/>
          </p:nvPr>
        </p:nvSpPr>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9" name="Содержимое 8"/>
          <p:cNvSpPr>
            <a:spLocks noGrp="1"/>
          </p:cNvSpPr>
          <p:nvPr>
            <p:ph sz="quarter" idx="1"/>
          </p:nvPr>
        </p:nvSpPr>
        <p:spPr>
          <a:xfrm>
            <a:off x="609600"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844901"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8" name="Дата 7"/>
          <p:cNvSpPr>
            <a:spLocks noGrp="1"/>
          </p:cNvSpPr>
          <p:nvPr>
            <p:ph type="dt" sz="half" idx="15"/>
          </p:nvPr>
        </p:nvSpPr>
        <p:spPr/>
        <p:txBody>
          <a:bodyPr rtlCol="0"/>
          <a:lstStyle/>
          <a:p>
            <a:fld id="{5B106E36-FD25-4E2D-B0AA-010F637433A0}" type="datetimeFigureOut">
              <a:rPr lang="ru-RU" smtClean="0"/>
              <a:pPr/>
              <a:t>11.11.2023</a:t>
            </a:fld>
            <a:endParaRPr lang="ru-RU"/>
          </a:p>
        </p:txBody>
      </p:sp>
      <p:sp>
        <p:nvSpPr>
          <p:cNvPr id="10" name="Номер слайда 9"/>
          <p:cNvSpPr>
            <a:spLocks noGrp="1"/>
          </p:cNvSpPr>
          <p:nvPr>
            <p:ph type="sldNum" sz="quarter" idx="16"/>
          </p:nvPr>
        </p:nvSpPr>
        <p:spPr/>
        <p:txBody>
          <a:bodyPr rtlCol="0"/>
          <a:lstStyle/>
          <a:p>
            <a:fld id="{725C68B6-61C2-468F-89AB-4B9F7531AA68}" type="slidenum">
              <a:rPr lang="ru-RU" smtClean="0"/>
              <a:pPr/>
              <a:t>‹#›</a:t>
            </a:fld>
            <a:endParaRPr lang="ru-RU"/>
          </a:p>
        </p:txBody>
      </p:sp>
      <p:sp>
        <p:nvSpPr>
          <p:cNvPr id="12" name="Нижний колонтитул 11"/>
          <p:cNvSpPr>
            <a:spLocks noGrp="1"/>
          </p:cNvSpPr>
          <p:nvPr>
            <p:ph type="ftr" sz="quarter" idx="17"/>
          </p:nvPr>
        </p:nvSpPr>
        <p:spPr/>
        <p:txBody>
          <a:bodyPr rtlCol="0"/>
          <a:lstStyle/>
          <a:p>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smtClean="0"/>
              <a:t>Образец заголовка</a:t>
            </a:r>
            <a:endParaRPr kumimoji="0" lang="en-US"/>
          </a:p>
        </p:txBody>
      </p:sp>
      <p:sp>
        <p:nvSpPr>
          <p:cNvPr id="11" name="Содержимое 10"/>
          <p:cNvSpPr>
            <a:spLocks noGrp="1"/>
          </p:cNvSpPr>
          <p:nvPr>
            <p:ph sz="quarter" idx="2"/>
          </p:nvPr>
        </p:nvSpPr>
        <p:spPr>
          <a:xfrm>
            <a:off x="609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800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5"/>
          </p:nvPr>
        </p:nvSpPr>
        <p:spPr/>
        <p:txBody>
          <a:bodyPr rtlCol="0"/>
          <a:lstStyle/>
          <a:p>
            <a:fld id="{5B106E36-FD25-4E2D-B0AA-010F637433A0}" type="datetimeFigureOut">
              <a:rPr lang="ru-RU" smtClean="0"/>
              <a:pPr/>
              <a:t>11.11.2023</a:t>
            </a:fld>
            <a:endParaRPr lang="ru-RU"/>
          </a:p>
        </p:txBody>
      </p:sp>
      <p:sp>
        <p:nvSpPr>
          <p:cNvPr id="12" name="Номер слайда 11"/>
          <p:cNvSpPr>
            <a:spLocks noGrp="1"/>
          </p:cNvSpPr>
          <p:nvPr>
            <p:ph type="sldNum" sz="quarter" idx="16"/>
          </p:nvPr>
        </p:nvSpPr>
        <p:spPr/>
        <p:txBody>
          <a:bodyPr rtlCol="0"/>
          <a:lstStyle/>
          <a:p>
            <a:fld id="{725C68B6-61C2-468F-89AB-4B9F7531AA68}" type="slidenum">
              <a:rPr lang="ru-RU" smtClean="0"/>
              <a:pPr/>
              <a:t>‹#›</a:t>
            </a:fld>
            <a:endParaRPr lang="ru-RU"/>
          </a:p>
        </p:txBody>
      </p:sp>
      <p:sp>
        <p:nvSpPr>
          <p:cNvPr id="14" name="Нижний колонтитул 13"/>
          <p:cNvSpPr>
            <a:spLocks noGrp="1"/>
          </p:cNvSpPr>
          <p:nvPr>
            <p:ph type="ftr" sz="quarter" idx="17"/>
          </p:nvPr>
        </p:nvSpPr>
        <p:spPr/>
        <p:txBody>
          <a:bodyPr rtlCol="0"/>
          <a:lstStyle/>
          <a:p>
            <a:endParaRPr lang="ru-RU"/>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11.11.2023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11.11.2023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11.11.2023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smtClean="0"/>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5B106E36-FD25-4E2D-B0AA-010F637433A0}" type="datetimeFigureOut">
              <a:rPr lang="ru-RU" smtClean="0"/>
              <a:pPr/>
              <a:t>11.11.2023</a:t>
            </a:fld>
            <a:endParaRPr lang="ru-RU"/>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725C68B6-61C2-468F-89AB-4B9F7531AA68}" type="slidenum">
              <a:rPr lang="ru-RU" smtClean="0"/>
              <a:pPr/>
              <a:t>‹#›</a:t>
            </a:fld>
            <a:endParaRPr lang="ru-RU"/>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ru-RU"/>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smtClean="0"/>
              <a:t>Вставка рисунка</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B106E36-FD25-4E2D-B0AA-010F637433A0}" type="datetimeFigureOut">
              <a:rPr lang="ru-RU" smtClean="0"/>
              <a:pPr/>
              <a:t>11.11.2023</a:t>
            </a:fld>
            <a:endParaRPr lang="ru-RU"/>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ru-RU"/>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15616" y="1412776"/>
            <a:ext cx="6477000" cy="1828800"/>
          </a:xfrm>
        </p:spPr>
        <p:txBody>
          <a:bodyPr>
            <a:normAutofit/>
          </a:bodyPr>
          <a:lstStyle/>
          <a:p>
            <a:pPr algn="ctr"/>
            <a:r>
              <a:rPr lang="uk-UA" b="1" smtClean="0"/>
              <a:t>Складання та аналіз схем </a:t>
            </a:r>
            <a:r>
              <a:rPr lang="uk-UA" b="1" smtClean="0"/>
              <a:t>родоводів </a:t>
            </a:r>
            <a:endParaRPr lang="ru-RU"/>
          </a:p>
        </p:txBody>
      </p:sp>
      <p:sp>
        <p:nvSpPr>
          <p:cNvPr id="3" name="Подзаголовок 2"/>
          <p:cNvSpPr>
            <a:spLocks noGrp="1"/>
          </p:cNvSpPr>
          <p:nvPr>
            <p:ph type="subTitle" idx="1"/>
          </p:nvPr>
        </p:nvSpPr>
        <p:spPr/>
        <p:txBody>
          <a:bodyPr/>
          <a:lstStyle/>
          <a:p>
            <a:pPr algn="ctr"/>
            <a:r>
              <a:rPr lang="uk-UA" b="1" smtClean="0"/>
              <a:t>Лекція </a:t>
            </a:r>
            <a:r>
              <a:rPr lang="uk-UA" b="1" smtClean="0"/>
              <a:t>12</a:t>
            </a:r>
            <a:endParaRPr lang="ru-RU" b="1"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16632"/>
            <a:ext cx="8514528" cy="536104"/>
          </a:xfrm>
        </p:spPr>
        <p:txBody>
          <a:bodyPr>
            <a:noAutofit/>
          </a:bodyPr>
          <a:lstStyle/>
          <a:p>
            <a:pPr algn="ctr"/>
            <a:r>
              <a:rPr lang="ru-RU" sz="3600" b="1" smtClean="0"/>
              <a:t>Схема принципу </a:t>
            </a:r>
            <a:r>
              <a:rPr lang="ru-RU" sz="3600" b="1" smtClean="0"/>
              <a:t>складання родоводу</a:t>
            </a:r>
            <a:endParaRPr lang="ru-RU" sz="3600" b="1"/>
          </a:p>
        </p:txBody>
      </p:sp>
      <p:sp>
        <p:nvSpPr>
          <p:cNvPr id="3" name="Содержимое 2"/>
          <p:cNvSpPr>
            <a:spLocks noGrp="1"/>
          </p:cNvSpPr>
          <p:nvPr>
            <p:ph sz="quarter" idx="1"/>
          </p:nvPr>
        </p:nvSpPr>
        <p:spPr>
          <a:xfrm>
            <a:off x="251520" y="2924944"/>
            <a:ext cx="8640960" cy="3747120"/>
          </a:xfrm>
        </p:spPr>
        <p:txBody>
          <a:bodyPr>
            <a:normAutofit fontScale="77500" lnSpcReduction="20000"/>
          </a:bodyPr>
          <a:lstStyle/>
          <a:p>
            <a:pPr marL="85725" indent="366713" algn="just">
              <a:buNone/>
            </a:pPr>
            <a:r>
              <a:rPr lang="ru-RU" smtClean="0"/>
              <a:t>Пробанд (III-5) — здорова жінка, звернулась у клініку з приводу прогнозу здоров’я потомства через те, що її перша дитина (IV-2) хвора. Родовід слід читати так: мати і батько пробанда (II-5 і 6) і її сибси (ІII-2, 3, 4) — здорові. У роду батька пробанда (I-3 і 4 та II-7) ця хвороба не спостерігалась, а в роду матері хворіли бабуся (I-1) і дядько (II-1). Дві тітки-близнята (II-2 і 3) і другий дядько (II-4) — здорові. У жінки-пробанда є здоровий брат (III-2), який має двох здорових дітей (IV-1).</a:t>
            </a:r>
          </a:p>
          <a:p>
            <a:pPr marL="85725" indent="366713" algn="just">
              <a:buNone/>
            </a:pPr>
            <a:r>
              <a:rPr lang="ru-RU" smtClean="0"/>
              <a:t>Батьки чоловіка пробанда (II-9 і 10) — здорові. У роду матері чоловіка (I-5 і 6) та (II-8) хвороба не виявлена. Дід з боку батька чоловіка (I-8) був хворим. У сестри чоловіка (III-7) була мертвонароджена дитина (IV-3).</a:t>
            </a:r>
          </a:p>
          <a:p>
            <a:endParaRPr lang="ru-RU"/>
          </a:p>
        </p:txBody>
      </p:sp>
      <p:pic>
        <p:nvPicPr>
          <p:cNvPr id="4" name="Picutre 697" descr="https://uahistory.co/zno/general-biology-a-collection-of-tasks-2020-barna/general-biology-a-collection-of-tasks-2020-barna.files/image697.jpg"/>
          <p:cNvPicPr/>
          <p:nvPr/>
        </p:nvPicPr>
        <p:blipFill>
          <a:blip r:embed="rId2" cstate="print"/>
          <a:srcRect/>
          <a:stretch>
            <a:fillRect/>
          </a:stretch>
        </p:blipFill>
        <p:spPr bwMode="auto">
          <a:xfrm>
            <a:off x="467544" y="764704"/>
            <a:ext cx="8280920" cy="2005201"/>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0"/>
            <a:ext cx="8712968" cy="2060848"/>
          </a:xfrm>
        </p:spPr>
        <p:style>
          <a:lnRef idx="2">
            <a:schemeClr val="accent1"/>
          </a:lnRef>
          <a:fillRef idx="1">
            <a:schemeClr val="lt1"/>
          </a:fillRef>
          <a:effectRef idx="0">
            <a:schemeClr val="accent1"/>
          </a:effectRef>
          <a:fontRef idx="minor">
            <a:schemeClr val="dk1"/>
          </a:fontRef>
        </p:style>
        <p:txBody>
          <a:bodyPr>
            <a:normAutofit fontScale="90000"/>
          </a:bodyPr>
          <a:lstStyle/>
          <a:p>
            <a:pPr indent="452438" algn="just"/>
            <a:r>
              <a:rPr lang="ru-RU" sz="2400" smtClean="0"/>
              <a:t>Родовід відображає рецесивне спадкування захворювання та гетерозиготність пробанда і її чоловіка. Нагадаємо, що у разі рецесивного захворювання (хворий — n, здоровий — Ν) гетерозиготність родичів у ряді випадків може бути встановлена з повною достовірністю. </a:t>
            </a:r>
            <a:r>
              <a:rPr lang="ru-RU" sz="2400" b="1" i="1" smtClean="0"/>
              <a:t>Її можна встановити:</a:t>
            </a:r>
            <a:r>
              <a:rPr lang="ru-RU" sz="2400" smtClean="0"/>
              <a:t/>
            </a:r>
            <a:br>
              <a:rPr lang="ru-RU" sz="2400" smtClean="0"/>
            </a:br>
            <a:endParaRPr lang="ru-RU" sz="2400"/>
          </a:p>
        </p:txBody>
      </p:sp>
      <p:sp>
        <p:nvSpPr>
          <p:cNvPr id="3" name="Содержимое 2"/>
          <p:cNvSpPr>
            <a:spLocks noGrp="1"/>
          </p:cNvSpPr>
          <p:nvPr>
            <p:ph sz="quarter" idx="1"/>
          </p:nvPr>
        </p:nvSpPr>
        <p:spPr>
          <a:xfrm>
            <a:off x="323528" y="2276872"/>
            <a:ext cx="8442520" cy="4320480"/>
          </a:xfrm>
        </p:spPr>
        <p:txBody>
          <a:bodyPr>
            <a:normAutofit fontScale="92500" lnSpcReduction="20000"/>
          </a:bodyPr>
          <a:lstStyle/>
          <a:p>
            <a:pPr marL="85725" lvl="0" indent="366713" algn="just">
              <a:buNone/>
            </a:pPr>
            <a:r>
              <a:rPr lang="ru-RU" smtClean="0"/>
              <a:t>а</a:t>
            </a:r>
            <a:r>
              <a:rPr lang="ru-RU" smtClean="0"/>
              <a:t>) За фенотипом дітей. Якщо хоч одна дитина має спадкову патологію (генотип — nn), то обоє батьків мають ген n. У нашому родоводі цим шляхом встановлена гетерозиготність пробанда і її чоловіка (ІII-5, 6).</a:t>
            </a:r>
          </a:p>
          <a:p>
            <a:pPr marL="85725" lvl="0" indent="366713" algn="just">
              <a:buNone/>
            </a:pPr>
            <a:r>
              <a:rPr lang="ru-RU" smtClean="0"/>
              <a:t>б) За фенотипом батьків. Якщо один з батьків хворий (nn), то всі його здорові діти гетерозиготні (Nn). У нашому прикладі цим шляхом встановлена гетерозиготність шести осіб другого покоління (II-2, 3, 4, 5 і II-10, 11). Якщо решта здорових членів сім’ї мали за висхідною лінією хворого предка (наприклад, діда), можна встановити вірогідність їхньої гетерозиготності.</a:t>
            </a:r>
          </a:p>
          <a:p>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a:xfrm>
            <a:off x="467544" y="3326904"/>
            <a:ext cx="8153400" cy="3531096"/>
          </a:xfrm>
        </p:spPr>
        <p:txBody>
          <a:bodyPr/>
          <a:lstStyle/>
          <a:p>
            <a:pPr marL="182563" indent="269875" algn="just">
              <a:buNone/>
            </a:pPr>
            <a:r>
              <a:rPr lang="ru-RU" smtClean="0"/>
              <a:t>Схема вказує, що у хворої жінки (I-1) була хвора дочка (II-1), яка народила здорових дочок, (ІI I-1, 3 і 5) і двох хворих синів (IIІ-2 і 4). Перший з них мав трьох здорових дітей (IV-1, 2, 3), а другий — трьох хворих (IV-4, 5, </a:t>
            </a:r>
            <a:r>
              <a:rPr lang="ru-RU" smtClean="0"/>
              <a:t>6</a:t>
            </a:r>
            <a:r>
              <a:rPr lang="ru-RU" smtClean="0"/>
              <a:t>).</a:t>
            </a:r>
            <a:endParaRPr lang="ru-RU" smtClean="0"/>
          </a:p>
        </p:txBody>
      </p:sp>
      <p:pic>
        <p:nvPicPr>
          <p:cNvPr id="4" name="Picutre 698" descr="https://uahistory.co/zno/general-biology-a-collection-of-tasks-2020-barna/general-biology-a-collection-of-tasks-2020-barna.files/image698.jpg"/>
          <p:cNvPicPr/>
          <p:nvPr/>
        </p:nvPicPr>
        <p:blipFill>
          <a:blip r:embed="rId2" cstate="print"/>
          <a:srcRect/>
          <a:stretch>
            <a:fillRect/>
          </a:stretch>
        </p:blipFill>
        <p:spPr bwMode="auto">
          <a:xfrm>
            <a:off x="323528" y="0"/>
            <a:ext cx="8424936" cy="3140968"/>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smtClean="0"/>
              <a:t>Генеалогічний аналіз</a:t>
            </a:r>
            <a:endParaRPr lang="ru-RU"/>
          </a:p>
        </p:txBody>
      </p:sp>
      <p:sp>
        <p:nvSpPr>
          <p:cNvPr id="3" name="Содержимое 2"/>
          <p:cNvSpPr>
            <a:spLocks noGrp="1"/>
          </p:cNvSpPr>
          <p:nvPr>
            <p:ph sz="quarter" idx="1"/>
          </p:nvPr>
        </p:nvSpPr>
        <p:spPr>
          <a:xfrm>
            <a:off x="179512" y="1600200"/>
            <a:ext cx="8784976" cy="5069160"/>
          </a:xfrm>
        </p:spPr>
        <p:txBody>
          <a:bodyPr>
            <a:normAutofit fontScale="77500" lnSpcReduction="20000"/>
          </a:bodyPr>
          <a:lstStyle/>
          <a:p>
            <a:pPr marL="85725" indent="366713" algn="just"/>
            <a:r>
              <a:rPr lang="ru-RU" smtClean="0"/>
              <a:t>Якщо в родоводі трапляється одна і та ж ознака (хвороба) кілька разів, то можна припустити, що її природа спадкова. Проте необхідно перевірити можливість екзогенного походження й накопичення її у сім’ї або роді. Наприклад, якщо один і той же патогенний чинник впливав на жінку під час всіх вагітностей, то в неї може народитися кілька дітей з однаковими аномаліями.</a:t>
            </a:r>
          </a:p>
          <a:p>
            <a:pPr marL="85725" indent="366713" algn="just"/>
            <a:r>
              <a:rPr lang="ru-RU" smtClean="0"/>
              <a:t>Інший приклад: шкідливі виробництва, важкі умови праці або зовнішні чинники можуть спричиняти схожі захворювання у членів однієї сім’ї. Якщо виключається дія зовнішніх чинників (а для різних поколінь вона виключається з більшою вірогідністю), то йдеться про спадковий характер хвороби. За допомогою генеалогічного методу було виявлено тип успадкування багатьох хвороб.</a:t>
            </a:r>
          </a:p>
          <a:p>
            <a:pPr marL="85725" indent="366713" algn="just"/>
            <a:r>
              <a:rPr lang="ru-RU" smtClean="0"/>
              <a:t>Після підтвердження спадкового характеру ознаки (хвороби), необхідно встановити тип спадкування. Для цього використовують принципи генетичного аналізу і різні статистичні методи обробки </a:t>
            </a:r>
            <a:r>
              <a:rPr lang="ru-RU" smtClean="0"/>
              <a:t>даних</a:t>
            </a:r>
            <a:r>
              <a:rPr lang="ru-RU" smtClean="0"/>
              <a:t>.</a:t>
            </a:r>
            <a:endParaRPr lang="ru-RU"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179512" y="1600200"/>
            <a:ext cx="8784976" cy="5141168"/>
          </a:xfrm>
        </p:spPr>
        <p:txBody>
          <a:bodyPr>
            <a:normAutofit fontScale="77500" lnSpcReduction="20000"/>
          </a:bodyPr>
          <a:lstStyle/>
          <a:p>
            <a:pPr algn="ctr">
              <a:buNone/>
            </a:pPr>
            <a:r>
              <a:rPr lang="ru-RU" b="1" u="sng" smtClean="0"/>
              <a:t>Розрізняють три способи реєстрації сімей: повний, простий (або одиничний) і </a:t>
            </a:r>
            <a:r>
              <a:rPr lang="ru-RU" b="1" u="sng" smtClean="0"/>
              <a:t>повторний</a:t>
            </a:r>
            <a:r>
              <a:rPr lang="ru-RU" b="1" u="sng" smtClean="0"/>
              <a:t>.</a:t>
            </a:r>
          </a:p>
          <a:p>
            <a:pPr marL="85725" indent="366713" algn="just"/>
            <a:r>
              <a:rPr lang="ru-RU" smtClean="0"/>
              <a:t>У разі повної реєстрації досліджують всі сім’ї з хворими дітьми. Якщо популяція дуже велика, то вибірка досліджуваних сімей повинна бути репрезентативною (пропорційною) щодо всіх сімей з даною спадковою патологією в цій популяції. Такі вибірки з повною реєстрацією робити дуже важко, тому в аналізі типів спадкування вони трапляються рідко. Тільки прості методи діагностики ознаки (захворювання) дають змогу користуватися повною реєстрацією. Якщо в роботі буде використовуватися часткова вибірка, то методи отримання її повинні бути визначені </a:t>
            </a:r>
            <a:r>
              <a:rPr lang="ru-RU" smtClean="0"/>
              <a:t>наперед</a:t>
            </a:r>
            <a:r>
              <a:rPr lang="ru-RU" smtClean="0"/>
              <a:t>.</a:t>
            </a:r>
          </a:p>
          <a:p>
            <a:pPr marL="85725" indent="366713" algn="just"/>
            <a:endParaRPr lang="ru-RU" smtClean="0"/>
          </a:p>
          <a:p>
            <a:pPr marL="85725" indent="366713" algn="just"/>
            <a:r>
              <a:rPr lang="ru-RU" smtClean="0"/>
              <a:t>Проста (або неповна) реєстрація сім’ї залежить від кількості уражених сибсів: чим більше хворих дітей у сім’ї, тим вища вірогідність для сім’ї потрапити в поле зору </a:t>
            </a:r>
            <a:r>
              <a:rPr lang="ru-RU" smtClean="0"/>
              <a:t>дослідника</a:t>
            </a:r>
            <a:r>
              <a:rPr lang="ru-RU" smtClean="0"/>
              <a:t>.</a:t>
            </a:r>
            <a:endParaRPr lang="ru-RU" smtClean="0"/>
          </a:p>
          <a:p>
            <a:endParaRPr lang="ru-RU"/>
          </a:p>
        </p:txBody>
      </p:sp>
      <p:sp>
        <p:nvSpPr>
          <p:cNvPr id="4" name="Заголовок 1"/>
          <p:cNvSpPr>
            <a:spLocks noGrp="1"/>
          </p:cNvSpPr>
          <p:nvPr>
            <p:ph type="title"/>
          </p:nvPr>
        </p:nvSpPr>
        <p:spPr>
          <a:xfrm>
            <a:off x="612648" y="228600"/>
            <a:ext cx="8153400" cy="990600"/>
          </a:xfrm>
        </p:spPr>
        <p:txBody>
          <a:bodyPr/>
          <a:lstStyle/>
          <a:p>
            <a:pPr algn="ctr"/>
            <a:r>
              <a:rPr lang="ru-RU" b="1" smtClean="0"/>
              <a:t>Генеалогічний аналіз</a:t>
            </a:r>
            <a:endParaRPr lang="ru-R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u="sng" smtClean="0"/>
              <a:t>Приклади </a:t>
            </a:r>
            <a:r>
              <a:rPr lang="ru-RU" b="1" u="sng" smtClean="0"/>
              <a:t>визначення типу спадкування</a:t>
            </a:r>
            <a:endParaRPr lang="ru-RU" b="1" u="sng"/>
          </a:p>
        </p:txBody>
      </p:sp>
      <p:sp>
        <p:nvSpPr>
          <p:cNvPr id="3" name="Содержимое 2"/>
          <p:cNvSpPr>
            <a:spLocks noGrp="1"/>
          </p:cNvSpPr>
          <p:nvPr>
            <p:ph sz="quarter" idx="1"/>
          </p:nvPr>
        </p:nvSpPr>
        <p:spPr>
          <a:xfrm>
            <a:off x="251520" y="1600200"/>
            <a:ext cx="8514528" cy="4997152"/>
          </a:xfrm>
        </p:spPr>
        <p:txBody>
          <a:bodyPr>
            <a:normAutofit fontScale="62500" lnSpcReduction="20000"/>
          </a:bodyPr>
          <a:lstStyle/>
          <a:p>
            <a:pPr marL="85725" indent="366713" algn="just">
              <a:buNone/>
            </a:pPr>
            <a:r>
              <a:rPr lang="ru-RU" b="1" smtClean="0"/>
              <a:t>А.</a:t>
            </a:r>
            <a:r>
              <a:rPr lang="ru-RU" smtClean="0"/>
              <a:t> За повної реєстрації сімей для з’ясування типу спадкування найчастіше користуються прямим або апріорним методом (за Бернштейном; за Хогбеном або методом Аперта) чи простим методом сибсів (методом Вейнберга, методом сімей).</a:t>
            </a:r>
          </a:p>
          <a:p>
            <a:pPr marL="85725" indent="366713" algn="just">
              <a:buNone/>
            </a:pPr>
            <a:r>
              <a:rPr lang="ru-RU" smtClean="0"/>
              <a:t>Прямий метод ґрунтується на обчисленні очікуваної кількості хворих в обтяжених спадковим захворюванням сім’ях з певною кількістю нащадків, виходячи з домінантного або рецесивного типу спадкування. Для цих розрахунків складені таблиці. За простим методом сибсів визначають відношення хворих сибсів пробанда до всіх дітей в сім’ї за </a:t>
            </a:r>
            <a:r>
              <a:rPr lang="ru-RU" smtClean="0"/>
              <a:t>формулою</a:t>
            </a:r>
            <a:r>
              <a:rPr lang="ru-RU" smtClean="0"/>
              <a:t>:</a:t>
            </a:r>
          </a:p>
          <a:p>
            <a:pPr marL="85725" indent="366713" algn="just"/>
            <a:endParaRPr lang="uk-UA" smtClean="0"/>
          </a:p>
          <a:p>
            <a:pPr marL="85725" indent="366713" algn="just"/>
            <a:endParaRPr lang="uk-UA" smtClean="0"/>
          </a:p>
          <a:p>
            <a:pPr marL="85725" indent="366713" algn="just"/>
            <a:endParaRPr lang="ru-RU" smtClean="0"/>
          </a:p>
          <a:p>
            <a:pPr marL="85725" indent="366713" algn="just"/>
            <a:r>
              <a:rPr lang="ru-RU" smtClean="0"/>
              <a:t>υ — кількість хворих дітей у кожній сім’ї;</a:t>
            </a:r>
          </a:p>
          <a:p>
            <a:pPr marL="85725" indent="366713" algn="just"/>
            <a:r>
              <a:rPr lang="ru-RU" smtClean="0"/>
              <a:t>s — кількість всіх дітей у сім’ї.</a:t>
            </a:r>
          </a:p>
          <a:p>
            <a:pPr marL="85725" indent="366713" algn="just">
              <a:buNone/>
            </a:pPr>
            <a:r>
              <a:rPr lang="ru-RU" smtClean="0"/>
              <a:t>Отримане співвідношення порівнюють з очікуваним, виходячи з рецесивного або домінантного типу спадкування.</a:t>
            </a:r>
          </a:p>
          <a:p>
            <a:pPr marL="85725" indent="366713" algn="just">
              <a:buNone/>
            </a:pPr>
            <a:r>
              <a:rPr lang="ru-RU" smtClean="0"/>
              <a:t>Методи генеалогічного аналізу за повної реєстрації сімей зі спадковими захворюваннями прості й надійні. Проте часто обидва методи помилково застосовують і в тих випадках, коли вибірка проведена в умовах неповної реєстрації. Це велика помилка.</a:t>
            </a:r>
          </a:p>
          <a:p>
            <a:endParaRPr lang="ru-RU"/>
          </a:p>
        </p:txBody>
      </p:sp>
      <p:pic>
        <p:nvPicPr>
          <p:cNvPr id="4" name="Picutre 699" descr="https://uahistory.co/zno/general-biology-a-collection-of-tasks-2020-barna/general-biology-a-collection-of-tasks-2020-barna.files/image699.jpg"/>
          <p:cNvPicPr/>
          <p:nvPr/>
        </p:nvPicPr>
        <p:blipFill>
          <a:blip r:embed="rId2" cstate="print"/>
          <a:srcRect/>
          <a:stretch>
            <a:fillRect/>
          </a:stretch>
        </p:blipFill>
        <p:spPr bwMode="auto">
          <a:xfrm>
            <a:off x="899592" y="3501008"/>
            <a:ext cx="2952328" cy="936104"/>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179512" y="1600200"/>
            <a:ext cx="8712968" cy="5069160"/>
          </a:xfrm>
        </p:spPr>
        <p:txBody>
          <a:bodyPr>
            <a:normAutofit fontScale="70000" lnSpcReduction="20000"/>
          </a:bodyPr>
          <a:lstStyle/>
          <a:p>
            <a:pPr marL="85725" indent="366713" algn="just">
              <a:buNone/>
            </a:pPr>
            <a:r>
              <a:rPr lang="ru-RU" b="1" smtClean="0"/>
              <a:t>Б.</a:t>
            </a:r>
            <a:r>
              <a:rPr lang="ru-RU" smtClean="0"/>
              <a:t> У разі неповної реєстрації сімей не можна використовувати описані вище методи. Суть поправки в цьому випадку інша. Вона корегує умови збору матеріалу. З кожної сім’ї виключають по одному хворому сибсу і визначають частку хворих дітей у </a:t>
            </a:r>
            <a:r>
              <a:rPr lang="ru-RU" smtClean="0"/>
              <a:t>сім’ї</a:t>
            </a:r>
            <a:r>
              <a:rPr lang="ru-RU" smtClean="0"/>
              <a:t>:</a:t>
            </a:r>
          </a:p>
          <a:p>
            <a:pPr marL="85725" indent="366713" algn="just"/>
            <a:endParaRPr lang="ru-RU" smtClean="0"/>
          </a:p>
          <a:p>
            <a:pPr marL="85725" indent="366713" algn="just"/>
            <a:endParaRPr lang="uk-UA" smtClean="0"/>
          </a:p>
          <a:p>
            <a:pPr marL="85725" indent="366713" algn="just"/>
            <a:endParaRPr lang="uk-UA" smtClean="0"/>
          </a:p>
          <a:p>
            <a:pPr marL="85725" indent="366713" algn="just"/>
            <a:endParaRPr lang="ru-RU" smtClean="0"/>
          </a:p>
          <a:p>
            <a:pPr marL="85725" indent="366713" algn="just"/>
            <a:r>
              <a:rPr lang="ru-RU" smtClean="0"/>
              <a:t>де </a:t>
            </a:r>
            <a:r>
              <a:rPr lang="ru-RU" smtClean="0"/>
              <a:t>Ρ — частка хворих дітей;</a:t>
            </a:r>
          </a:p>
          <a:p>
            <a:pPr marL="85725" indent="366713" algn="just"/>
            <a:r>
              <a:rPr lang="ru-RU" smtClean="0"/>
              <a:t>R — загальна кількість хворих;</a:t>
            </a:r>
          </a:p>
          <a:p>
            <a:pPr marL="85725" indent="366713" algn="just"/>
            <a:r>
              <a:rPr lang="ru-RU" smtClean="0"/>
              <a:t>N — кількість сімей, у яких виявлені хворі;</a:t>
            </a:r>
          </a:p>
          <a:p>
            <a:pPr marL="85725" indent="366713" algn="just"/>
            <a:r>
              <a:rPr lang="ru-RU" smtClean="0"/>
              <a:t>Т — загальна кількість хворих і здорових сибсів у сім’ях.</a:t>
            </a:r>
          </a:p>
          <a:p>
            <a:pPr marL="85725" indent="366713" algn="just">
              <a:buNone/>
            </a:pPr>
            <a:r>
              <a:rPr lang="ru-RU" smtClean="0"/>
              <a:t>Необхідно застерегти початкуючих дослідників від гаданої легкості обробки генеалогічних даних. Використовуючи генеалогічний метод, найчастіше помилок припускають на стадії аналізу матеріалу. Крім встановлення спадкового характеру ознаки і типу спадкування, застосування генеалогічного методу достатньо різноманітне.</a:t>
            </a:r>
          </a:p>
          <a:p>
            <a:endParaRPr lang="ru-RU"/>
          </a:p>
        </p:txBody>
      </p:sp>
      <p:sp>
        <p:nvSpPr>
          <p:cNvPr id="4" name="Заголовок 1"/>
          <p:cNvSpPr>
            <a:spLocks noGrp="1"/>
          </p:cNvSpPr>
          <p:nvPr>
            <p:ph type="title"/>
          </p:nvPr>
        </p:nvSpPr>
        <p:spPr>
          <a:xfrm>
            <a:off x="612648" y="228600"/>
            <a:ext cx="8153400" cy="990600"/>
          </a:xfrm>
        </p:spPr>
        <p:txBody>
          <a:bodyPr>
            <a:normAutofit fontScale="90000"/>
          </a:bodyPr>
          <a:lstStyle/>
          <a:p>
            <a:pPr algn="ctr"/>
            <a:r>
              <a:rPr lang="ru-RU" b="1" u="sng" smtClean="0"/>
              <a:t>Приклади </a:t>
            </a:r>
            <a:r>
              <a:rPr lang="ru-RU" b="1" u="sng" smtClean="0"/>
              <a:t>визначення типу спадкування</a:t>
            </a:r>
            <a:endParaRPr lang="ru-RU" b="1" u="sng"/>
          </a:p>
        </p:txBody>
      </p:sp>
      <p:pic>
        <p:nvPicPr>
          <p:cNvPr id="5" name="Picutre 700" descr="https://uahistory.co/zno/general-biology-a-collection-of-tasks-2020-barna/general-biology-a-collection-of-tasks-2020-barna.files/image700.jpg"/>
          <p:cNvPicPr/>
          <p:nvPr/>
        </p:nvPicPr>
        <p:blipFill>
          <a:blip r:embed="rId2" cstate="print"/>
          <a:srcRect/>
          <a:stretch>
            <a:fillRect/>
          </a:stretch>
        </p:blipFill>
        <p:spPr bwMode="auto">
          <a:xfrm>
            <a:off x="1259632" y="2636912"/>
            <a:ext cx="2736304" cy="1008112"/>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smtClean="0"/>
              <a:t>«Легенда родоводу»</a:t>
            </a:r>
            <a:endParaRPr lang="ru-RU" b="1"/>
          </a:p>
        </p:txBody>
      </p:sp>
      <p:sp>
        <p:nvSpPr>
          <p:cNvPr id="3" name="Содержимое 2"/>
          <p:cNvSpPr>
            <a:spLocks noGrp="1"/>
          </p:cNvSpPr>
          <p:nvPr>
            <p:ph sz="quarter" idx="1"/>
          </p:nvPr>
        </p:nvSpPr>
        <p:spPr>
          <a:xfrm>
            <a:off x="251520" y="1600200"/>
            <a:ext cx="8514528" cy="4997152"/>
          </a:xfrm>
        </p:spPr>
        <p:txBody>
          <a:bodyPr>
            <a:normAutofit fontScale="85000" lnSpcReduction="20000"/>
          </a:bodyPr>
          <a:lstStyle/>
          <a:p>
            <a:pPr marL="85725" indent="366713" algn="just">
              <a:buNone/>
            </a:pPr>
            <a:r>
              <a:rPr lang="ru-RU" smtClean="0"/>
              <a:t>До «легенди» вписують всі відомості, які можуть бути корисними для вивчення родоводу, і висновки, що випливають з його вивчення. Складаючи «легенду», потрібно використовувати всі джерела інформації про захворювання й генетичну ситуацію в сім’ї. До «легенди» потрібно включити:</a:t>
            </a:r>
          </a:p>
          <a:p>
            <a:pPr marL="85725" lvl="0" indent="366713"/>
            <a:r>
              <a:rPr lang="ru-RU" smtClean="0"/>
              <a:t>1) дані клінічного й лабораторного дослідження пробанда і диференціальний діагноз захворювання;</a:t>
            </a:r>
          </a:p>
          <a:p>
            <a:pPr marL="85725" lvl="0" indent="366713"/>
            <a:r>
              <a:rPr lang="ru-RU" smtClean="0"/>
              <a:t>2) результати особистого огляду лікарем хворих і здорових родичів пробанда;</a:t>
            </a:r>
          </a:p>
          <a:p>
            <a:pPr marL="85725" lvl="0" indent="366713"/>
            <a:r>
              <a:rPr lang="ru-RU" smtClean="0"/>
              <a:t>3) дані перехресного опитування родичів пробанда, співставляючи отримані повідомлення;</a:t>
            </a:r>
          </a:p>
          <a:p>
            <a:pPr marL="85725" lvl="0" indent="366713"/>
            <a:r>
              <a:rPr lang="ru-RU" smtClean="0"/>
              <a:t>4) відомості про родичів, які живуть в інших місцях;</a:t>
            </a:r>
          </a:p>
          <a:p>
            <a:pPr marL="85725" lvl="0" indent="366713"/>
            <a:r>
              <a:rPr lang="ru-RU" smtClean="0"/>
              <a:t>5) </a:t>
            </a:r>
            <a:r>
              <a:rPr lang="ru-RU" smtClean="0"/>
              <a:t>висновок </a:t>
            </a:r>
            <a:r>
              <a:rPr lang="uk-UA" smtClean="0"/>
              <a:t>щодо типу успадкування хвороби </a:t>
            </a:r>
            <a:r>
              <a:rPr lang="uk-UA" smtClean="0"/>
              <a:t>або </a:t>
            </a:r>
            <a:r>
              <a:rPr lang="uk-UA" smtClean="0"/>
              <a:t>ознаки</a:t>
            </a:r>
            <a:r>
              <a:rPr lang="ru-RU" smtClean="0"/>
              <a:t>.</a:t>
            </a:r>
            <a:endParaRPr lang="ru-RU"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1" i="1" smtClean="0"/>
              <a:t>Аналіз родоводу за аутосомно- домінантного успадкування:</a:t>
            </a:r>
            <a:endParaRPr lang="ru-RU" b="1" i="1"/>
          </a:p>
        </p:txBody>
      </p:sp>
      <p:sp>
        <p:nvSpPr>
          <p:cNvPr id="3" name="Содержимое 2"/>
          <p:cNvSpPr>
            <a:spLocks noGrp="1"/>
          </p:cNvSpPr>
          <p:nvPr>
            <p:ph sz="quarter" idx="1"/>
          </p:nvPr>
        </p:nvSpPr>
        <p:spPr>
          <a:xfrm>
            <a:off x="179512" y="1600200"/>
            <a:ext cx="8784976" cy="5069160"/>
          </a:xfrm>
        </p:spPr>
        <p:txBody>
          <a:bodyPr>
            <a:normAutofit fontScale="70000" lnSpcReduction="20000"/>
          </a:bodyPr>
          <a:lstStyle/>
          <a:p>
            <a:pPr lvl="0"/>
            <a:r>
              <a:rPr lang="uk-UA" smtClean="0"/>
              <a:t>1) у </a:t>
            </a:r>
            <a:r>
              <a:rPr lang="uk-UA" smtClean="0"/>
              <a:t>кожного ураженого хворий один із батьків;</a:t>
            </a:r>
            <a:endParaRPr lang="ru-RU" smtClean="0"/>
          </a:p>
          <a:p>
            <a:pPr lvl="0"/>
            <a:r>
              <a:rPr lang="uk-UA" smtClean="0"/>
              <a:t>2) в</a:t>
            </a:r>
            <a:r>
              <a:rPr lang="uk-UA" smtClean="0"/>
              <a:t>	ураженого,	який</a:t>
            </a:r>
            <a:r>
              <a:rPr lang="uk-UA" smtClean="0"/>
              <a:t>	</a:t>
            </a:r>
            <a:r>
              <a:rPr lang="uk-UA" smtClean="0"/>
              <a:t>перебуває у шлюбі зі  здоровою жінкою, в  середньому </a:t>
            </a:r>
            <a:r>
              <a:rPr lang="uk-UA" smtClean="0"/>
              <a:t>половина дітей хворіє, а друга половина – здорова;</a:t>
            </a:r>
            <a:endParaRPr lang="ru-RU" smtClean="0"/>
          </a:p>
          <a:p>
            <a:pPr lvl="0"/>
            <a:r>
              <a:rPr lang="uk-UA" smtClean="0"/>
              <a:t>3) у </a:t>
            </a:r>
            <a:r>
              <a:rPr lang="uk-UA" smtClean="0"/>
              <a:t>здорових дітей ураженого одного з батьків діти й онуки здорові;</a:t>
            </a:r>
            <a:endParaRPr lang="ru-RU" smtClean="0"/>
          </a:p>
          <a:p>
            <a:pPr lvl="0"/>
            <a:r>
              <a:rPr lang="uk-UA" smtClean="0"/>
              <a:t>4) чоловіки </a:t>
            </a:r>
            <a:r>
              <a:rPr lang="uk-UA" smtClean="0"/>
              <a:t>та жінки уражуються однаково часто;</a:t>
            </a:r>
            <a:endParaRPr lang="ru-RU" smtClean="0"/>
          </a:p>
          <a:p>
            <a:pPr lvl="0"/>
            <a:r>
              <a:rPr lang="uk-UA" smtClean="0"/>
              <a:t>5) захворювання </a:t>
            </a:r>
            <a:r>
              <a:rPr lang="uk-UA" smtClean="0"/>
              <a:t>повинно проявлятися в кожному поколінні.</a:t>
            </a:r>
            <a:endParaRPr lang="ru-RU" smtClean="0"/>
          </a:p>
          <a:p>
            <a:pPr marL="85725" indent="366713" algn="just">
              <a:buNone/>
            </a:pPr>
            <a:r>
              <a:rPr lang="uk-UA" smtClean="0"/>
              <a:t>За таким типом успадковуються: синдактилія, хвороба Марфана, ахондроплазія, брахідактилія, гемахроматоз, мармурова хвороба, таласемія, туберозний склероз, хвороба Шарко - Марі, ектопія кришталика та інші.</a:t>
            </a:r>
            <a:endParaRPr lang="ru-RU" smtClean="0"/>
          </a:p>
          <a:p>
            <a:pPr marL="85725" indent="366713" algn="just">
              <a:buNone/>
            </a:pPr>
            <a:r>
              <a:rPr lang="uk-UA" b="1" i="1" u="sng" smtClean="0"/>
              <a:t>За аутосомно-рецесивного успадкування </a:t>
            </a:r>
            <a:r>
              <a:rPr lang="uk-UA" smtClean="0"/>
              <a:t>рецесивні гени фенотипно виявляються тільки в гомозиготному стані. Аналіз родоводів свідчить, що фенотипне виявлення рецесивних генів відбувається тільки в тих сім’ях, де ці гени мають обоє батьків хоча би в гетерозиготному стані. Рецесивні гени в людських популяціх залишаються не виявленими. За аутосомно-рецесивним типом успадковуються: гаммаглобулінемія, агранулоцитоз, амавротична ідіотія, галактоземія, гермафродитизм, хвороба Гоше, євнухоїдизм, мікседема, серповидноклітинна анемія, кольорова сліпота.</a:t>
            </a:r>
            <a:endParaRPr lang="ru-RU" smtClean="0"/>
          </a:p>
          <a:p>
            <a:endParaRPr lang="ru-R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16632"/>
            <a:ext cx="8153400" cy="824136"/>
          </a:xfrm>
        </p:spPr>
        <p:txBody>
          <a:bodyPr/>
          <a:lstStyle/>
          <a:p>
            <a:pPr algn="ctr"/>
            <a:r>
              <a:rPr lang="uk-UA" b="1" smtClean="0"/>
              <a:t>Х </a:t>
            </a:r>
            <a:r>
              <a:rPr lang="uk-UA" b="1" smtClean="0"/>
              <a:t>– </a:t>
            </a:r>
            <a:r>
              <a:rPr lang="uk-UA" b="1" smtClean="0"/>
              <a:t>зчеплене </a:t>
            </a:r>
            <a:r>
              <a:rPr lang="uk-UA" b="1" smtClean="0"/>
              <a:t>успадкування </a:t>
            </a:r>
            <a:endParaRPr lang="ru-RU" b="1"/>
          </a:p>
        </p:txBody>
      </p:sp>
      <p:sp>
        <p:nvSpPr>
          <p:cNvPr id="3" name="Содержимое 2"/>
          <p:cNvSpPr>
            <a:spLocks noGrp="1"/>
          </p:cNvSpPr>
          <p:nvPr>
            <p:ph sz="quarter" idx="1"/>
          </p:nvPr>
        </p:nvSpPr>
        <p:spPr>
          <a:xfrm>
            <a:off x="179512" y="980728"/>
            <a:ext cx="8784976" cy="5688632"/>
          </a:xfrm>
        </p:spPr>
        <p:style>
          <a:lnRef idx="2">
            <a:schemeClr val="accent4"/>
          </a:lnRef>
          <a:fillRef idx="1">
            <a:schemeClr val="lt1"/>
          </a:fillRef>
          <a:effectRef idx="0">
            <a:schemeClr val="accent4"/>
          </a:effectRef>
          <a:fontRef idx="minor">
            <a:schemeClr val="dk1"/>
          </a:fontRef>
        </p:style>
        <p:txBody>
          <a:bodyPr>
            <a:normAutofit fontScale="55000" lnSpcReduction="20000"/>
          </a:bodyPr>
          <a:lstStyle/>
          <a:p>
            <a:pPr marL="85725" indent="366713" algn="just">
              <a:buNone/>
            </a:pPr>
            <a:r>
              <a:rPr lang="uk-UA" smtClean="0"/>
              <a:t>Низка захворювань успадковується за </a:t>
            </a:r>
            <a:r>
              <a:rPr lang="uk-UA" i="1" smtClean="0"/>
              <a:t>Х – хромосомним (зчепленим зі статтю) </a:t>
            </a:r>
            <a:r>
              <a:rPr lang="uk-UA" smtClean="0"/>
              <a:t>типом, коли мати є носієм мутантного гена, а половина її синів хворі. Розрізняють Х – зчеплене домінантне і Х – зчеплене рецесивне успадкування.</a:t>
            </a:r>
            <a:endParaRPr lang="ru-RU" smtClean="0"/>
          </a:p>
          <a:p>
            <a:pPr algn="ctr">
              <a:buNone/>
            </a:pPr>
            <a:r>
              <a:rPr lang="uk-UA" b="1" smtClean="0"/>
              <a:t>Для Х – зчепленого успадкування характерно:</a:t>
            </a:r>
            <a:endParaRPr lang="ru-RU" b="1" smtClean="0"/>
          </a:p>
          <a:p>
            <a:pPr lvl="0"/>
            <a:r>
              <a:rPr lang="uk-UA" smtClean="0"/>
              <a:t>1) уражені </a:t>
            </a:r>
            <a:r>
              <a:rPr lang="uk-UA" smtClean="0"/>
              <a:t>чоловіки передають своє захворювання донькам, а не синам;</a:t>
            </a:r>
            <a:endParaRPr lang="ru-RU" smtClean="0"/>
          </a:p>
          <a:p>
            <a:pPr lvl="0"/>
            <a:r>
              <a:rPr lang="uk-UA" smtClean="0"/>
              <a:t>2) уражені </a:t>
            </a:r>
            <a:r>
              <a:rPr lang="uk-UA" smtClean="0"/>
              <a:t>гетерозиготні жінки передають захворювання половині своїх дітей незалежно від статі;</a:t>
            </a:r>
            <a:endParaRPr lang="ru-RU" smtClean="0"/>
          </a:p>
          <a:p>
            <a:pPr lvl="0"/>
            <a:r>
              <a:rPr lang="uk-UA" smtClean="0"/>
              <a:t>3) уражені </a:t>
            </a:r>
            <a:r>
              <a:rPr lang="uk-UA" smtClean="0"/>
              <a:t>гомозиготні жінки передають захворювання всім своїм дітям.</a:t>
            </a:r>
            <a:endParaRPr lang="ru-RU" smtClean="0"/>
          </a:p>
          <a:p>
            <a:pPr>
              <a:buNone/>
            </a:pPr>
            <a:r>
              <a:rPr lang="uk-UA" smtClean="0"/>
              <a:t>Такий тип успадкування зустрічається не часто. Захворювання у жінок перебігає не так важко, як у чоловіків.</a:t>
            </a:r>
            <a:endParaRPr lang="ru-RU" smtClean="0"/>
          </a:p>
          <a:p>
            <a:pPr algn="ctr">
              <a:buNone/>
            </a:pPr>
            <a:r>
              <a:rPr lang="uk-UA" b="1" smtClean="0"/>
              <a:t>Для родоводу Х – зчепленого рецесивного успадкування властиві такі закономірності:</a:t>
            </a:r>
            <a:endParaRPr lang="ru-RU" b="1" smtClean="0"/>
          </a:p>
          <a:p>
            <a:pPr lvl="0"/>
            <a:r>
              <a:rPr lang="uk-UA" smtClean="0"/>
              <a:t>1) майже </a:t>
            </a:r>
            <a:r>
              <a:rPr lang="uk-UA" smtClean="0"/>
              <a:t>всі уражені – чоловіки;</a:t>
            </a:r>
            <a:endParaRPr lang="ru-RU" smtClean="0"/>
          </a:p>
          <a:p>
            <a:pPr lvl="0"/>
            <a:r>
              <a:rPr lang="uk-UA" smtClean="0"/>
              <a:t>2) ознака </a:t>
            </a:r>
            <a:r>
              <a:rPr lang="uk-UA" smtClean="0"/>
              <a:t>завжди передається через гетерозиготну матір, яка фенотипно здорова;</a:t>
            </a:r>
            <a:endParaRPr lang="ru-RU" smtClean="0"/>
          </a:p>
          <a:p>
            <a:pPr lvl="0"/>
            <a:r>
              <a:rPr lang="uk-UA" smtClean="0"/>
              <a:t>3) уражений </a:t>
            </a:r>
            <a:r>
              <a:rPr lang="uk-UA" smtClean="0"/>
              <a:t>батько ніколи не передає захворювання своїм синам;</a:t>
            </a:r>
            <a:endParaRPr lang="ru-RU" smtClean="0"/>
          </a:p>
          <a:p>
            <a:pPr lvl="0"/>
            <a:r>
              <a:rPr lang="uk-UA" smtClean="0"/>
              <a:t>4) всі </a:t>
            </a:r>
            <a:r>
              <a:rPr lang="uk-UA" smtClean="0"/>
              <a:t>дочки ураженого батька будуть гетерозиготними носіями</a:t>
            </a:r>
            <a:r>
              <a:rPr lang="uk-UA" smtClean="0"/>
              <a:t>. </a:t>
            </a:r>
            <a:r>
              <a:rPr lang="uk-UA" smtClean="0"/>
              <a:t>Класичний приклад успадкування ознаки, зчепленою</a:t>
            </a:r>
            <a:r>
              <a:rPr lang="uk-UA" smtClean="0"/>
              <a:t> </a:t>
            </a:r>
            <a:r>
              <a:rPr lang="uk-UA" smtClean="0"/>
              <a:t>зі статтю</a:t>
            </a:r>
            <a:r>
              <a:rPr lang="uk-UA" smtClean="0"/>
              <a:t> </a:t>
            </a:r>
            <a:r>
              <a:rPr lang="uk-UA" smtClean="0"/>
              <a:t>– гемофілія</a:t>
            </a:r>
            <a:r>
              <a:rPr lang="uk-UA" smtClean="0"/>
              <a:t>. </a:t>
            </a:r>
            <a:endParaRPr lang="uk-UA" smtClean="0"/>
          </a:p>
          <a:p>
            <a:pPr marL="85725" lvl="0" indent="366713" algn="just">
              <a:buNone/>
            </a:pPr>
            <a:r>
              <a:rPr lang="uk-UA" smtClean="0"/>
              <a:t>Гемофілію </a:t>
            </a:r>
            <a:r>
              <a:rPr lang="uk-UA" smtClean="0"/>
              <a:t>в ХІХ ст. називали «царською хворобою», або «хворобою королів», оскільки вона часто траплялась у царських сім’ях Європи. Від неї померли три іспанських королі, нею страждали ганноверські князі і царевич Олексій – спадкоємець престолу останнього російського царя Миколи ІІ.</a:t>
            </a:r>
            <a:endParaRPr lang="ru-RU" smtClean="0"/>
          </a:p>
          <a:p>
            <a:pPr marL="85725" indent="366713" algn="just">
              <a:buNone/>
            </a:pPr>
            <a:r>
              <a:rPr lang="uk-UA" smtClean="0"/>
              <a:t>За рецесивним, зчепленим зі статтю типом, успадковуються захворювання: альбінізм, періодичний параліч, пігментний ретиніт, хвороба Фабрі, іхтіоз, нецукровий нефрогенний діабет, хвороба Шольца, кольорова сліпота.</a:t>
            </a:r>
            <a:endParaRPr lang="ru-RU" smtClean="0"/>
          </a:p>
          <a:p>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51520" y="1556792"/>
            <a:ext cx="8640960" cy="4968552"/>
          </a:xfrm>
        </p:spPr>
        <p:txBody>
          <a:bodyPr>
            <a:noAutofit/>
          </a:bodyPr>
          <a:lstStyle/>
          <a:p>
            <a:pPr marL="85725" indent="366713" algn="just">
              <a:buNone/>
            </a:pPr>
            <a:r>
              <a:rPr lang="ru-RU" sz="2400" smtClean="0"/>
              <a:t>Спадкування деяких домінантних ознак можна простежити впродовж багатьох поколінь. Так, успадкування симфалангії описано в 14 послідовних поколіннях, а стійка куряча сліпота — у десяти. Разом з тим і під час аналізу спадкування домінантних ознак можуть виявитися так звані «прослизаючі покоління». У таких випадках йдеться про неповну пенетрантність </a:t>
            </a:r>
            <a:r>
              <a:rPr lang="ru-RU" sz="2400" smtClean="0"/>
              <a:t>гена</a:t>
            </a:r>
            <a:r>
              <a:rPr lang="ru-RU" sz="2400" smtClean="0"/>
              <a:t>.</a:t>
            </a:r>
            <a:endParaRPr lang="ru-RU" sz="2400" smtClean="0"/>
          </a:p>
          <a:p>
            <a:pPr marL="85725" indent="366713" algn="just">
              <a:buNone/>
            </a:pPr>
            <a:r>
              <a:rPr lang="ru-RU" sz="2400" smtClean="0"/>
              <a:t>Найчастіше йдеться про його малу експресивність, неповний вияв. У випадках, коли індивід особисто не обстежений, про наявність ознаки (або діагноз) судять з повідомлень родичів. Під час детального обстеження «здорового» родича часто виявляють слабко виражені ознаки захворювання. Зміни експресивності домінантних генів беруть до уваги під час складання програми обстеження </a:t>
            </a:r>
            <a:r>
              <a:rPr lang="ru-RU" sz="2400" smtClean="0"/>
              <a:t>сім’ї</a:t>
            </a:r>
            <a:r>
              <a:rPr lang="ru-RU" sz="2400" smtClean="0"/>
              <a:t>.</a:t>
            </a:r>
            <a:endParaRPr lang="ru-RU" sz="240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179512" y="2132856"/>
            <a:ext cx="8784976" cy="3096344"/>
          </a:xfrm>
        </p:spPr>
        <p:txBody>
          <a:bodyPr>
            <a:normAutofit fontScale="62500" lnSpcReduction="20000"/>
          </a:bodyPr>
          <a:lstStyle/>
          <a:p>
            <a:pPr algn="just">
              <a:buNone/>
            </a:pPr>
            <a:r>
              <a:rPr lang="ru-RU" b="1" smtClean="0"/>
              <a:t>Задача 1. </a:t>
            </a:r>
            <a:r>
              <a:rPr lang="ru-RU" smtClean="0"/>
              <a:t>Пробанд має зуби нормального кольору. У його матері й сестри зуби коричневі, а в батька — нормального кольору. Сім сестер матері пробанда мають коричневі зуби, а чотири брати — нормальні. Одна тітка пробанда по лінії матері, яка має коричневі зуби, одружена із чоловіком з нормальними зубами. У них троє дітей: дочка і син з коричневими зубами і дочка з нормальними. Два дядьки пробанда по лінії матері одружені на жінках без цієї аномалії зубів. У першого з них є два сини й дочка, а в другого — дві дочки й син. Всі вони мають нормальні зуби. Коричневі зуби мав дід пробанда по лінії матері, а в бабусі по лінії матері були нормальні зуби. Двоє братів діда по лінії матері мали нормальний колір зубів. Прабабуся (мати діда по лінії матері) і її мати (прапрабабуся) мали коричневі зуби, а їхні чоловіки — нормальні. Визначте, які діти народяться у пробанда, якщо він одружиться із жінкою, гетерозиготною за цією ознакою.</a:t>
            </a:r>
          </a:p>
          <a:p>
            <a:endParaRPr lang="ru-RU"/>
          </a:p>
        </p:txBody>
      </p:sp>
      <p:pic>
        <p:nvPicPr>
          <p:cNvPr id="4" name="Рисунок 3" descr="https://uahistory.co/zno/general-biology-a-collection-of-tasks-2020-barna/general-biology-a-collection-of-tasks-2020-barna.files/image704.jpg"/>
          <p:cNvPicPr/>
          <p:nvPr/>
        </p:nvPicPr>
        <p:blipFill>
          <a:blip r:embed="rId2" cstate="print"/>
          <a:srcRect/>
          <a:stretch>
            <a:fillRect/>
          </a:stretch>
        </p:blipFill>
        <p:spPr bwMode="auto">
          <a:xfrm>
            <a:off x="1475656" y="0"/>
            <a:ext cx="6336704" cy="2101215"/>
          </a:xfrm>
          <a:prstGeom prst="rect">
            <a:avLst/>
          </a:prstGeom>
          <a:noFill/>
          <a:ln w="9525">
            <a:noFill/>
            <a:miter lim="800000"/>
            <a:headEnd/>
            <a:tailEnd/>
          </a:ln>
        </p:spPr>
      </p:pic>
      <p:sp>
        <p:nvSpPr>
          <p:cNvPr id="1025" name="Rectangle 1"/>
          <p:cNvSpPr>
            <a:spLocks noChangeArrowheads="1"/>
          </p:cNvSpPr>
          <p:nvPr/>
        </p:nvSpPr>
        <p:spPr bwMode="auto">
          <a:xfrm>
            <a:off x="395536" y="4826675"/>
            <a:ext cx="8352928"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tab pos="180975" algn="l"/>
              </a:tabLst>
            </a:pPr>
            <a:r>
              <a:rPr kumimoji="0" lang="ru-RU" b="0" i="0" u="none" strike="noStrike" cap="none" normalizeH="0" baseline="0" smtClean="0">
                <a:ln>
                  <a:noFill/>
                </a:ln>
                <a:effectLst/>
                <a:latin typeface="Arial" pitchFamily="34" charset="0"/>
                <a:ea typeface="Times New Roman" pitchFamily="18" charset="0"/>
                <a:cs typeface="Arial" pitchFamily="34" charset="0"/>
              </a:rPr>
              <a:t>З аналізу родоводу можна зробити висновок, що пробанд не несе ген, який детермінує коричневий колір емалі зубів. Якщо цей ген позначити через ХА, то генотип пробанда буде XaY. Якщо пробанд візьме шлюб з гетерозиготною за цим геном жінкою (ХАХа), то співвідношення генотипів майбутніх </a:t>
            </a:r>
            <a:r>
              <a:rPr kumimoji="0" lang="ru-RU" b="0" i="0" u="none" strike="noStrike" cap="none" normalizeH="0" baseline="0" smtClean="0">
                <a:ln>
                  <a:noFill/>
                </a:ln>
                <a:effectLst/>
                <a:latin typeface="Arial" pitchFamily="34" charset="0"/>
                <a:ea typeface="Times New Roman" pitchFamily="18" charset="0"/>
                <a:cs typeface="Arial" pitchFamily="34" charset="0"/>
              </a:rPr>
              <a:t>дітей </a:t>
            </a:r>
            <a:r>
              <a:rPr kumimoji="0" lang="ru-RU" b="0" i="0" u="none" strike="noStrike" cap="none" normalizeH="0" baseline="0" smtClean="0">
                <a:ln>
                  <a:noFill/>
                </a:ln>
                <a:effectLst/>
                <a:latin typeface="Arial" pitchFamily="34" charset="0"/>
                <a:ea typeface="Times New Roman" pitchFamily="18" charset="0"/>
                <a:cs typeface="Arial" pitchFamily="34" charset="0"/>
              </a:rPr>
              <a:t>становитиме</a:t>
            </a:r>
            <a:r>
              <a:rPr kumimoji="0" lang="ru-RU" b="0" i="0" u="none" strike="noStrike" cap="none" normalizeH="0" baseline="0" smtClean="0">
                <a:ln>
                  <a:noFill/>
                </a:ln>
                <a:effectLst/>
                <a:latin typeface="Arial" pitchFamily="34" charset="0"/>
                <a:ea typeface="Times New Roman" pitchFamily="18" charset="0"/>
                <a:cs typeface="Arial" pitchFamily="34" charset="0"/>
              </a:rPr>
              <a:t>: 25% ХАХа; 25% ХаY; 25% ХаХа і 25% XAY. Або 50% дітей матимуть коричневі зуби і 50% — білі.</a:t>
            </a:r>
          </a:p>
          <a:p>
            <a:pPr marL="0" marR="0" lvl="0" indent="450850" algn="just" defTabSz="914400" rtl="0" eaLnBrk="0" fontAlgn="base" latinLnBrk="0" hangingPunct="0">
              <a:lnSpc>
                <a:spcPct val="100000"/>
              </a:lnSpc>
              <a:spcBef>
                <a:spcPct val="0"/>
              </a:spcBef>
              <a:spcAft>
                <a:spcPct val="0"/>
              </a:spcAft>
              <a:buClrTx/>
              <a:buSzTx/>
              <a:buFontTx/>
              <a:buNone/>
              <a:tabLst>
                <a:tab pos="180975" algn="l"/>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51520" y="2204864"/>
            <a:ext cx="8712968" cy="2808312"/>
          </a:xfrm>
        </p:spPr>
        <p:txBody>
          <a:bodyPr>
            <a:normAutofit fontScale="85000" lnSpcReduction="20000"/>
          </a:bodyPr>
          <a:lstStyle/>
          <a:p>
            <a:pPr marL="85725" indent="366713" algn="just">
              <a:buNone/>
            </a:pPr>
            <a:r>
              <a:rPr lang="uk-UA" b="1" smtClean="0"/>
              <a:t>Задача 2. </a:t>
            </a:r>
            <a:r>
              <a:rPr lang="uk-UA" smtClean="0"/>
              <a:t>Пробанд — хлопчик, який добре володіє правою рукою. Брати й сестри його — шульги. Мати пробанда — праворука, а батько — шульга. Бабуся пробанда з боку матері — праворука, а дід — шульга. Праворукий брат матері пробанда (дядько) одружився з праворукою жінкою, але в них народились дві дівчинки-шульги. Складіть родовід сім’ї і встановіть характер успадкування ознаки та генотипи всіх членів родоводу.</a:t>
            </a:r>
            <a:endParaRPr lang="ru-RU" smtClean="0"/>
          </a:p>
          <a:p>
            <a:endParaRPr lang="ru-RU"/>
          </a:p>
        </p:txBody>
      </p:sp>
      <p:pic>
        <p:nvPicPr>
          <p:cNvPr id="4" name="Рисунок 3" descr="https://uahistory.co/zno/general-biology-a-collection-of-tasks-2020-barna/general-biology-a-collection-of-tasks-2020-barna.files/image705.jpg"/>
          <p:cNvPicPr/>
          <p:nvPr/>
        </p:nvPicPr>
        <p:blipFill>
          <a:blip r:embed="rId2" cstate="print"/>
          <a:srcRect/>
          <a:stretch>
            <a:fillRect/>
          </a:stretch>
        </p:blipFill>
        <p:spPr bwMode="auto">
          <a:xfrm>
            <a:off x="1259632" y="0"/>
            <a:ext cx="6120680" cy="2060848"/>
          </a:xfrm>
          <a:prstGeom prst="rect">
            <a:avLst/>
          </a:prstGeom>
          <a:noFill/>
          <a:ln w="9525">
            <a:noFill/>
            <a:miter lim="800000"/>
            <a:headEnd/>
            <a:tailEnd/>
          </a:ln>
        </p:spPr>
      </p:pic>
      <p:sp>
        <p:nvSpPr>
          <p:cNvPr id="33793" name="Rectangle 1"/>
          <p:cNvSpPr>
            <a:spLocks noChangeArrowheads="1"/>
          </p:cNvSpPr>
          <p:nvPr/>
        </p:nvSpPr>
        <p:spPr bwMode="auto">
          <a:xfrm>
            <a:off x="539552" y="5070376"/>
            <a:ext cx="8136904"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tab pos="180975" algn="l"/>
              </a:tabLst>
            </a:pPr>
            <a:r>
              <a:rPr kumimoji="0" lang="ru-RU" sz="2400" b="1" i="0" u="none" strike="noStrike" cap="none" normalizeH="0" baseline="0" smtClean="0">
                <a:ln>
                  <a:noFill/>
                </a:ln>
                <a:effectLst/>
                <a:latin typeface="Arial" pitchFamily="34" charset="0"/>
                <a:ea typeface="Times New Roman" pitchFamily="18" charset="0"/>
                <a:cs typeface="Arial" pitchFamily="34" charset="0"/>
              </a:rPr>
              <a:t>В</a:t>
            </a:r>
            <a:r>
              <a:rPr kumimoji="0" lang="uk-UA" sz="2400" b="1" i="0" u="none" strike="noStrike" cap="none" normalizeH="0" baseline="0" smtClean="0">
                <a:ln>
                  <a:noFill/>
                </a:ln>
                <a:effectLst/>
                <a:latin typeface="Arial" pitchFamily="34" charset="0"/>
                <a:ea typeface="Times New Roman" pitchFamily="18" charset="0"/>
                <a:cs typeface="Arial" pitchFamily="34" charset="0"/>
              </a:rPr>
              <a:t>ідповідь.</a:t>
            </a:r>
            <a:r>
              <a:rPr kumimoji="0" lang="uk-UA" sz="2400" b="0" i="0" u="none" strike="noStrike" cap="none" normalizeH="0" baseline="0" smtClean="0">
                <a:ln>
                  <a:noFill/>
                </a:ln>
                <a:effectLst/>
                <a:latin typeface="Arial" pitchFamily="34" charset="0"/>
                <a:ea typeface="Times New Roman" pitchFamily="18" charset="0"/>
                <a:cs typeface="Arial" pitchFamily="34" charset="0"/>
              </a:rPr>
              <a:t> Аутосомно-домінантний тип успадкування. Генотип аа мають I-2; II-2, 5; ІII-1, 2, 4, 5, а генотип Аа — I-1; II-2, 3 і 4; ІІІ-3.</a:t>
            </a:r>
            <a:endParaRPr kumimoji="0" lang="uk-UA" sz="2400" b="0" i="0" u="none" strike="noStrike" cap="none" normalizeH="0" baseline="0" smtClean="0">
              <a:ln>
                <a:noFill/>
              </a:ln>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51520" y="1916832"/>
            <a:ext cx="8514528" cy="3168352"/>
          </a:xfrm>
        </p:spPr>
        <p:txBody>
          <a:bodyPr>
            <a:normAutofit fontScale="92500" lnSpcReduction="10000"/>
          </a:bodyPr>
          <a:lstStyle/>
          <a:p>
            <a:pPr algn="just"/>
            <a:r>
              <a:rPr lang="uk-UA" b="1" smtClean="0"/>
              <a:t>Задача 3. </a:t>
            </a:r>
            <a:r>
              <a:rPr lang="uk-UA" smtClean="0"/>
              <a:t>У людини відсутність потових залоз детермінується рецесивним геном. У сім’ї народився син без потових залоз. Батьки дитини, а також бабусі й дідусі з боку матері й батька мали нормальну шкіру, але сестра бабусі з боку матері страждала на відсутність потових залоз. Визначте генотипи згаданих осіб і складіть схему родоводу. Як успадковується дане </a:t>
            </a:r>
            <a:r>
              <a:rPr lang="uk-UA" smtClean="0"/>
              <a:t>захворювання</a:t>
            </a:r>
            <a:r>
              <a:rPr lang="uk-UA" smtClean="0"/>
              <a:t>?</a:t>
            </a:r>
            <a:endParaRPr lang="ru-RU" smtClean="0"/>
          </a:p>
        </p:txBody>
      </p:sp>
      <p:pic>
        <p:nvPicPr>
          <p:cNvPr id="4" name="Picutre 708" descr="https://uahistory.co/zno/general-biology-a-collection-of-tasks-2020-barna/general-biology-a-collection-of-tasks-2020-barna.files/image708.jpg"/>
          <p:cNvPicPr/>
          <p:nvPr/>
        </p:nvPicPr>
        <p:blipFill>
          <a:blip r:embed="rId2" cstate="print"/>
          <a:srcRect/>
          <a:stretch>
            <a:fillRect/>
          </a:stretch>
        </p:blipFill>
        <p:spPr bwMode="auto">
          <a:xfrm>
            <a:off x="1475656" y="116632"/>
            <a:ext cx="5688632" cy="1584176"/>
          </a:xfrm>
          <a:prstGeom prst="rect">
            <a:avLst/>
          </a:prstGeom>
          <a:noFill/>
          <a:ln w="9525">
            <a:noFill/>
            <a:miter lim="800000"/>
            <a:headEnd/>
            <a:tailEnd/>
          </a:ln>
        </p:spPr>
      </p:pic>
      <p:sp>
        <p:nvSpPr>
          <p:cNvPr id="34817" name="Rectangle 1"/>
          <p:cNvSpPr>
            <a:spLocks noChangeArrowheads="1"/>
          </p:cNvSpPr>
          <p:nvPr/>
        </p:nvSpPr>
        <p:spPr bwMode="auto">
          <a:xfrm>
            <a:off x="539552" y="5085184"/>
            <a:ext cx="8135888"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tab pos="180975" algn="l"/>
              </a:tabLst>
            </a:pPr>
            <a:r>
              <a:rPr kumimoji="0" lang="ru-RU" sz="2000" b="1" i="0" u="none" strike="noStrike" cap="none" normalizeH="0" baseline="0" smtClean="0">
                <a:ln>
                  <a:noFill/>
                </a:ln>
                <a:effectLst/>
                <a:latin typeface="Arial" pitchFamily="34" charset="0"/>
                <a:ea typeface="Times New Roman" pitchFamily="18" charset="0"/>
                <a:cs typeface="Arial" pitchFamily="34" charset="0"/>
              </a:rPr>
              <a:t>Відповідь.</a:t>
            </a:r>
            <a:r>
              <a:rPr kumimoji="0" lang="ru-RU" sz="2000" b="0" i="0" u="none" strike="noStrike" cap="none" normalizeH="0" baseline="0" smtClean="0">
                <a:ln>
                  <a:noFill/>
                </a:ln>
                <a:effectLst/>
                <a:latin typeface="Arial" pitchFamily="34" charset="0"/>
                <a:ea typeface="Times New Roman" pitchFamily="18" charset="0"/>
                <a:cs typeface="Arial" pitchFamily="34" charset="0"/>
              </a:rPr>
              <a:t> Ознака спадкується зчеплено зі статтю. Рецесивний ген знаходиться в Х-хромосомі.</a:t>
            </a:r>
          </a:p>
          <a:p>
            <a:pPr marL="0" marR="0" lvl="0" indent="450850" algn="just" defTabSz="914400" rtl="0" eaLnBrk="0" fontAlgn="base" latinLnBrk="0" hangingPunct="0">
              <a:lnSpc>
                <a:spcPct val="100000"/>
              </a:lnSpc>
              <a:spcBef>
                <a:spcPct val="0"/>
              </a:spcBef>
              <a:spcAft>
                <a:spcPct val="0"/>
              </a:spcAft>
              <a:buClrTx/>
              <a:buSzTx/>
              <a:buFontTx/>
              <a:buNone/>
              <a:tabLst>
                <a:tab pos="180975" algn="l"/>
              </a:tabLst>
            </a:pPr>
            <a:r>
              <a:rPr kumimoji="0" lang="uk-UA" sz="2000" b="0" i="0" u="none" strike="noStrike" cap="none" normalizeH="0" baseline="0" smtClean="0">
                <a:ln>
                  <a:noFill/>
                </a:ln>
                <a:effectLst/>
                <a:latin typeface="Arial" pitchFamily="34" charset="0"/>
                <a:ea typeface="Times New Roman" pitchFamily="18" charset="0"/>
                <a:cs typeface="Arial" pitchFamily="34" charset="0"/>
              </a:rPr>
              <a:t>Генотипи зазначених осіб: I-1 — ХаХа; I-2 — ХАХа; I-3 і 5 — ΧΑΥ; I-4 — ΧΑΧΑ; II-1 — ХАХа; II-2 — ΧΑΥ; ІII-1 — XaY.</a:t>
            </a:r>
            <a:endParaRPr kumimoji="0" lang="uk-UA" sz="2000" b="0" i="0" u="none" strike="noStrike" cap="none" normalizeH="0" baseline="0" smtClean="0">
              <a:ln>
                <a:noFill/>
              </a:ln>
              <a:effectLst/>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23528" y="1988840"/>
            <a:ext cx="8442520" cy="2952328"/>
          </a:xfrm>
        </p:spPr>
        <p:txBody>
          <a:bodyPr>
            <a:normAutofit fontScale="92500" lnSpcReduction="10000"/>
          </a:bodyPr>
          <a:lstStyle/>
          <a:p>
            <a:pPr algn="just"/>
            <a:r>
              <a:rPr lang="uk-UA" b="1" smtClean="0"/>
              <a:t>Задача 4. </a:t>
            </a:r>
            <a:r>
              <a:rPr lang="uk-UA" smtClean="0"/>
              <a:t>У сім’ї здорових батьків хлопчик п’яти років захворів на одну з форм міопатії (атрофія м’язів). Дядько і син тітки пробанда з боку матері хворі на міопатію. Тітка з боку матері, її чоловік, а також бабуся і дідусь пробанда з боку матері — здорові. Складіть родовід, визначте тип успадкування захворювання і вкажіть носіїв патологічного </a:t>
            </a:r>
            <a:r>
              <a:rPr lang="uk-UA" smtClean="0"/>
              <a:t>гена</a:t>
            </a:r>
            <a:r>
              <a:rPr lang="uk-UA" smtClean="0"/>
              <a:t>.</a:t>
            </a:r>
            <a:endParaRPr lang="ru-RU" smtClean="0"/>
          </a:p>
        </p:txBody>
      </p:sp>
      <p:pic>
        <p:nvPicPr>
          <p:cNvPr id="4" name="Picutre 711" descr="https://uahistory.co/zno/general-biology-a-collection-of-tasks-2020-barna/general-biology-a-collection-of-tasks-2020-barna.files/image711.jpg"/>
          <p:cNvPicPr/>
          <p:nvPr/>
        </p:nvPicPr>
        <p:blipFill>
          <a:blip r:embed="rId2" cstate="print"/>
          <a:srcRect/>
          <a:stretch>
            <a:fillRect/>
          </a:stretch>
        </p:blipFill>
        <p:spPr bwMode="auto">
          <a:xfrm>
            <a:off x="1547664" y="0"/>
            <a:ext cx="5760640" cy="1916832"/>
          </a:xfrm>
          <a:prstGeom prst="rect">
            <a:avLst/>
          </a:prstGeom>
          <a:noFill/>
          <a:ln w="9525">
            <a:noFill/>
            <a:miter lim="800000"/>
            <a:headEnd/>
            <a:tailEnd/>
          </a:ln>
        </p:spPr>
      </p:pic>
      <p:sp>
        <p:nvSpPr>
          <p:cNvPr id="35841" name="Rectangle 1"/>
          <p:cNvSpPr>
            <a:spLocks noChangeArrowheads="1"/>
          </p:cNvSpPr>
          <p:nvPr/>
        </p:nvSpPr>
        <p:spPr bwMode="auto">
          <a:xfrm>
            <a:off x="395536" y="4838963"/>
            <a:ext cx="8280920" cy="12926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tab pos="180975" algn="l"/>
              </a:tabLst>
            </a:pPr>
            <a:r>
              <a:rPr kumimoji="0" lang="ru-RU" sz="2000" b="1" i="0" u="none" strike="noStrike" cap="none" normalizeH="0" baseline="0" smtClean="0">
                <a:ln>
                  <a:noFill/>
                </a:ln>
                <a:effectLst/>
                <a:latin typeface="Arial" pitchFamily="34" charset="0"/>
                <a:ea typeface="Times New Roman" pitchFamily="18" charset="0"/>
                <a:cs typeface="Arial" pitchFamily="34" charset="0"/>
              </a:rPr>
              <a:t>Відповідь. </a:t>
            </a:r>
            <a:r>
              <a:rPr kumimoji="0" lang="ru-RU" sz="2000" b="0" i="0" u="none" strike="noStrike" cap="none" normalizeH="0" baseline="0" smtClean="0">
                <a:ln>
                  <a:noFill/>
                </a:ln>
                <a:effectLst/>
                <a:latin typeface="Arial" pitchFamily="34" charset="0"/>
                <a:ea typeface="Times New Roman" pitchFamily="18" charset="0"/>
                <a:cs typeface="Arial" pitchFamily="34" charset="0"/>
              </a:rPr>
              <a:t>Ознака спадкується як рецесивна, зчеплена зі статтю. Носії патологічного гена: I-1; II-2 і 4. Хворі на міопатію: II-1; III-1 і 2.</a:t>
            </a:r>
          </a:p>
          <a:p>
            <a:pPr marL="0" marR="0" lvl="0" indent="450850" algn="l" defTabSz="914400" rtl="0" eaLnBrk="0" fontAlgn="base" latinLnBrk="0" hangingPunct="0">
              <a:lnSpc>
                <a:spcPct val="100000"/>
              </a:lnSpc>
              <a:spcBef>
                <a:spcPct val="0"/>
              </a:spcBef>
              <a:spcAft>
                <a:spcPct val="0"/>
              </a:spcAft>
              <a:buClrTx/>
              <a:buSzTx/>
              <a:buFontTx/>
              <a:buNone/>
              <a:tabLst>
                <a:tab pos="180975" algn="l"/>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0" y="2492896"/>
            <a:ext cx="8964488" cy="4176464"/>
          </a:xfrm>
        </p:spPr>
        <p:txBody>
          <a:bodyPr>
            <a:noAutofit/>
          </a:bodyPr>
          <a:lstStyle/>
          <a:p>
            <a:pPr marL="85725" indent="366713" algn="just">
              <a:lnSpc>
                <a:spcPct val="120000"/>
              </a:lnSpc>
              <a:spcBef>
                <a:spcPts val="0"/>
              </a:spcBef>
              <a:buNone/>
            </a:pPr>
            <a:r>
              <a:rPr lang="uk-UA" sz="1400" b="1" smtClean="0"/>
              <a:t>Задача 5.  </a:t>
            </a:r>
            <a:r>
              <a:rPr lang="uk-UA" sz="1400" smtClean="0"/>
              <a:t>Проаналізуйте схему родоводу і визначте характер спадкування за </a:t>
            </a:r>
            <a:r>
              <a:rPr lang="uk-UA" sz="1400" smtClean="0"/>
              <a:t>родоводом</a:t>
            </a:r>
            <a:r>
              <a:rPr lang="uk-UA" sz="1400" smtClean="0"/>
              <a:t>.</a:t>
            </a:r>
          </a:p>
          <a:p>
            <a:pPr marL="85725" indent="366713" algn="just">
              <a:lnSpc>
                <a:spcPct val="120000"/>
              </a:lnSpc>
              <a:spcBef>
                <a:spcPts val="0"/>
              </a:spcBef>
              <a:buNone/>
            </a:pPr>
            <a:r>
              <a:rPr lang="ru-RU" sz="1400" b="1" smtClean="0"/>
              <a:t>Розв'язання-відповідь. </a:t>
            </a:r>
            <a:r>
              <a:rPr lang="ru-RU" sz="1400" smtClean="0"/>
              <a:t>На </a:t>
            </a:r>
            <a:r>
              <a:rPr lang="ru-RU" sz="1400" smtClean="0"/>
              <a:t>даній схемі зображена частина родоводу однієї сім’ї, ураженої брахідактилією.</a:t>
            </a:r>
          </a:p>
          <a:p>
            <a:pPr marL="85725" indent="366713" algn="just">
              <a:lnSpc>
                <a:spcPct val="120000"/>
              </a:lnSpc>
              <a:spcBef>
                <a:spcPts val="0"/>
              </a:spcBef>
              <a:buNone/>
            </a:pPr>
            <a:r>
              <a:rPr lang="ru-RU" sz="1400" smtClean="0"/>
              <a:t>Аномалія спостерігається в кожному поколінні. У шлюбах, де один з подружжя має вкорочені пальці, а другий нормальні, народжуються діти, уражені аномалією. Це одна з ознак домінантного спадкування. Інша ознака, яка підтверджує факт домінантного спадкування гена, полягає в тому, що у шлюбах, де обоє з подружжя мають нормальні пальці (див. у IV поколінні), дітей з брахідактилією не буває.</a:t>
            </a:r>
          </a:p>
          <a:p>
            <a:pPr marL="85725" indent="366713" algn="just">
              <a:lnSpc>
                <a:spcPct val="120000"/>
              </a:lnSpc>
              <a:spcBef>
                <a:spcPts val="0"/>
              </a:spcBef>
              <a:buNone/>
            </a:pPr>
            <a:r>
              <a:rPr lang="ru-RU" sz="1400" smtClean="0"/>
              <a:t>Аномалією уражені в однаковій мірі чоловіки й жінки. Це ознака аутосомного спадкування. Позначимо ген, що обумовлює розвиток вкорочених пальців, через А, а ген, що обумовлює нормальну будову пальців, — через а. Припустимо, що всі уражені брахідактилією особи в даному родоводі гетерозиготні, з генотипом Аа.</a:t>
            </a:r>
          </a:p>
          <a:p>
            <a:pPr marL="85725" indent="366713" algn="just">
              <a:lnSpc>
                <a:spcPct val="120000"/>
              </a:lnSpc>
              <a:spcBef>
                <a:spcPts val="0"/>
              </a:spcBef>
              <a:buNone/>
            </a:pPr>
            <a:r>
              <a:rPr lang="ru-RU" sz="1400" smtClean="0"/>
              <a:t>Оскільки в аналізованому родоводі всі особи, що мають брахідактилію, вступають у шлюб із чоловіками або жінками, які мають нормальну будову пальців, можна припустити, що ці шлюби ілюструють менделівське аналізуюче схрещування Аа х аа. Воно дає розщеплення за генотипом 1 : 1. Якщо підрахувати співвідношення уражених брахідактилією і осіб з нормальною будовою пальців від таких шлюбів в усіх поколіннях, то з’ясується, що воно близьке до очікуваного і становить 20аа : 22Аа. Це підтверджує правильність </a:t>
            </a:r>
            <a:r>
              <a:rPr lang="ru-RU" sz="1400" smtClean="0"/>
              <a:t>наших </a:t>
            </a:r>
            <a:r>
              <a:rPr lang="ru-RU" sz="1400" smtClean="0"/>
              <a:t>міркувань. На </a:t>
            </a:r>
            <a:r>
              <a:rPr lang="ru-RU" sz="1400" smtClean="0"/>
              <a:t>прикладі цього родоводу вперше була доведена придатність законів Менделя для вивчення законів спадкування в </a:t>
            </a:r>
            <a:r>
              <a:rPr lang="ru-RU" sz="1400" smtClean="0"/>
              <a:t>людини</a:t>
            </a:r>
            <a:r>
              <a:rPr lang="ru-RU" sz="1400" smtClean="0"/>
              <a:t>.</a:t>
            </a:r>
            <a:endParaRPr lang="ru-RU" sz="1400" smtClean="0"/>
          </a:p>
        </p:txBody>
      </p:sp>
      <p:pic>
        <p:nvPicPr>
          <p:cNvPr id="4" name="Picutre 712" descr="https://uahistory.co/zno/general-biology-a-collection-of-tasks-2020-barna/general-biology-a-collection-of-tasks-2020-barna.files/image712.jpg"/>
          <p:cNvPicPr/>
          <p:nvPr/>
        </p:nvPicPr>
        <p:blipFill>
          <a:blip r:embed="rId2" cstate="print"/>
          <a:srcRect/>
          <a:stretch>
            <a:fillRect/>
          </a:stretch>
        </p:blipFill>
        <p:spPr bwMode="auto">
          <a:xfrm>
            <a:off x="971600" y="0"/>
            <a:ext cx="7344816" cy="2420888"/>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23528" y="2204864"/>
            <a:ext cx="8442520" cy="4104456"/>
          </a:xfrm>
        </p:spPr>
        <p:txBody>
          <a:bodyPr>
            <a:normAutofit lnSpcReduction="10000"/>
          </a:bodyPr>
          <a:lstStyle/>
          <a:p>
            <a:pPr marL="85725" indent="366713" algn="just">
              <a:buNone/>
            </a:pPr>
            <a:r>
              <a:rPr lang="uk-UA" b="1" smtClean="0"/>
              <a:t>Задача </a:t>
            </a:r>
            <a:r>
              <a:rPr lang="uk-UA" b="1" smtClean="0"/>
              <a:t>6. </a:t>
            </a:r>
            <a:r>
              <a:rPr lang="ru-RU" smtClean="0"/>
              <a:t>Виявлено</a:t>
            </a:r>
            <a:r>
              <a:rPr lang="ru-RU" smtClean="0"/>
              <a:t>, що алкаптонурія — аутосомно-рецесивне захворювання. Поясніть високу частоту народжених хворих дітей у даному </a:t>
            </a:r>
            <a:r>
              <a:rPr lang="ru-RU" smtClean="0"/>
              <a:t>родоводі</a:t>
            </a:r>
            <a:r>
              <a:rPr lang="ru-RU" smtClean="0"/>
              <a:t>.</a:t>
            </a:r>
          </a:p>
          <a:p>
            <a:pPr marL="85725" indent="366713">
              <a:buNone/>
            </a:pPr>
            <a:r>
              <a:rPr lang="ru-RU" b="1" smtClean="0"/>
              <a:t>Розв’язання-відповідь</a:t>
            </a:r>
            <a:endParaRPr lang="ru-RU" smtClean="0"/>
          </a:p>
          <a:p>
            <a:pPr marL="85725" indent="366713">
              <a:buNone/>
            </a:pPr>
            <a:r>
              <a:rPr lang="ru-RU" smtClean="0"/>
              <a:t>Генотипи членів родоводу: I-1 — Аа; II-1, 2, 3; III-1, 2, 3, 4 — АА; I-2, II-4, 5 і 6 — аа. Причиною високої частоти народження хворих дітей у цьому родоводі є споріднений шлюб.</a:t>
            </a:r>
          </a:p>
          <a:p>
            <a:endParaRPr lang="ru-RU" smtClean="0"/>
          </a:p>
          <a:p>
            <a:endParaRPr lang="ru-RU"/>
          </a:p>
        </p:txBody>
      </p:sp>
      <p:pic>
        <p:nvPicPr>
          <p:cNvPr id="4" name="Picutre 716" descr="https://uahistory.co/zno/general-biology-a-collection-of-tasks-2020-barna/general-biology-a-collection-of-tasks-2020-barna.files/image716.jpg"/>
          <p:cNvPicPr/>
          <p:nvPr/>
        </p:nvPicPr>
        <p:blipFill>
          <a:blip r:embed="rId2" cstate="print"/>
          <a:srcRect/>
          <a:stretch>
            <a:fillRect/>
          </a:stretch>
        </p:blipFill>
        <p:spPr bwMode="auto">
          <a:xfrm>
            <a:off x="1331640" y="0"/>
            <a:ext cx="6264696" cy="1844824"/>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smtClean="0"/>
              <a:t>ДЯКУЮ ЗА УВАГУ!</a:t>
            </a:r>
            <a:endParaRPr lang="ru-RU"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51520" y="1600200"/>
            <a:ext cx="8640960" cy="4925144"/>
          </a:xfrm>
        </p:spPr>
        <p:txBody>
          <a:bodyPr>
            <a:normAutofit fontScale="92500" lnSpcReduction="20000"/>
          </a:bodyPr>
          <a:lstStyle/>
          <a:p>
            <a:pPr marL="85725" indent="366713" algn="just">
              <a:buNone/>
            </a:pPr>
            <a:r>
              <a:rPr lang="ru-RU" smtClean="0"/>
              <a:t>Визначаючи тип спадкування, необхідно брати до уваги генеалогію подружжя. Якщо рецесивна ознака виявляється нечасто, то батьки носія цієї ознаки, здебільшого, є близькими родичами (у межах третього ступеня спорідненості). Адже родичі частіше виявляються гетерозиготами за одним і тим же мутаційним геном, тому їх шлюб призводить до народження хворих </a:t>
            </a:r>
            <a:r>
              <a:rPr lang="ru-RU" smtClean="0"/>
              <a:t>дітей</a:t>
            </a:r>
            <a:r>
              <a:rPr lang="ru-RU" smtClean="0"/>
              <a:t>.</a:t>
            </a:r>
          </a:p>
          <a:p>
            <a:pPr marL="85725" indent="366713" algn="just">
              <a:buNone/>
            </a:pPr>
            <a:endParaRPr lang="ru-RU" smtClean="0"/>
          </a:p>
          <a:p>
            <a:pPr marL="85725" indent="366713" algn="just">
              <a:buNone/>
            </a:pPr>
            <a:r>
              <a:rPr lang="ru-RU" smtClean="0"/>
              <a:t>Таким чином, типи спадкування й форми вияву генетичних задатків досить різноманітні і для диференціації їх необхідні спеціальні методи аналізу, перш за все — клініко-генеалогічний </a:t>
            </a:r>
            <a:r>
              <a:rPr lang="ru-RU" smtClean="0"/>
              <a:t>аналіз</a:t>
            </a:r>
            <a:r>
              <a:rPr lang="ru-RU" smtClean="0"/>
              <a:t>.</a:t>
            </a:r>
            <a:endParaRPr lang="ru-RU"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95536" y="1600200"/>
            <a:ext cx="8370512" cy="4925144"/>
          </a:xfrm>
        </p:spPr>
        <p:txBody>
          <a:bodyPr>
            <a:normAutofit/>
          </a:bodyPr>
          <a:lstStyle/>
          <a:p>
            <a:pPr algn="just">
              <a:buNone/>
            </a:pPr>
            <a:r>
              <a:rPr lang="ru-RU" b="1" smtClean="0"/>
              <a:t>Генеалогія в широкому розумінні слова</a:t>
            </a:r>
            <a:r>
              <a:rPr lang="ru-RU" smtClean="0"/>
              <a:t> — вчення про родоводи. </a:t>
            </a:r>
            <a:r>
              <a:rPr lang="ru-RU" b="1" smtClean="0"/>
              <a:t>Генеалогічний метод (метод родоводів)</a:t>
            </a:r>
            <a:r>
              <a:rPr lang="ru-RU" smtClean="0"/>
              <a:t> дає можливість простежити спадкування хвороби (або ознаки) у сім’ї (роді), вказує тип родинних зв’язків між членами родоводу. У медичній генетиці цей метод звичайно називають клінічно-генеалогічним, оскільки йдеться про виявлення патологічних ознак за допомогою прийомів клінічного </a:t>
            </a:r>
            <a:r>
              <a:rPr lang="ru-RU" smtClean="0"/>
              <a:t>обстеження</a:t>
            </a:r>
            <a:r>
              <a:rPr lang="ru-RU" smtClean="0"/>
              <a:t>.</a:t>
            </a:r>
            <a:endParaRPr lang="ru-RU" smtClean="0"/>
          </a:p>
        </p:txBody>
      </p:sp>
      <p:sp>
        <p:nvSpPr>
          <p:cNvPr id="4" name="Заголовок 1"/>
          <p:cNvSpPr>
            <a:spLocks noGrp="1"/>
          </p:cNvSpPr>
          <p:nvPr>
            <p:ph type="title"/>
          </p:nvPr>
        </p:nvSpPr>
        <p:spPr>
          <a:xfrm>
            <a:off x="612648" y="228600"/>
            <a:ext cx="8153400" cy="990600"/>
          </a:xfrm>
        </p:spPr>
        <p:txBody>
          <a:bodyPr/>
          <a:lstStyle/>
          <a:p>
            <a:pPr algn="ctr"/>
            <a:r>
              <a:rPr lang="ru-RU" b="1" smtClean="0"/>
              <a:t>Генеалогічний метод</a:t>
            </a:r>
            <a:endParaRPr lang="ru-RU" b="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smtClean="0"/>
              <a:t>Генеалогічний метод</a:t>
            </a:r>
            <a:endParaRPr lang="ru-RU" b="1"/>
          </a:p>
        </p:txBody>
      </p:sp>
      <p:sp>
        <p:nvSpPr>
          <p:cNvPr id="3" name="Содержимое 2"/>
          <p:cNvSpPr>
            <a:spLocks noGrp="1"/>
          </p:cNvSpPr>
          <p:nvPr>
            <p:ph sz="quarter" idx="1"/>
          </p:nvPr>
        </p:nvSpPr>
        <p:spPr>
          <a:xfrm>
            <a:off x="251520" y="1600200"/>
            <a:ext cx="8568952" cy="4925144"/>
          </a:xfrm>
        </p:spPr>
        <p:txBody>
          <a:bodyPr>
            <a:normAutofit/>
          </a:bodyPr>
          <a:lstStyle/>
          <a:p>
            <a:pPr algn="ctr">
              <a:buNone/>
            </a:pPr>
            <a:r>
              <a:rPr lang="ru-RU" b="1" u="sng" smtClean="0"/>
              <a:t>Генеалогічний </a:t>
            </a:r>
            <a:r>
              <a:rPr lang="ru-RU" b="1" u="sng" smtClean="0"/>
              <a:t>метод </a:t>
            </a:r>
            <a:r>
              <a:rPr lang="ru-RU" b="1" u="sng" smtClean="0"/>
              <a:t>широко застосовується для вирішення теоретичних і прикладних проблем:</a:t>
            </a:r>
          </a:p>
          <a:p>
            <a:pPr lvl="0"/>
            <a:r>
              <a:rPr lang="ru-RU" smtClean="0"/>
              <a:t>1) встановлення спадкового характеру ознаки;</a:t>
            </a:r>
          </a:p>
          <a:p>
            <a:pPr lvl="0"/>
            <a:r>
              <a:rPr lang="ru-RU" smtClean="0"/>
              <a:t>2) визначення типу спадкування і пенетрантності генотипу;</a:t>
            </a:r>
          </a:p>
          <a:p>
            <a:pPr lvl="0"/>
            <a:r>
              <a:rPr lang="ru-RU" smtClean="0"/>
              <a:t>3) аналізу зчеплення генів і картування хромосом;</a:t>
            </a:r>
          </a:p>
          <a:p>
            <a:pPr lvl="0"/>
            <a:r>
              <a:rPr lang="ru-RU" smtClean="0"/>
              <a:t>4) вивчення інтенсивності мутаційного процесу;</a:t>
            </a:r>
          </a:p>
          <a:p>
            <a:pPr lvl="0"/>
            <a:r>
              <a:rPr lang="ru-RU" smtClean="0"/>
              <a:t>5) розшифровування механізмів взаємодії генів;</a:t>
            </a:r>
          </a:p>
          <a:p>
            <a:pPr lvl="0"/>
            <a:r>
              <a:rPr lang="ru-RU" smtClean="0"/>
              <a:t>6) медико-генетичного консультування.</a:t>
            </a:r>
          </a:p>
          <a:p>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smtClean="0"/>
              <a:t>Складання родоводу</a:t>
            </a:r>
            <a:endParaRPr lang="ru-RU"/>
          </a:p>
        </p:txBody>
      </p:sp>
      <p:sp>
        <p:nvSpPr>
          <p:cNvPr id="3" name="Содержимое 2"/>
          <p:cNvSpPr>
            <a:spLocks noGrp="1"/>
          </p:cNvSpPr>
          <p:nvPr>
            <p:ph sz="quarter" idx="1"/>
          </p:nvPr>
        </p:nvSpPr>
        <p:spPr>
          <a:xfrm>
            <a:off x="323528" y="1600200"/>
            <a:ext cx="8568952" cy="4997152"/>
          </a:xfrm>
        </p:spPr>
        <p:txBody>
          <a:bodyPr>
            <a:normAutofit fontScale="92500" lnSpcReduction="20000"/>
          </a:bodyPr>
          <a:lstStyle/>
          <a:p>
            <a:pPr marL="85725" indent="366713" algn="just">
              <a:buNone/>
            </a:pPr>
            <a:r>
              <a:rPr lang="ru-RU" smtClean="0"/>
              <a:t>Збирання відомостей про сім’ю починається від пробанда. Так називають представника сім’ї, який першим потрапив в поле зору дослідника. Здебільшого, це хворий або носій досліджуваної ознаки. Дітей однієї батьківської пари (рідних братів і сестер) називають сибсами. Сім’єю, у вузькому розумінні слова, називають батьківську пару і їхніх дітей. Більш широке коло кровних родичів краще позначати терміном «рід».</a:t>
            </a:r>
          </a:p>
          <a:p>
            <a:pPr marL="85725" indent="366713" algn="just">
              <a:buNone/>
            </a:pPr>
            <a:r>
              <a:rPr lang="ru-RU" smtClean="0"/>
              <a:t>Звичайно, родовід складається за однією або кількома ознаками. Але він не може бути складений за всіма відомими ознаками. Та в цьому й немає потреби: лікар або генетик цікавляться якимось конкретним захворюванням (ознакою) або додатково кількома ознаками, супутніми </a:t>
            </a:r>
            <a:r>
              <a:rPr lang="ru-RU" smtClean="0"/>
              <a:t>основній</a:t>
            </a:r>
            <a:r>
              <a:rPr lang="ru-RU" smtClean="0"/>
              <a:t>.</a:t>
            </a:r>
            <a:endParaRPr lang="ru-RU"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23528" y="1600200"/>
            <a:ext cx="8640960" cy="4925144"/>
          </a:xfrm>
        </p:spPr>
        <p:txBody>
          <a:bodyPr>
            <a:normAutofit fontScale="92500" lnSpcReduction="20000"/>
          </a:bodyPr>
          <a:lstStyle/>
          <a:p>
            <a:pPr marL="85725" indent="366713" algn="just">
              <a:buNone/>
            </a:pPr>
            <a:r>
              <a:rPr lang="ru-RU" smtClean="0"/>
              <a:t>Залежно від мети дослідження, родовід може бути повним або обмеженим. Що більше поколінь залучається в родовід, тим він повніший. Але це спричиняє неточності в отриманих відомостях і, як наслідок, неточності в побудові загальної генези захворювання. Наприклад, інколи люди не знають своїх двоюрідних братів і сестер, не кажучи вже про певні ознаки в них або їхніх </a:t>
            </a:r>
            <a:r>
              <a:rPr lang="ru-RU" smtClean="0"/>
              <a:t>дітей</a:t>
            </a:r>
            <a:r>
              <a:rPr lang="ru-RU" smtClean="0"/>
              <a:t>.</a:t>
            </a:r>
          </a:p>
          <a:p>
            <a:pPr marL="85725" indent="366713" algn="just">
              <a:buNone/>
            </a:pPr>
            <a:endParaRPr lang="ru-RU" smtClean="0"/>
          </a:p>
          <a:p>
            <a:pPr marL="85725" indent="366713" algn="just">
              <a:buNone/>
            </a:pPr>
            <a:r>
              <a:rPr lang="ru-RU" smtClean="0"/>
              <a:t>Складання родоводу супроводжують коротким записом основних даних про кожного члена родоводу із зазначенням ступеня його спорідненості стосовно пробанда. Потім з метою унаочнення (або у разі публікації) готують графічне зображення </a:t>
            </a:r>
            <a:r>
              <a:rPr lang="ru-RU" smtClean="0"/>
              <a:t>родоводу</a:t>
            </a:r>
            <a:r>
              <a:rPr lang="ru-RU" smtClean="0"/>
              <a:t>.</a:t>
            </a:r>
            <a:endParaRPr lang="ru-RU" smtClean="0"/>
          </a:p>
        </p:txBody>
      </p:sp>
      <p:sp>
        <p:nvSpPr>
          <p:cNvPr id="4" name="Заголовок 1"/>
          <p:cNvSpPr>
            <a:spLocks noGrp="1"/>
          </p:cNvSpPr>
          <p:nvPr>
            <p:ph type="title"/>
          </p:nvPr>
        </p:nvSpPr>
        <p:spPr>
          <a:xfrm>
            <a:off x="612648" y="228600"/>
            <a:ext cx="8153400" cy="990600"/>
          </a:xfrm>
        </p:spPr>
        <p:txBody>
          <a:bodyPr/>
          <a:lstStyle/>
          <a:p>
            <a:pPr algn="ctr"/>
            <a:r>
              <a:rPr lang="ru-RU" b="1" smtClean="0"/>
              <a:t>Складання родоводу</a:t>
            </a:r>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28600"/>
            <a:ext cx="8586536" cy="990600"/>
          </a:xfrm>
        </p:spPr>
        <p:txBody>
          <a:bodyPr>
            <a:normAutofit fontScale="90000"/>
          </a:bodyPr>
          <a:lstStyle/>
          <a:p>
            <a:pPr algn="ctr"/>
            <a:r>
              <a:rPr lang="ru-RU" b="1" u="sng" smtClean="0"/>
              <a:t>Для цього користуються стандартними </a:t>
            </a:r>
            <a:r>
              <a:rPr lang="ru-RU" b="1" u="sng" smtClean="0"/>
              <a:t>символами</a:t>
            </a:r>
            <a:r>
              <a:rPr lang="ru-RU" b="1" u="sng" smtClean="0"/>
              <a:t>:</a:t>
            </a:r>
            <a:endParaRPr lang="ru-RU" b="1" u="sng"/>
          </a:p>
        </p:txBody>
      </p:sp>
      <p:pic>
        <p:nvPicPr>
          <p:cNvPr id="4" name="Picutre 696" descr="https://uahistory.co/zno/general-biology-a-collection-of-tasks-2020-barna/general-biology-a-collection-of-tasks-2020-barna.files/image696.jpg"/>
          <p:cNvPicPr/>
          <p:nvPr/>
        </p:nvPicPr>
        <p:blipFill>
          <a:blip r:embed="rId2" cstate="print"/>
          <a:srcRect/>
          <a:stretch>
            <a:fillRect/>
          </a:stretch>
        </p:blipFill>
        <p:spPr bwMode="auto">
          <a:xfrm>
            <a:off x="323528" y="1484784"/>
            <a:ext cx="8640960" cy="504056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28600"/>
            <a:ext cx="8370512" cy="990600"/>
          </a:xfrm>
        </p:spPr>
        <p:txBody>
          <a:bodyPr/>
          <a:lstStyle/>
          <a:p>
            <a:pPr algn="ctr"/>
            <a:r>
              <a:rPr lang="ru-RU" b="1" smtClean="0"/>
              <a:t>Принципи </a:t>
            </a:r>
            <a:r>
              <a:rPr lang="ru-RU" b="1" smtClean="0"/>
              <a:t>складання родоводу</a:t>
            </a:r>
            <a:endParaRPr lang="ru-RU" b="1"/>
          </a:p>
        </p:txBody>
      </p:sp>
      <p:sp>
        <p:nvSpPr>
          <p:cNvPr id="3" name="Содержимое 2"/>
          <p:cNvSpPr>
            <a:spLocks noGrp="1"/>
          </p:cNvSpPr>
          <p:nvPr>
            <p:ph sz="quarter" idx="1"/>
          </p:nvPr>
        </p:nvSpPr>
        <p:spPr>
          <a:xfrm>
            <a:off x="251520" y="1600200"/>
            <a:ext cx="8640960" cy="5069160"/>
          </a:xfrm>
        </p:spPr>
        <p:txBody>
          <a:bodyPr>
            <a:normAutofit fontScale="77500" lnSpcReduction="20000"/>
          </a:bodyPr>
          <a:lstStyle/>
          <a:p>
            <a:pPr marL="85725" indent="366713" algn="just">
              <a:buNone/>
            </a:pPr>
            <a:r>
              <a:rPr lang="ru-RU" smtClean="0"/>
              <a:t>Фігури в родоводі розміщуються за поколіннями, кожне з яких займає окремий горизонтальний рядок і позначається зліва від рядка римською цифрою. Всі індивіди цього покоління позначаються арабськими цифрами. Для позначення родинних зв’язків між членами родоводу застосовують наступні знаки. Горизонтальна лінія, що з’єднує коло з квадратом, — лінія шлюбу. Від неї відходить графічне «коромисло», до якого прикріплені знизу символи дітей, народжених від цього шлюбу. Близнята позначаються розміщеними поряд колами чи квадратами, приєднаними до однієї спільної точки «коромислом».</a:t>
            </a:r>
          </a:p>
          <a:p>
            <a:pPr marL="85725" indent="366713" algn="just">
              <a:buNone/>
            </a:pPr>
            <a:endParaRPr lang="ru-RU" smtClean="0"/>
          </a:p>
          <a:p>
            <a:pPr marL="85725" indent="366713" algn="just">
              <a:buNone/>
            </a:pPr>
            <a:r>
              <a:rPr lang="ru-RU" smtClean="0"/>
              <a:t>Символи одружених дітей з’єднуються лініями шлюбу зі своїми подружжями. Якщо в подружньої пари кілька дітей, ставлять ромб із цифрою всередині. Ця цифра означає кількість дітей. На схемі, поданій нижче, зображений родовід, що охоплює покоління пробанда (III), два покоління за висхідною лінією (II і І) і одне покоління за низхідною лінією (IV).</a:t>
            </a:r>
          </a:p>
          <a:p>
            <a:endParaRPr lang="ru-RU"/>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50</TotalTime>
  <Words>2583</Words>
  <Application>Microsoft Office PowerPoint</Application>
  <PresentationFormat>Экран (4:3)</PresentationFormat>
  <Paragraphs>113</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Обычная</vt:lpstr>
      <vt:lpstr>Складання та аналіз схем родоводів </vt:lpstr>
      <vt:lpstr>Слайд 2</vt:lpstr>
      <vt:lpstr>Слайд 3</vt:lpstr>
      <vt:lpstr>Генеалогічний метод</vt:lpstr>
      <vt:lpstr>Генеалогічний метод</vt:lpstr>
      <vt:lpstr>Складання родоводу</vt:lpstr>
      <vt:lpstr>Складання родоводу</vt:lpstr>
      <vt:lpstr>Для цього користуються стандартними символами:</vt:lpstr>
      <vt:lpstr>Принципи складання родоводу</vt:lpstr>
      <vt:lpstr>Схема принципу складання родоводу</vt:lpstr>
      <vt:lpstr>Родовід відображає рецесивне спадкування захворювання та гетерозиготність пробанда і її чоловіка. Нагадаємо, що у разі рецесивного захворювання (хворий — n, здоровий — Ν) гетерозиготність родичів у ряді випадків може бути встановлена з повною достовірністю. Її можна встановити: </vt:lpstr>
      <vt:lpstr>Слайд 12</vt:lpstr>
      <vt:lpstr>Генеалогічний аналіз</vt:lpstr>
      <vt:lpstr>Генеалогічний аналіз</vt:lpstr>
      <vt:lpstr>Приклади визначення типу спадкування</vt:lpstr>
      <vt:lpstr>Приклади визначення типу спадкування</vt:lpstr>
      <vt:lpstr>«Легенда родоводу»</vt:lpstr>
      <vt:lpstr>Аналіз родоводу за аутосомно- домінантного успадкування:</vt:lpstr>
      <vt:lpstr>Х – зчеплене успадкування </vt:lpstr>
      <vt:lpstr>Слайд 20</vt:lpstr>
      <vt:lpstr>Слайд 21</vt:lpstr>
      <vt:lpstr>Слайд 22</vt:lpstr>
      <vt:lpstr>Слайд 23</vt:lpstr>
      <vt:lpstr>Слайд 24</vt:lpstr>
      <vt:lpstr>Слайд 25</vt:lpstr>
      <vt:lpstr>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Складання та аналіз схем родоводів </dc:title>
  <dc:creator>Vika</dc:creator>
  <cp:lastModifiedBy>Пользователь Windows</cp:lastModifiedBy>
  <cp:revision>7</cp:revision>
  <dcterms:created xsi:type="dcterms:W3CDTF">2023-10-27T19:43:26Z</dcterms:created>
  <dcterms:modified xsi:type="dcterms:W3CDTF">2023-11-11T17:05:34Z</dcterms:modified>
</cp:coreProperties>
</file>