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763969-1EEB-44E6-AF8D-7E436D48C6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EDB6D7-A418-4524-A3F8-98040B7A559A}">
      <dgm:prSet phldrT="[Текст]"/>
      <dgm:spPr/>
      <dgm:t>
        <a:bodyPr/>
        <a:lstStyle/>
        <a:p>
          <a:r>
            <a:rPr lang="ru-RU" dirty="0" err="1" smtClean="0"/>
            <a:t>Індивідуальна</a:t>
          </a:r>
          <a:r>
            <a:rPr lang="ru-RU" dirty="0" smtClean="0"/>
            <a:t> форма </a:t>
          </a:r>
          <a:r>
            <a:rPr lang="ru-RU" dirty="0" err="1" smtClean="0"/>
            <a:t>роботи</a:t>
          </a:r>
          <a:endParaRPr lang="ru-RU" dirty="0"/>
        </a:p>
      </dgm:t>
    </dgm:pt>
    <dgm:pt modelId="{4D412DEB-DBBF-48A3-BC3E-44FA3D9B9482}" type="parTrans" cxnId="{B3C5C95D-362C-4569-8F95-ACA766F07105}">
      <dgm:prSet/>
      <dgm:spPr/>
      <dgm:t>
        <a:bodyPr/>
        <a:lstStyle/>
        <a:p>
          <a:endParaRPr lang="ru-RU"/>
        </a:p>
      </dgm:t>
    </dgm:pt>
    <dgm:pt modelId="{9678BA7E-CC52-4033-8507-4D5DD42B25E0}" type="sibTrans" cxnId="{B3C5C95D-362C-4569-8F95-ACA766F07105}">
      <dgm:prSet/>
      <dgm:spPr/>
      <dgm:t>
        <a:bodyPr/>
        <a:lstStyle/>
        <a:p>
          <a:endParaRPr lang="ru-RU"/>
        </a:p>
      </dgm:t>
    </dgm:pt>
    <dgm:pt modelId="{BD34C297-DE09-4D42-8E23-F10FB4419005}">
      <dgm:prSet phldrT="[Текст]"/>
      <dgm:spPr/>
      <dgm:t>
        <a:bodyPr/>
        <a:lstStyle/>
        <a:p>
          <a:r>
            <a:rPr lang="ru-RU" dirty="0" err="1" smtClean="0"/>
            <a:t>Індивідуально-групова</a:t>
          </a:r>
          <a:r>
            <a:rPr lang="ru-RU" dirty="0" smtClean="0"/>
            <a:t> форма </a:t>
          </a:r>
          <a:r>
            <a:rPr lang="ru-RU" dirty="0" err="1" smtClean="0"/>
            <a:t>роботи</a:t>
          </a:r>
          <a:endParaRPr lang="ru-RU" dirty="0"/>
        </a:p>
      </dgm:t>
    </dgm:pt>
    <dgm:pt modelId="{C3F5D3C3-EC2D-4A74-A7A3-C2F79962A384}" type="parTrans" cxnId="{C8723A4F-CF87-4E60-9C28-FDB12FBAC9F9}">
      <dgm:prSet/>
      <dgm:spPr/>
      <dgm:t>
        <a:bodyPr/>
        <a:lstStyle/>
        <a:p>
          <a:endParaRPr lang="ru-RU"/>
        </a:p>
      </dgm:t>
    </dgm:pt>
    <dgm:pt modelId="{58F1E822-6468-4A9A-BEF0-04EA12AFDF04}" type="sibTrans" cxnId="{C8723A4F-CF87-4E60-9C28-FDB12FBAC9F9}">
      <dgm:prSet/>
      <dgm:spPr/>
      <dgm:t>
        <a:bodyPr/>
        <a:lstStyle/>
        <a:p>
          <a:endParaRPr lang="ru-RU"/>
        </a:p>
      </dgm:t>
    </dgm:pt>
    <dgm:pt modelId="{4740061A-4B41-4A4C-9FF4-64FA0C91DCCC}">
      <dgm:prSet phldrT="[Текст]"/>
      <dgm:spPr/>
      <dgm:t>
        <a:bodyPr/>
        <a:lstStyle/>
        <a:p>
          <a:r>
            <a:rPr lang="ru-RU" dirty="0" err="1" smtClean="0"/>
            <a:t>Колективно</a:t>
          </a:r>
          <a:r>
            <a:rPr lang="ru-RU" dirty="0" smtClean="0"/>
            <a:t> – </a:t>
          </a:r>
          <a:r>
            <a:rPr lang="ru-RU" dirty="0" err="1" smtClean="0"/>
            <a:t>групова</a:t>
          </a:r>
          <a:r>
            <a:rPr lang="ru-RU" dirty="0" smtClean="0"/>
            <a:t> форма </a:t>
          </a:r>
          <a:r>
            <a:rPr lang="ru-RU" dirty="0" err="1" smtClean="0"/>
            <a:t>роботи</a:t>
          </a:r>
          <a:endParaRPr lang="ru-RU" dirty="0"/>
        </a:p>
      </dgm:t>
    </dgm:pt>
    <dgm:pt modelId="{4C8A3A03-8FC2-4F7E-9DB9-9B23F8E283DE}" type="parTrans" cxnId="{E1F4F010-1881-4778-BA2A-CE8DCED66A72}">
      <dgm:prSet/>
      <dgm:spPr/>
      <dgm:t>
        <a:bodyPr/>
        <a:lstStyle/>
        <a:p>
          <a:endParaRPr lang="ru-RU"/>
        </a:p>
      </dgm:t>
    </dgm:pt>
    <dgm:pt modelId="{4BB7DE42-209F-43EB-B1EE-C66BEBB19005}" type="sibTrans" cxnId="{E1F4F010-1881-4778-BA2A-CE8DCED66A72}">
      <dgm:prSet/>
      <dgm:spPr/>
      <dgm:t>
        <a:bodyPr/>
        <a:lstStyle/>
        <a:p>
          <a:endParaRPr lang="ru-RU"/>
        </a:p>
      </dgm:t>
    </dgm:pt>
    <dgm:pt modelId="{341DE37C-50BA-4B5B-A37D-D1216FA8C964}" type="pres">
      <dgm:prSet presAssocID="{52763969-1EEB-44E6-AF8D-7E436D48C6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0D458-D57E-49AE-8C3B-70094BB071B7}" type="pres">
      <dgm:prSet presAssocID="{49EDB6D7-A418-4524-A3F8-98040B7A559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D9B24-083D-4F7D-8BA1-B9E805B4CAB8}" type="pres">
      <dgm:prSet presAssocID="{9678BA7E-CC52-4033-8507-4D5DD42B25E0}" presName="sibTrans" presStyleCnt="0"/>
      <dgm:spPr/>
    </dgm:pt>
    <dgm:pt modelId="{ACF843B6-D71B-46E9-B760-AEE638E96D2D}" type="pres">
      <dgm:prSet presAssocID="{BD34C297-DE09-4D42-8E23-F10FB44190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15E59F-7FB7-4C6D-BB58-EEEE911650E3}" type="pres">
      <dgm:prSet presAssocID="{58F1E822-6468-4A9A-BEF0-04EA12AFDF04}" presName="sibTrans" presStyleCnt="0"/>
      <dgm:spPr/>
    </dgm:pt>
    <dgm:pt modelId="{6A80DF4C-C9F6-460B-ADD1-33F704F3B0D1}" type="pres">
      <dgm:prSet presAssocID="{4740061A-4B41-4A4C-9FF4-64FA0C91DCC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1035E4-7802-4AEE-9167-146968E660DC}" type="presOf" srcId="{52763969-1EEB-44E6-AF8D-7E436D48C6B6}" destId="{341DE37C-50BA-4B5B-A37D-D1216FA8C964}" srcOrd="0" destOrd="0" presId="urn:microsoft.com/office/officeart/2005/8/layout/default"/>
    <dgm:cxn modelId="{3524307A-FB66-4AFF-99FE-8D1AEC7EBFE0}" type="presOf" srcId="{BD34C297-DE09-4D42-8E23-F10FB4419005}" destId="{ACF843B6-D71B-46E9-B760-AEE638E96D2D}" srcOrd="0" destOrd="0" presId="urn:microsoft.com/office/officeart/2005/8/layout/default"/>
    <dgm:cxn modelId="{E1F4F010-1881-4778-BA2A-CE8DCED66A72}" srcId="{52763969-1EEB-44E6-AF8D-7E436D48C6B6}" destId="{4740061A-4B41-4A4C-9FF4-64FA0C91DCCC}" srcOrd="2" destOrd="0" parTransId="{4C8A3A03-8FC2-4F7E-9DB9-9B23F8E283DE}" sibTransId="{4BB7DE42-209F-43EB-B1EE-C66BEBB19005}"/>
    <dgm:cxn modelId="{B3C5C95D-362C-4569-8F95-ACA766F07105}" srcId="{52763969-1EEB-44E6-AF8D-7E436D48C6B6}" destId="{49EDB6D7-A418-4524-A3F8-98040B7A559A}" srcOrd="0" destOrd="0" parTransId="{4D412DEB-DBBF-48A3-BC3E-44FA3D9B9482}" sibTransId="{9678BA7E-CC52-4033-8507-4D5DD42B25E0}"/>
    <dgm:cxn modelId="{D01CCFC9-120B-4C04-ABC5-2D001A566589}" type="presOf" srcId="{4740061A-4B41-4A4C-9FF4-64FA0C91DCCC}" destId="{6A80DF4C-C9F6-460B-ADD1-33F704F3B0D1}" srcOrd="0" destOrd="0" presId="urn:microsoft.com/office/officeart/2005/8/layout/default"/>
    <dgm:cxn modelId="{C8723A4F-CF87-4E60-9C28-FDB12FBAC9F9}" srcId="{52763969-1EEB-44E6-AF8D-7E436D48C6B6}" destId="{BD34C297-DE09-4D42-8E23-F10FB4419005}" srcOrd="1" destOrd="0" parTransId="{C3F5D3C3-EC2D-4A74-A7A3-C2F79962A384}" sibTransId="{58F1E822-6468-4A9A-BEF0-04EA12AFDF04}"/>
    <dgm:cxn modelId="{22C646C8-F390-4EC9-99CF-F05896A77EBE}" type="presOf" srcId="{49EDB6D7-A418-4524-A3F8-98040B7A559A}" destId="{B340D458-D57E-49AE-8C3B-70094BB071B7}" srcOrd="0" destOrd="0" presId="urn:microsoft.com/office/officeart/2005/8/layout/default"/>
    <dgm:cxn modelId="{B79DED47-06C1-4D70-AA4D-85CC61BEABB9}" type="presParOf" srcId="{341DE37C-50BA-4B5B-A37D-D1216FA8C964}" destId="{B340D458-D57E-49AE-8C3B-70094BB071B7}" srcOrd="0" destOrd="0" presId="urn:microsoft.com/office/officeart/2005/8/layout/default"/>
    <dgm:cxn modelId="{E58D20A2-8E6E-4617-AC4F-084D739CA23B}" type="presParOf" srcId="{341DE37C-50BA-4B5B-A37D-D1216FA8C964}" destId="{FFED9B24-083D-4F7D-8BA1-B9E805B4CAB8}" srcOrd="1" destOrd="0" presId="urn:microsoft.com/office/officeart/2005/8/layout/default"/>
    <dgm:cxn modelId="{A435B799-722B-4B91-A770-0999233D8D3C}" type="presParOf" srcId="{341DE37C-50BA-4B5B-A37D-D1216FA8C964}" destId="{ACF843B6-D71B-46E9-B760-AEE638E96D2D}" srcOrd="2" destOrd="0" presId="urn:microsoft.com/office/officeart/2005/8/layout/default"/>
    <dgm:cxn modelId="{9EC554C2-2C85-471D-ACF0-5E562F5A6D29}" type="presParOf" srcId="{341DE37C-50BA-4B5B-A37D-D1216FA8C964}" destId="{A515E59F-7FB7-4C6D-BB58-EEEE911650E3}" srcOrd="3" destOrd="0" presId="urn:microsoft.com/office/officeart/2005/8/layout/default"/>
    <dgm:cxn modelId="{A178E890-A9F3-41AE-8C75-A1611F0145AE}" type="presParOf" srcId="{341DE37C-50BA-4B5B-A37D-D1216FA8C964}" destId="{6A80DF4C-C9F6-460B-ADD1-33F704F3B0D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23BD4D-8CE9-465D-B54E-CF53F93518A9}" type="doc">
      <dgm:prSet loTypeId="urn:microsoft.com/office/officeart/2008/layout/PictureStrip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B54EEE4-D801-4664-968B-4B0AC78AE98C}">
      <dgm:prSet phldrT="[Текст]"/>
      <dgm:spPr/>
      <dgm:t>
        <a:bodyPr/>
        <a:lstStyle/>
        <a:p>
          <a:r>
            <a:rPr lang="ru-RU" dirty="0" err="1" smtClean="0"/>
            <a:t>Логічний</a:t>
          </a:r>
          <a:endParaRPr lang="ru-RU" dirty="0"/>
        </a:p>
      </dgm:t>
    </dgm:pt>
    <dgm:pt modelId="{364B2E3D-87AB-4C10-9C8C-F8D3D8E6F84E}" type="parTrans" cxnId="{769BCC15-12AA-4D30-8DA7-12CB0ACBCFFE}">
      <dgm:prSet/>
      <dgm:spPr/>
      <dgm:t>
        <a:bodyPr/>
        <a:lstStyle/>
        <a:p>
          <a:endParaRPr lang="ru-RU"/>
        </a:p>
      </dgm:t>
    </dgm:pt>
    <dgm:pt modelId="{5CE19E13-FB4B-4593-B8AF-C0B9687B46FF}" type="sibTrans" cxnId="{769BCC15-12AA-4D30-8DA7-12CB0ACBCFFE}">
      <dgm:prSet/>
      <dgm:spPr/>
      <dgm:t>
        <a:bodyPr/>
        <a:lstStyle/>
        <a:p>
          <a:endParaRPr lang="ru-RU"/>
        </a:p>
      </dgm:t>
    </dgm:pt>
    <dgm:pt modelId="{24524CAC-0C29-4134-AEA9-CFDE1E8ED75D}">
      <dgm:prSet phldrT="[Текст]"/>
      <dgm:spPr/>
      <dgm:t>
        <a:bodyPr/>
        <a:lstStyle/>
        <a:p>
          <a:r>
            <a:rPr lang="ru-RU" dirty="0" err="1" smtClean="0"/>
            <a:t>Математичний</a:t>
          </a:r>
          <a:endParaRPr lang="ru-RU" dirty="0"/>
        </a:p>
      </dgm:t>
    </dgm:pt>
    <dgm:pt modelId="{9CF49A52-6AF5-4AF3-AA61-41111B005EA5}" type="parTrans" cxnId="{DAACDFE6-183F-499A-91D1-5F87E12C43C3}">
      <dgm:prSet/>
      <dgm:spPr/>
      <dgm:t>
        <a:bodyPr/>
        <a:lstStyle/>
        <a:p>
          <a:endParaRPr lang="ru-RU"/>
        </a:p>
      </dgm:t>
    </dgm:pt>
    <dgm:pt modelId="{530B60A5-5368-4899-8A1E-ADF8CE242B47}" type="sibTrans" cxnId="{DAACDFE6-183F-499A-91D1-5F87E12C43C3}">
      <dgm:prSet/>
      <dgm:spPr/>
      <dgm:t>
        <a:bodyPr/>
        <a:lstStyle/>
        <a:p>
          <a:endParaRPr lang="ru-RU"/>
        </a:p>
      </dgm:t>
    </dgm:pt>
    <dgm:pt modelId="{394DC295-0293-47C9-94E4-8B4A45785172}" type="pres">
      <dgm:prSet presAssocID="{7623BD4D-8CE9-465D-B54E-CF53F93518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0C3C93-30BE-43DA-9BF9-D074999BDAAC}" type="pres">
      <dgm:prSet presAssocID="{3B54EEE4-D801-4664-968B-4B0AC78AE98C}" presName="composite" presStyleCnt="0"/>
      <dgm:spPr/>
    </dgm:pt>
    <dgm:pt modelId="{5E78B2F6-8F80-40DB-B508-D158E2507190}" type="pres">
      <dgm:prSet presAssocID="{3B54EEE4-D801-4664-968B-4B0AC78AE98C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12F84-8EE2-42EF-B35C-49DA462A8BDF}" type="pres">
      <dgm:prSet presAssocID="{3B54EEE4-D801-4664-968B-4B0AC78AE98C}" presName="rect2" presStyleLbl="fgImgPlace1" presStyleIdx="0" presStyleCnt="2" custScaleY="786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07A9C07-4D22-4324-85CC-41BC6EE235B4}" type="pres">
      <dgm:prSet presAssocID="{5CE19E13-FB4B-4593-B8AF-C0B9687B46FF}" presName="sibTrans" presStyleCnt="0"/>
      <dgm:spPr/>
    </dgm:pt>
    <dgm:pt modelId="{29D96209-6CDF-4518-AD0C-A468F5034AD6}" type="pres">
      <dgm:prSet presAssocID="{24524CAC-0C29-4134-AEA9-CFDE1E8ED75D}" presName="composite" presStyleCnt="0"/>
      <dgm:spPr/>
    </dgm:pt>
    <dgm:pt modelId="{E5D99613-6DFF-4013-9243-F10D84085069}" type="pres">
      <dgm:prSet presAssocID="{24524CAC-0C29-4134-AEA9-CFDE1E8ED75D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5D8FC-F2AC-4C28-9CDD-8DE53758A29F}" type="pres">
      <dgm:prSet presAssocID="{24524CAC-0C29-4134-AEA9-CFDE1E8ED75D}" presName="rect2" presStyleLbl="fgImgPlace1" presStyleIdx="1" presStyleCnt="2" custScaleY="7653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DAACDFE6-183F-499A-91D1-5F87E12C43C3}" srcId="{7623BD4D-8CE9-465D-B54E-CF53F93518A9}" destId="{24524CAC-0C29-4134-AEA9-CFDE1E8ED75D}" srcOrd="1" destOrd="0" parTransId="{9CF49A52-6AF5-4AF3-AA61-41111B005EA5}" sibTransId="{530B60A5-5368-4899-8A1E-ADF8CE242B47}"/>
    <dgm:cxn modelId="{D4901333-3169-4C5B-9F6E-443D5D380DD8}" type="presOf" srcId="{3B54EEE4-D801-4664-968B-4B0AC78AE98C}" destId="{5E78B2F6-8F80-40DB-B508-D158E2507190}" srcOrd="0" destOrd="0" presId="urn:microsoft.com/office/officeart/2008/layout/PictureStrips"/>
    <dgm:cxn modelId="{9E910C52-95F5-4026-9721-C52C8D56D47C}" type="presOf" srcId="{24524CAC-0C29-4134-AEA9-CFDE1E8ED75D}" destId="{E5D99613-6DFF-4013-9243-F10D84085069}" srcOrd="0" destOrd="0" presId="urn:microsoft.com/office/officeart/2008/layout/PictureStrips"/>
    <dgm:cxn modelId="{769BCC15-12AA-4D30-8DA7-12CB0ACBCFFE}" srcId="{7623BD4D-8CE9-465D-B54E-CF53F93518A9}" destId="{3B54EEE4-D801-4664-968B-4B0AC78AE98C}" srcOrd="0" destOrd="0" parTransId="{364B2E3D-87AB-4C10-9C8C-F8D3D8E6F84E}" sibTransId="{5CE19E13-FB4B-4593-B8AF-C0B9687B46FF}"/>
    <dgm:cxn modelId="{1D53AE12-42FB-4008-B73C-C21520F48581}" type="presOf" srcId="{7623BD4D-8CE9-465D-B54E-CF53F93518A9}" destId="{394DC295-0293-47C9-94E4-8B4A45785172}" srcOrd="0" destOrd="0" presId="urn:microsoft.com/office/officeart/2008/layout/PictureStrips"/>
    <dgm:cxn modelId="{BA27A92A-491A-4E55-8F73-4F4A96993DEB}" type="presParOf" srcId="{394DC295-0293-47C9-94E4-8B4A45785172}" destId="{6A0C3C93-30BE-43DA-9BF9-D074999BDAAC}" srcOrd="0" destOrd="0" presId="urn:microsoft.com/office/officeart/2008/layout/PictureStrips"/>
    <dgm:cxn modelId="{F3318754-9B88-411E-8BD0-6E8E1CF44588}" type="presParOf" srcId="{6A0C3C93-30BE-43DA-9BF9-D074999BDAAC}" destId="{5E78B2F6-8F80-40DB-B508-D158E2507190}" srcOrd="0" destOrd="0" presId="urn:microsoft.com/office/officeart/2008/layout/PictureStrips"/>
    <dgm:cxn modelId="{7E993D43-DF3E-49B1-91A0-4CA3B6107704}" type="presParOf" srcId="{6A0C3C93-30BE-43DA-9BF9-D074999BDAAC}" destId="{0E212F84-8EE2-42EF-B35C-49DA462A8BDF}" srcOrd="1" destOrd="0" presId="urn:microsoft.com/office/officeart/2008/layout/PictureStrips"/>
    <dgm:cxn modelId="{B95194AA-4310-440E-BE88-8D02D0505281}" type="presParOf" srcId="{394DC295-0293-47C9-94E4-8B4A45785172}" destId="{907A9C07-4D22-4324-85CC-41BC6EE235B4}" srcOrd="1" destOrd="0" presId="urn:microsoft.com/office/officeart/2008/layout/PictureStrips"/>
    <dgm:cxn modelId="{2518D690-735A-467A-9F48-598722820944}" type="presParOf" srcId="{394DC295-0293-47C9-94E4-8B4A45785172}" destId="{29D96209-6CDF-4518-AD0C-A468F5034AD6}" srcOrd="2" destOrd="0" presId="urn:microsoft.com/office/officeart/2008/layout/PictureStrips"/>
    <dgm:cxn modelId="{6AAA5E5E-2710-46E6-BD88-A56D62554BD9}" type="presParOf" srcId="{29D96209-6CDF-4518-AD0C-A468F5034AD6}" destId="{E5D99613-6DFF-4013-9243-F10D84085069}" srcOrd="0" destOrd="0" presId="urn:microsoft.com/office/officeart/2008/layout/PictureStrips"/>
    <dgm:cxn modelId="{4C036364-2A31-4D6C-81D7-AE1E0BE27A08}" type="presParOf" srcId="{29D96209-6CDF-4518-AD0C-A468F5034AD6}" destId="{B5B5D8FC-F2AC-4C28-9CDD-8DE53758A29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0D458-D57E-49AE-8C3B-70094BB071B7}">
      <dsp:nvSpPr>
        <dsp:cNvPr id="0" name=""/>
        <dsp:cNvSpPr/>
      </dsp:nvSpPr>
      <dsp:spPr>
        <a:xfrm>
          <a:off x="630552" y="598"/>
          <a:ext cx="3124116" cy="187446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Індивідуальна</a:t>
          </a:r>
          <a:r>
            <a:rPr lang="ru-RU" sz="3500" kern="1200" dirty="0" smtClean="0"/>
            <a:t> форма </a:t>
          </a:r>
          <a:r>
            <a:rPr lang="ru-RU" sz="3500" kern="1200" dirty="0" err="1" smtClean="0"/>
            <a:t>роботи</a:t>
          </a:r>
          <a:endParaRPr lang="ru-RU" sz="3500" kern="1200" dirty="0"/>
        </a:p>
      </dsp:txBody>
      <dsp:txXfrm>
        <a:off x="630552" y="598"/>
        <a:ext cx="3124116" cy="1874469"/>
      </dsp:txXfrm>
    </dsp:sp>
    <dsp:sp modelId="{ACF843B6-D71B-46E9-B760-AEE638E96D2D}">
      <dsp:nvSpPr>
        <dsp:cNvPr id="0" name=""/>
        <dsp:cNvSpPr/>
      </dsp:nvSpPr>
      <dsp:spPr>
        <a:xfrm>
          <a:off x="4067080" y="598"/>
          <a:ext cx="3124116" cy="187446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Індивідуально-групова</a:t>
          </a:r>
          <a:r>
            <a:rPr lang="ru-RU" sz="3500" kern="1200" dirty="0" smtClean="0"/>
            <a:t> форма </a:t>
          </a:r>
          <a:r>
            <a:rPr lang="ru-RU" sz="3500" kern="1200" dirty="0" err="1" smtClean="0"/>
            <a:t>роботи</a:t>
          </a:r>
          <a:endParaRPr lang="ru-RU" sz="3500" kern="1200" dirty="0"/>
        </a:p>
      </dsp:txBody>
      <dsp:txXfrm>
        <a:off x="4067080" y="598"/>
        <a:ext cx="3124116" cy="1874469"/>
      </dsp:txXfrm>
    </dsp:sp>
    <dsp:sp modelId="{6A80DF4C-C9F6-460B-ADD1-33F704F3B0D1}">
      <dsp:nvSpPr>
        <dsp:cNvPr id="0" name=""/>
        <dsp:cNvSpPr/>
      </dsp:nvSpPr>
      <dsp:spPr>
        <a:xfrm>
          <a:off x="2348816" y="2187480"/>
          <a:ext cx="3124116" cy="187446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err="1" smtClean="0"/>
            <a:t>Колективно</a:t>
          </a:r>
          <a:r>
            <a:rPr lang="ru-RU" sz="3500" kern="1200" dirty="0" smtClean="0"/>
            <a:t> – </a:t>
          </a:r>
          <a:r>
            <a:rPr lang="ru-RU" sz="3500" kern="1200" dirty="0" err="1" smtClean="0"/>
            <a:t>групова</a:t>
          </a:r>
          <a:r>
            <a:rPr lang="ru-RU" sz="3500" kern="1200" dirty="0" smtClean="0"/>
            <a:t> форма </a:t>
          </a:r>
          <a:r>
            <a:rPr lang="ru-RU" sz="3500" kern="1200" dirty="0" err="1" smtClean="0"/>
            <a:t>роботи</a:t>
          </a:r>
          <a:endParaRPr lang="ru-RU" sz="3500" kern="1200" dirty="0"/>
        </a:p>
      </dsp:txBody>
      <dsp:txXfrm>
        <a:off x="2348816" y="2187480"/>
        <a:ext cx="3124116" cy="18744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78B2F6-8F80-40DB-B508-D158E2507190}">
      <dsp:nvSpPr>
        <dsp:cNvPr id="0" name=""/>
        <dsp:cNvSpPr/>
      </dsp:nvSpPr>
      <dsp:spPr>
        <a:xfrm>
          <a:off x="2215669" y="89386"/>
          <a:ext cx="6348793" cy="19839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828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err="1" smtClean="0"/>
            <a:t>Логічний</a:t>
          </a:r>
          <a:endParaRPr lang="ru-RU" sz="5900" kern="1200" dirty="0"/>
        </a:p>
      </dsp:txBody>
      <dsp:txXfrm>
        <a:off x="2215669" y="89386"/>
        <a:ext cx="6348793" cy="1983997"/>
      </dsp:txXfrm>
    </dsp:sp>
    <dsp:sp modelId="{0E212F84-8EE2-42EF-B35C-49DA462A8BDF}">
      <dsp:nvSpPr>
        <dsp:cNvPr id="0" name=""/>
        <dsp:cNvSpPr/>
      </dsp:nvSpPr>
      <dsp:spPr>
        <a:xfrm>
          <a:off x="1951136" y="24783"/>
          <a:ext cx="1388798" cy="1639247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99613-6DFF-4013-9243-F10D84085069}">
      <dsp:nvSpPr>
        <dsp:cNvPr id="0" name=""/>
        <dsp:cNvSpPr/>
      </dsp:nvSpPr>
      <dsp:spPr>
        <a:xfrm>
          <a:off x="2215669" y="2342556"/>
          <a:ext cx="6348793" cy="198399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43828" tIns="224790" rIns="224790" bIns="224790" numCol="1" spcCol="1270" anchor="ctr" anchorCtr="0">
          <a:noAutofit/>
        </a:bodyPr>
        <a:lstStyle/>
        <a:p>
          <a:pPr lvl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900" kern="1200" dirty="0" err="1" smtClean="0"/>
            <a:t>Математичний</a:t>
          </a:r>
          <a:endParaRPr lang="ru-RU" sz="5900" kern="1200" dirty="0"/>
        </a:p>
      </dsp:txBody>
      <dsp:txXfrm>
        <a:off x="2215669" y="2342556"/>
        <a:ext cx="6348793" cy="1983997"/>
      </dsp:txXfrm>
    </dsp:sp>
    <dsp:sp modelId="{B5B5D8FC-F2AC-4C28-9CDD-8DE53758A29F}">
      <dsp:nvSpPr>
        <dsp:cNvPr id="0" name=""/>
        <dsp:cNvSpPr/>
      </dsp:nvSpPr>
      <dsp:spPr>
        <a:xfrm>
          <a:off x="1951136" y="2300441"/>
          <a:ext cx="1388798" cy="159427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DCADD6-262A-4A55-A7AF-9875C4AA8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A6EE3F-0589-4ED5-A352-18BFE7BDD7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CBC3749-6986-4AA0-8EAD-F70B58865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F9CE2C-B910-429C-85CF-D144899B0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04F6E8-721E-4E92-B432-3C635A9F8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D44143-3B67-4553-B937-15D88EF9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93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0D2B6-EDFC-4157-84C6-2BD0672E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967E94-C757-471C-A293-98C1F02C6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E3E9C-8E71-4A73-A345-6B70D300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A5C638-4BD9-40BF-BF56-0A88B1AA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3F2E2-786D-4E85-990E-CA2DDC125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58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5B9ED3-7530-438E-9981-31D23E6D41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E20E097-3930-4DDD-A6F5-4544C94148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00CFC-255C-4232-BE01-B9BBC7934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7E8972-8F69-4C9A-B629-A4FB02BA3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85556D-6B88-4392-ADAB-E571656B4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279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7B3B4-BF0C-4070-B945-C3EAA3A30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12E89F-861A-4077-8478-8097ABADC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46BDD0-E73E-4285-991B-F7E21E014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55F8D-82DB-4A82-A5C1-9970EC6F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24415F-EFDB-4E4F-846D-444696095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1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5490B1-5345-4F1D-BFB2-8D6DB6222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DCA636-AD7A-46C7-B22E-56D20C62D5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0BA83D-C8B4-408D-9297-BF53281E5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43849D-73F6-4A86-87FE-7B34C58C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88885E-2E1E-4E9B-A7AB-57C0FEEC3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561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0099E-FEBD-45FC-97C5-E2902C822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FB09A6-99A0-4FB2-9D95-EBAC1A64D8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3ECBEC-AAE1-4D17-9488-81B7BCB9CD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5E46CF-5A82-4870-872A-1D74AAB4D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66147-F4B4-4942-BFF6-1BF479C8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C189829-421D-47D4-AF52-F1C98EF6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86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0DB73-26FA-4D68-909C-AC6654E8B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1F055B-418C-49A7-9DFB-DFF674100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C7BC0A-B898-44FB-9790-2574146BFC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804D6F-E907-42E7-8478-0C179D5CB1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27F027F-B998-444E-8E02-C9E9BEA9A3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71BB8DD-7EA9-4F91-8D7C-8006FB308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9C4E9D5-4CBA-45A8-B964-A9C34666D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B09C47-08E2-4B58-983F-FEFC702C1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1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2818-4C39-4B53-B939-A81CFD76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A54A7D-2FEF-49A0-8AED-E89C9D883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892048-B2F1-4DF0-8F7D-8FB03C444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75FCBE-5353-415B-BEDA-53176020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9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9F577A-A323-4039-B4AA-C63B34D14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4514875-2E66-43B6-825F-9E87B52E2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3205AC-B724-466B-9670-0D391A49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1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4A508-F9C1-489C-9A27-908DB7A0D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599173-8945-4B05-BF35-E371B44D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43D7B9E-753F-4F10-AB58-CE9AC84B61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2B5B24-4ABC-42F9-88B9-5B01F3CB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5893E1-2756-40AB-B0EA-902514F87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AE2D30-A50D-49A0-B3B9-44387F41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2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6D2BA-C145-4F33-8FCB-A87DCC625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95561E-B913-4BB0-8381-7C88E88A7F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02E656-170E-4A5A-95F8-0FE2E3A09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77922-BEDE-4B29-AF91-8C33C34AF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FD06E4-5012-43B3-B950-F6EF43E11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492E80-9386-4255-AB86-64B9BD8A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40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3FEF90F-8C62-4D62-B7E9-B06813CF61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3683F-2216-42E7-89D7-DDFE9CF9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4A729-8930-4EDF-A98C-ABC1F8228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4631BE-E4D5-4CCF-9D7D-1414E8DAE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F0781-DF5B-4B5D-92E8-A78A044B270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9CC3B2-9D4F-486C-ACBC-8E0B1DFA42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07ECE5-62D6-4DA1-AFEB-60BFABEF1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B5D8-2242-469A-BD83-287B6AD46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1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ific.com/ua/uk/hom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tific.com/ua/uk/home/maths/episode/colouring-shapes/?grade=grade-k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C1B3A-A268-4EFE-87D5-9E203499C8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222" y="2782929"/>
            <a:ext cx="6086764" cy="2387600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/>
              <a:t>Сучасні підходи до логіко-математичного розвитку дошкільників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5895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455331" cy="4351338"/>
          </a:xfrm>
        </p:spPr>
        <p:txBody>
          <a:bodyPr/>
          <a:lstStyle/>
          <a:p>
            <a:pPr algn="just"/>
            <a:r>
              <a:rPr lang="uk-UA" dirty="0"/>
              <a:t>Важливою формою розвитку елементарних математичних уявлень у ЗДО є заняття, які проводяться з дітьми у різних вікових групах з використанням дидактичних ігор, які сприяють кращому засвоєнню матеріалу та забезпечують реалізацію освітньої, виховної та розвивальної функції навчання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24" y="4026946"/>
            <a:ext cx="3669710" cy="24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40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6834" y="666206"/>
            <a:ext cx="9222377" cy="55107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/>
              <a:t>Розробляючи дидактичну гру логіко-математичного змісту вихователю ЗДО важливо дотримуватися її структури, а саме: </a:t>
            </a:r>
            <a:endParaRPr lang="uk-UA" dirty="0" smtClean="0"/>
          </a:p>
          <a:p>
            <a:pPr algn="just"/>
            <a:r>
              <a:rPr lang="uk-UA" dirty="0" smtClean="0"/>
              <a:t>ігрового </a:t>
            </a:r>
            <a:r>
              <a:rPr lang="uk-UA" dirty="0"/>
              <a:t>задуму, </a:t>
            </a:r>
            <a:endParaRPr lang="uk-UA" dirty="0" smtClean="0"/>
          </a:p>
          <a:p>
            <a:pPr algn="just"/>
            <a:r>
              <a:rPr lang="uk-UA" dirty="0" smtClean="0"/>
              <a:t>правил </a:t>
            </a:r>
            <a:r>
              <a:rPr lang="uk-UA" dirty="0"/>
              <a:t>гри, </a:t>
            </a:r>
            <a:endParaRPr lang="uk-UA" dirty="0" smtClean="0"/>
          </a:p>
          <a:p>
            <a:pPr algn="just"/>
            <a:r>
              <a:rPr lang="uk-UA" dirty="0" smtClean="0"/>
              <a:t>ігрових </a:t>
            </a:r>
            <a:r>
              <a:rPr lang="uk-UA" dirty="0"/>
              <a:t>дій, </a:t>
            </a:r>
            <a:endParaRPr lang="uk-UA" dirty="0" smtClean="0"/>
          </a:p>
          <a:p>
            <a:pPr algn="just"/>
            <a:r>
              <a:rPr lang="uk-UA" dirty="0" smtClean="0"/>
              <a:t>пізнавального </a:t>
            </a:r>
            <a:r>
              <a:rPr lang="uk-UA" dirty="0"/>
              <a:t>змісту, </a:t>
            </a:r>
            <a:endParaRPr lang="uk-UA" dirty="0" smtClean="0"/>
          </a:p>
          <a:p>
            <a:pPr algn="just"/>
            <a:r>
              <a:rPr lang="uk-UA" dirty="0" smtClean="0"/>
              <a:t>обладнання</a:t>
            </a:r>
            <a:r>
              <a:rPr lang="uk-UA" dirty="0"/>
              <a:t>, </a:t>
            </a:r>
            <a:endParaRPr lang="uk-UA" dirty="0" smtClean="0"/>
          </a:p>
          <a:p>
            <a:pPr algn="just"/>
            <a:r>
              <a:rPr lang="uk-UA" dirty="0" smtClean="0"/>
              <a:t>передбачити </a:t>
            </a:r>
            <a:r>
              <a:rPr lang="uk-UA" dirty="0"/>
              <a:t>результати гри, </a:t>
            </a:r>
            <a:endParaRPr lang="uk-UA" dirty="0" smtClean="0"/>
          </a:p>
          <a:p>
            <a:pPr algn="just"/>
            <a:r>
              <a:rPr lang="uk-UA" dirty="0" smtClean="0"/>
              <a:t>призи </a:t>
            </a:r>
            <a:r>
              <a:rPr lang="uk-UA" dirty="0"/>
              <a:t>для переможців.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857" y="3894622"/>
            <a:ext cx="4102145" cy="248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23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Ігрові освітні технології у ЗДО виконують різні функції, зокрема: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207137" cy="4351338"/>
          </a:xfrm>
        </p:spPr>
        <p:txBody>
          <a:bodyPr/>
          <a:lstStyle/>
          <a:p>
            <a:pPr lvl="0"/>
            <a:r>
              <a:rPr lang="uk-UA" dirty="0" smtClean="0"/>
              <a:t>активізують </a:t>
            </a:r>
            <a:r>
              <a:rPr lang="uk-UA" dirty="0"/>
              <a:t>інтерес та увагу дітей;</a:t>
            </a:r>
          </a:p>
          <a:p>
            <a:pPr lvl="0"/>
            <a:r>
              <a:rPr lang="uk-UA" dirty="0"/>
              <a:t>розвивають пізнавальні здібності, кмітливість, уяву;</a:t>
            </a:r>
          </a:p>
          <a:p>
            <a:pPr lvl="0"/>
            <a:r>
              <a:rPr lang="uk-UA" dirty="0"/>
              <a:t>закріплюють знання, уміння, формують практичні навички, сенсорні вміння.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2606" y="3690023"/>
            <a:ext cx="4041457" cy="262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3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891" y="509451"/>
            <a:ext cx="9575075" cy="566751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/>
              <a:t>Використовуючи у роботі з дітьми дошкільного віку дидактичні ігри логіко-математичного змісту важливо</a:t>
            </a:r>
            <a:r>
              <a:rPr lang="uk-UA" dirty="0" smtClean="0"/>
              <a:t>:</a:t>
            </a:r>
          </a:p>
          <a:p>
            <a:pPr marL="0" indent="0" algn="just">
              <a:buNone/>
            </a:pPr>
            <a:endParaRPr lang="uk-UA" dirty="0"/>
          </a:p>
          <a:p>
            <a:pPr lvl="0" algn="just"/>
            <a:r>
              <a:rPr lang="uk-UA" dirty="0"/>
              <a:t>визначити дидактичне завдання гри відповідно до вимог програми з урахуванням індивідуально-вікових можливостей дітей</a:t>
            </a:r>
            <a:r>
              <a:rPr lang="uk-UA" dirty="0" smtClean="0"/>
              <a:t>;</a:t>
            </a:r>
          </a:p>
          <a:p>
            <a:pPr lvl="0" algn="just"/>
            <a:endParaRPr lang="uk-UA" dirty="0"/>
          </a:p>
          <a:p>
            <a:pPr lvl="0" algn="just"/>
            <a:r>
              <a:rPr lang="uk-UA" dirty="0"/>
              <a:t>забезпечити об’єктивну потребу дитини у застосуванні лічби, вимірюванні предметів, як способу виконання ігрових дій</a:t>
            </a:r>
            <a:r>
              <a:rPr lang="uk-UA" dirty="0" smtClean="0"/>
              <a:t>;</a:t>
            </a:r>
          </a:p>
          <a:p>
            <a:pPr lvl="0" algn="just"/>
            <a:endParaRPr lang="uk-UA" dirty="0"/>
          </a:p>
          <a:p>
            <a:pPr lvl="0" algn="just"/>
            <a:r>
              <a:rPr lang="uk-UA" dirty="0"/>
              <a:t>зміст гри і виконання практичних дій повинні бути цікавими і пізнавальними для дітей, розвивати кмітливість, допитливість, спостережливість, ініціативність.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15791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Дидактичні ігри поділяються на: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324703" cy="4351338"/>
          </a:xfrm>
        </p:spPr>
        <p:txBody>
          <a:bodyPr/>
          <a:lstStyle/>
          <a:p>
            <a:pPr lvl="0"/>
            <a:r>
              <a:rPr lang="uk-UA" dirty="0" smtClean="0"/>
              <a:t>ігри </a:t>
            </a:r>
            <a:r>
              <a:rPr lang="uk-UA" dirty="0"/>
              <a:t>з предметами;</a:t>
            </a:r>
          </a:p>
          <a:p>
            <a:pPr lvl="0"/>
            <a:r>
              <a:rPr lang="uk-UA" dirty="0" err="1"/>
              <a:t>настільно</a:t>
            </a:r>
            <a:r>
              <a:rPr lang="uk-UA" dirty="0"/>
              <a:t>-друковані;</a:t>
            </a:r>
          </a:p>
          <a:p>
            <a:pPr lvl="0"/>
            <a:r>
              <a:rPr lang="uk-UA" dirty="0"/>
              <a:t>словесні ігри;</a:t>
            </a:r>
          </a:p>
          <a:p>
            <a:pPr lvl="0"/>
            <a:r>
              <a:rPr lang="uk-UA" dirty="0"/>
              <a:t>ігри на площинне моделювання (Піфагор, </a:t>
            </a:r>
            <a:r>
              <a:rPr lang="uk-UA" dirty="0" err="1"/>
              <a:t>Танграм</a:t>
            </a:r>
            <a:r>
              <a:rPr lang="uk-UA" dirty="0"/>
              <a:t>), розвиток логічного мислення (головоломки, завдання-жарти, кросворди, ребуси, розвивальні ігри).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725" y="4261893"/>
            <a:ext cx="18954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47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8989" y="1606733"/>
            <a:ext cx="7772373" cy="348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58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Логічні блоки 3. </a:t>
            </a:r>
            <a:r>
              <a:rPr lang="uk-UA" b="1" dirty="0" err="1"/>
              <a:t>Дьєнеша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45880" cy="435133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uk-UA" b="1" dirty="0"/>
              <a:t>Логічні блоки 3. </a:t>
            </a:r>
            <a:r>
              <a:rPr lang="uk-UA" b="1" dirty="0" err="1"/>
              <a:t>Дьєнеша</a:t>
            </a:r>
            <a:r>
              <a:rPr lang="uk-UA" b="1" dirty="0"/>
              <a:t> </a:t>
            </a:r>
            <a:r>
              <a:rPr lang="uk-UA" dirty="0"/>
              <a:t>у роботі з дітьми необхідно використовувати для:</a:t>
            </a:r>
          </a:p>
          <a:p>
            <a:pPr lvl="0" algn="just"/>
            <a:r>
              <a:rPr lang="uk-UA" dirty="0"/>
              <a:t>закріплення знань про сенсорні еталони (ранній і молодший дошкільний вік): форма (круглі, квадратні, прямокутні, трикутні);</a:t>
            </a:r>
          </a:p>
          <a:p>
            <a:pPr algn="just"/>
            <a:r>
              <a:rPr lang="uk-UA" dirty="0" smtClean="0"/>
              <a:t>колір </a:t>
            </a:r>
            <a:r>
              <a:rPr lang="uk-UA" dirty="0"/>
              <a:t>(червоні, жовті, блакитні); розмір (великі, маленькі); товщина (товсті, тонкі);</a:t>
            </a:r>
          </a:p>
          <a:p>
            <a:pPr lvl="0" algn="just"/>
            <a:r>
              <a:rPr lang="uk-UA" dirty="0"/>
              <a:t>формування елементарних математичних понять та елементів інформатики (старший дошкільний вік): </a:t>
            </a:r>
            <a:endParaRPr lang="uk-UA" dirty="0" smtClean="0"/>
          </a:p>
          <a:p>
            <a:pPr lvl="0" algn="just"/>
            <a:r>
              <a:rPr lang="uk-UA" dirty="0" smtClean="0"/>
              <a:t>ознайомлення </a:t>
            </a:r>
            <a:r>
              <a:rPr lang="uk-UA" dirty="0"/>
              <a:t>з геометричними фігурами, формою, кольором, розміром; </a:t>
            </a:r>
            <a:endParaRPr lang="uk-UA" dirty="0" smtClean="0"/>
          </a:p>
          <a:p>
            <a:pPr lvl="0" algn="just"/>
            <a:r>
              <a:rPr lang="uk-UA" dirty="0" smtClean="0"/>
              <a:t>ознайомлення </a:t>
            </a:r>
            <a:r>
              <a:rPr lang="uk-UA" dirty="0"/>
              <a:t>із множиною; </a:t>
            </a:r>
            <a:endParaRPr lang="uk-UA" dirty="0" smtClean="0"/>
          </a:p>
          <a:p>
            <a:pPr lvl="0" algn="just"/>
            <a:r>
              <a:rPr lang="uk-UA" dirty="0" smtClean="0"/>
              <a:t>порівняння</a:t>
            </a:r>
            <a:r>
              <a:rPr lang="uk-UA" dirty="0"/>
              <a:t>, аналіз, класифікація, узагальнення, </a:t>
            </a:r>
            <a:r>
              <a:rPr lang="uk-UA" dirty="0" err="1"/>
              <a:t>серіація</a:t>
            </a:r>
            <a:r>
              <a:rPr lang="uk-UA" dirty="0"/>
              <a:t>; </a:t>
            </a:r>
            <a:endParaRPr lang="uk-UA" dirty="0" smtClean="0"/>
          </a:p>
          <a:p>
            <a:pPr lvl="0" algn="just"/>
            <a:r>
              <a:rPr lang="uk-UA" dirty="0" smtClean="0"/>
              <a:t>кодування </a:t>
            </a:r>
            <a:r>
              <a:rPr lang="uk-UA" dirty="0"/>
              <a:t>й декодування інформації; </a:t>
            </a:r>
            <a:endParaRPr lang="uk-UA" dirty="0" smtClean="0"/>
          </a:p>
          <a:p>
            <a:pPr lvl="0" algn="just"/>
            <a:r>
              <a:rPr lang="uk-UA" dirty="0" smtClean="0"/>
              <a:t>уведення </a:t>
            </a:r>
            <a:r>
              <a:rPr lang="uk-UA" dirty="0"/>
              <a:t>в активний словник дітей висловів із сполучниками «і</a:t>
            </a:r>
            <a:r>
              <a:rPr lang="uk-UA" dirty="0" smtClean="0"/>
              <a:t>», «</a:t>
            </a:r>
            <a:r>
              <a:rPr lang="uk-UA" dirty="0"/>
              <a:t>або», часткою «не».</a:t>
            </a: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2" y="24357"/>
            <a:ext cx="1759539" cy="175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82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40080"/>
            <a:ext cx="9298577" cy="5536883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Методика </a:t>
            </a:r>
            <a:r>
              <a:rPr lang="uk-UA" dirty="0" err="1"/>
              <a:t>Кюїзенера</a:t>
            </a:r>
            <a:r>
              <a:rPr lang="uk-UA" dirty="0"/>
              <a:t> сприяє розвитку дрібної моторики, тренує пам’ять. Набір містить чотиригранні палички у формі призми десяти різних кольорів. Найменша призма – кубик довжиною 1 сантиметр. Кольори, у які забарвлені палички, залежать від числових співвідношень, що визначаються простими числами першого десятка натурального ряду чисел. Палички, що позначають числа 2, 4, 8, утворюють «червону сім’ю», 3, 6, 9 – «синю сім’ю», 5 і 10 – «жовту сім’ю».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4693" y="3935186"/>
            <a:ext cx="1819275" cy="2514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038" y="4579825"/>
            <a:ext cx="2628900" cy="17335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6759" y="417025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82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Технологія «Логіка світу»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9416143" cy="4486275"/>
          </a:xfrm>
        </p:spPr>
        <p:txBody>
          <a:bodyPr/>
          <a:lstStyle/>
          <a:p>
            <a:pPr algn="just"/>
            <a:r>
              <a:rPr lang="uk-UA" b="1" dirty="0"/>
              <a:t>Технологія «Логіки світу</a:t>
            </a:r>
            <a:r>
              <a:rPr lang="uk-UA" dirty="0"/>
              <a:t>» (автор І. Стеценко) спрямована на розвиток мислення, уяви, творчих здібностей, гнучкості та оригінальності мислення.</a:t>
            </a:r>
          </a:p>
          <a:p>
            <a:pPr algn="just"/>
            <a:r>
              <a:rPr lang="uk-UA" dirty="0"/>
              <a:t>Заняття за технологією «Логіки світу» проводяться у формі інтелектуальних, дослідницьких ігор. Діти разом із казковими героями подорожуючи вирішують різноманітні завдання логіко- математичного змісту.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94" y="4133624"/>
            <a:ext cx="2497728" cy="272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8284" y="4545874"/>
            <a:ext cx="1842115" cy="229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2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274320"/>
            <a:ext cx="9418320" cy="5902643"/>
          </a:xfrm>
        </p:spPr>
        <p:txBody>
          <a:bodyPr/>
          <a:lstStyle/>
          <a:p>
            <a:pPr algn="just"/>
            <a:r>
              <a:rPr lang="uk-UA" dirty="0"/>
              <a:t>Корисними у роботі з дітьми є онлайн платформи, для навчання, зокрема: «</a:t>
            </a:r>
            <a:r>
              <a:rPr lang="uk-UA" dirty="0" err="1"/>
              <a:t>ЛогікЛайк</a:t>
            </a:r>
            <a:r>
              <a:rPr lang="uk-UA" dirty="0"/>
              <a:t>» (ігри на розвиток логічного мислення, пам’яті, уваги), «</a:t>
            </a:r>
            <a:r>
              <a:rPr lang="uk-UA" dirty="0" err="1"/>
              <a:t>Вчи.юа</a:t>
            </a:r>
            <a:r>
              <a:rPr lang="uk-UA" dirty="0"/>
              <a:t>», «</a:t>
            </a:r>
            <a:r>
              <a:rPr lang="uk-UA" dirty="0" err="1"/>
              <a:t>Study-smile</a:t>
            </a:r>
            <a:r>
              <a:rPr lang="uk-UA" dirty="0"/>
              <a:t>», «</a:t>
            </a:r>
            <a:r>
              <a:rPr lang="uk-UA" dirty="0" err="1"/>
              <a:t>Matific</a:t>
            </a:r>
            <a:r>
              <a:rPr lang="uk-UA" dirty="0" smtClean="0"/>
              <a:t>», «</a:t>
            </a:r>
            <a:r>
              <a:rPr lang="uk-UA" dirty="0"/>
              <a:t>НУМО», «</a:t>
            </a:r>
            <a:r>
              <a:rPr lang="uk-UA" dirty="0" err="1"/>
              <a:t>Learningapps</a:t>
            </a:r>
            <a:r>
              <a:rPr lang="uk-UA" dirty="0"/>
              <a:t>» та ін.</a:t>
            </a:r>
          </a:p>
          <a:p>
            <a:pPr algn="just"/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127" y="2092982"/>
            <a:ext cx="6157494" cy="28287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155" y="4108021"/>
            <a:ext cx="6242845" cy="283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50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B37D8-670C-475F-8674-FE4B81D4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25" y="414041"/>
            <a:ext cx="10515600" cy="697057"/>
          </a:xfrm>
        </p:spPr>
        <p:txBody>
          <a:bodyPr/>
          <a:lstStyle/>
          <a:p>
            <a:r>
              <a:rPr lang="uk-UA" smtClean="0"/>
              <a:t>План</a:t>
            </a:r>
            <a:endParaRPr lang="en-US" dirty="0"/>
          </a:p>
        </p:txBody>
      </p:sp>
      <p:grpSp>
        <p:nvGrpSpPr>
          <p:cNvPr id="4" name="Group 2">
            <a:extLst>
              <a:ext uri="{FF2B5EF4-FFF2-40B4-BE49-F238E27FC236}">
                <a16:creationId xmlns:a16="http://schemas.microsoft.com/office/drawing/2014/main" id="{0A8841D6-A3E9-4D43-B23D-4F2AFCFB166E}"/>
              </a:ext>
            </a:extLst>
          </p:cNvPr>
          <p:cNvGrpSpPr>
            <a:grpSpLocks/>
          </p:cNvGrpSpPr>
          <p:nvPr/>
        </p:nvGrpSpPr>
        <p:grpSpPr bwMode="auto">
          <a:xfrm>
            <a:off x="1183450" y="4685269"/>
            <a:ext cx="9149270" cy="1200151"/>
            <a:chOff x="1248" y="1304"/>
            <a:chExt cx="3216" cy="75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C6610F34-4862-425F-A206-498DFD5A8002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A12AB604-8E56-480A-BD2C-F2FF46BE1DD7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>
              <a:extLst>
                <a:ext uri="{FF2B5EF4-FFF2-40B4-BE49-F238E27FC236}">
                  <a16:creationId xmlns:a16="http://schemas.microsoft.com/office/drawing/2014/main" id="{5C92D72C-0677-425B-8575-568D6245B50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10" y="1304"/>
              <a:ext cx="2840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uk-UA" sz="2400" dirty="0"/>
                <a:t>Методи формування елементарних математичних уявлень у ЗДО.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>
              <a:extLst>
                <a:ext uri="{FF2B5EF4-FFF2-40B4-BE49-F238E27FC236}">
                  <a16:creationId xmlns:a16="http://schemas.microsoft.com/office/drawing/2014/main" id="{E466D28E-0728-4319-9941-28FA9324940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09C142E7-04AE-4CB3-9677-D5E9BEA015F5}"/>
              </a:ext>
            </a:extLst>
          </p:cNvPr>
          <p:cNvGrpSpPr>
            <a:grpSpLocks/>
          </p:cNvGrpSpPr>
          <p:nvPr/>
        </p:nvGrpSpPr>
        <p:grpSpPr bwMode="auto">
          <a:xfrm>
            <a:off x="966651" y="1511303"/>
            <a:ext cx="9476738" cy="1200151"/>
            <a:chOff x="1248" y="1917"/>
            <a:chExt cx="3254" cy="756"/>
          </a:xfrm>
        </p:grpSpPr>
        <p:sp>
          <p:nvSpPr>
            <p:cNvPr id="10" name="Line 8">
              <a:extLst>
                <a:ext uri="{FF2B5EF4-FFF2-40B4-BE49-F238E27FC236}">
                  <a16:creationId xmlns:a16="http://schemas.microsoft.com/office/drawing/2014/main" id="{24AF8712-DF39-4953-92FC-48D7E025750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>
              <a:extLst>
                <a:ext uri="{FF2B5EF4-FFF2-40B4-BE49-F238E27FC236}">
                  <a16:creationId xmlns:a16="http://schemas.microsoft.com/office/drawing/2014/main" id="{4A3A556F-22E6-4EBC-A636-5A83B6A4F9C5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42E8CC95-53BF-4BF1-B76A-E47C90334A3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99" y="1917"/>
              <a:ext cx="2803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lvl="1"/>
              <a:r>
                <a:rPr lang="uk-UA" sz="2400" dirty="0"/>
                <a:t>Сучасні	підходи	до	організації	логіко-математичного розвитку дітей в ЗДО.</a:t>
              </a:r>
            </a:p>
            <a:p>
              <a:pPr algn="l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E91F0422-9F20-48C8-8BDB-16127F669E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>
            <a:extLst>
              <a:ext uri="{FF2B5EF4-FFF2-40B4-BE49-F238E27FC236}">
                <a16:creationId xmlns:a16="http://schemas.microsoft.com/office/drawing/2014/main" id="{90E948F7-61C7-466E-8DC9-725DD076A9A2}"/>
              </a:ext>
            </a:extLst>
          </p:cNvPr>
          <p:cNvGrpSpPr>
            <a:grpSpLocks/>
          </p:cNvGrpSpPr>
          <p:nvPr/>
        </p:nvGrpSpPr>
        <p:grpSpPr bwMode="auto">
          <a:xfrm>
            <a:off x="1067875" y="2571908"/>
            <a:ext cx="9336946" cy="830263"/>
            <a:chOff x="1248" y="2550"/>
            <a:chExt cx="3216" cy="523"/>
          </a:xfrm>
        </p:grpSpPr>
        <p:sp>
          <p:nvSpPr>
            <p:cNvPr id="15" name="Line 13">
              <a:extLst>
                <a:ext uri="{FF2B5EF4-FFF2-40B4-BE49-F238E27FC236}">
                  <a16:creationId xmlns:a16="http://schemas.microsoft.com/office/drawing/2014/main" id="{671886D5-59A0-4DAA-A07E-92D5B500C978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10CCAA52-2831-4D81-9DD0-F304B4377F72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>
              <a:extLst>
                <a:ext uri="{FF2B5EF4-FFF2-40B4-BE49-F238E27FC236}">
                  <a16:creationId xmlns:a16="http://schemas.microsoft.com/office/drawing/2014/main" id="{FBA45AC9-7970-4DAE-95B3-C6507DEB9C9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52" y="2550"/>
              <a:ext cx="2727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uk-UA" sz="2400" dirty="0"/>
                <a:t>Форми організації логіко-математичної роботи з дітьми дошкільного </a:t>
              </a:r>
              <a:r>
                <a:rPr lang="uk-UA" sz="2400" dirty="0" smtClean="0"/>
                <a:t>віку.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>
              <a:extLst>
                <a:ext uri="{FF2B5EF4-FFF2-40B4-BE49-F238E27FC236}">
                  <a16:creationId xmlns:a16="http://schemas.microsoft.com/office/drawing/2014/main" id="{8437266C-81AD-4094-A57E-DF17EB46B7A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66552B84-5B8C-4F41-A6D9-AB0894B22A67}"/>
              </a:ext>
            </a:extLst>
          </p:cNvPr>
          <p:cNvGrpSpPr>
            <a:grpSpLocks/>
          </p:cNvGrpSpPr>
          <p:nvPr/>
        </p:nvGrpSpPr>
        <p:grpSpPr bwMode="auto">
          <a:xfrm>
            <a:off x="1094884" y="3639899"/>
            <a:ext cx="9226277" cy="830263"/>
            <a:chOff x="1248" y="3083"/>
            <a:chExt cx="3216" cy="523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00E8C517-7847-4D33-ABC2-BCA50830869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>
              <a:extLst>
                <a:ext uri="{FF2B5EF4-FFF2-40B4-BE49-F238E27FC236}">
                  <a16:creationId xmlns:a16="http://schemas.microsoft.com/office/drawing/2014/main" id="{D383BF76-5252-4125-980E-0651B1B3AC9F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>
              <a:extLst>
                <a:ext uri="{FF2B5EF4-FFF2-40B4-BE49-F238E27FC236}">
                  <a16:creationId xmlns:a16="http://schemas.microsoft.com/office/drawing/2014/main" id="{43FDCBCE-E6D9-4F20-901F-00522F3C418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93" y="3083"/>
              <a:ext cx="2760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/>
              <a:r>
                <a:rPr lang="uk-UA" sz="2400" dirty="0"/>
                <a:t>Особливості проведення занять у різних вікових групах з МФЕМУ у дітей</a:t>
              </a:r>
              <a:r>
                <a:rPr lang="uk-UA" dirty="0"/>
                <a:t>.</a:t>
              </a:r>
              <a:endParaRPr lang="uk-UA" sz="1200" dirty="0"/>
            </a:p>
          </p:txBody>
        </p:sp>
        <p:sp>
          <p:nvSpPr>
            <p:cNvPr id="23" name="Text Box 21">
              <a:extLst>
                <a:ext uri="{FF2B5EF4-FFF2-40B4-BE49-F238E27FC236}">
                  <a16:creationId xmlns:a16="http://schemas.microsoft.com/office/drawing/2014/main" id="{FBD6C4BD-93C1-496C-9FAA-2BC56D6AB5C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702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061" y="365125"/>
            <a:ext cx="5919729" cy="29019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4187" y="3565160"/>
            <a:ext cx="6285521" cy="299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03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Matific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255" y="1961206"/>
            <a:ext cx="6351732" cy="27152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052936" y="1690688"/>
            <a:ext cx="3912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3"/>
              </a:rPr>
              <a:t>https://www.matific.com/ua/uk/home/</a:t>
            </a:r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47554" y="5391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hlinkClick r:id="rId4"/>
              </a:rPr>
              <a:t>https://www.matific.com/ua/uk/home/maths/episode/colouring-shapes/?grade=grade-k</a:t>
            </a:r>
            <a:r>
              <a:rPr lang="en-US" dirty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84875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Особливості проведення занять у різних вікових групах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285514" cy="435133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b="1" dirty="0"/>
              <a:t>Заняття </a:t>
            </a:r>
            <a:r>
              <a:rPr lang="uk-UA" dirty="0"/>
              <a:t>– це форма педагогічної взаємодії вихователя з дітьми, яка поєднує </a:t>
            </a:r>
            <a:r>
              <a:rPr lang="uk-UA" dirty="0" err="1"/>
              <a:t>розвивально</a:t>
            </a:r>
            <a:r>
              <a:rPr lang="uk-UA" dirty="0"/>
              <a:t>-пізнавальний і виховний аспекти, що здатні забезпечити засвоєння дітьми теоретичних </a:t>
            </a:r>
            <a:r>
              <a:rPr lang="uk-UA" dirty="0" smtClean="0"/>
              <a:t>знань, вироблення </a:t>
            </a:r>
            <a:r>
              <a:rPr lang="uk-UA" dirty="0"/>
              <a:t>практичних умінь, набуття життєвого досвіду у процесі спільної діяльності. </a:t>
            </a:r>
            <a:endParaRPr lang="uk-UA" dirty="0" smtClean="0"/>
          </a:p>
          <a:p>
            <a:pPr algn="just"/>
            <a:r>
              <a:rPr lang="uk-UA" dirty="0" smtClean="0"/>
              <a:t>Заняття </a:t>
            </a:r>
            <a:r>
              <a:rPr lang="uk-UA" dirty="0"/>
              <a:t>в ЗДО проводяться у визначений час з дотриманням вимог. Воно має бути цікавим, насиченим ігровими прийомами, елементами гри, розвивати пізнавальні здібності та інтереси дітей. </a:t>
            </a:r>
            <a:endParaRPr lang="uk-UA" dirty="0" smtClean="0"/>
          </a:p>
          <a:p>
            <a:pPr algn="just"/>
            <a:r>
              <a:rPr lang="uk-UA" dirty="0" smtClean="0"/>
              <a:t>Робота </a:t>
            </a:r>
            <a:r>
              <a:rPr lang="uk-UA" dirty="0"/>
              <a:t>вихователя на заняттях повинна </a:t>
            </a:r>
            <a:r>
              <a:rPr lang="uk-UA" dirty="0" err="1"/>
              <a:t>планомірно</a:t>
            </a:r>
            <a:r>
              <a:rPr lang="uk-UA" dirty="0"/>
              <a:t> переходити і закріплюватися у повсякденній діяльності дітей, лише тоді вихованці зможуть засвоїти матеріал цілісно і системно. </a:t>
            </a:r>
          </a:p>
        </p:txBody>
      </p:sp>
    </p:spTree>
    <p:extLst>
      <p:ext uri="{BB962C8B-B14F-4D97-AF65-F5344CB8AC3E}">
        <p14:creationId xmlns:p14="http://schemas.microsoft.com/office/powerpoint/2010/main" val="454089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840" y="483326"/>
            <a:ext cx="8830491" cy="5693637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/>
              <a:t>За способом організації дітей заняття поділяються на</a:t>
            </a:r>
            <a:r>
              <a:rPr lang="uk-UA" dirty="0" smtClean="0"/>
              <a:t>:</a:t>
            </a:r>
          </a:p>
          <a:p>
            <a:pPr marL="0" indent="0" algn="just">
              <a:buNone/>
            </a:pPr>
            <a:endParaRPr lang="uk-UA" dirty="0"/>
          </a:p>
          <a:p>
            <a:pPr lvl="0"/>
            <a:r>
              <a:rPr lang="uk-UA" dirty="0"/>
              <a:t>фронтальні – проводяться з усією групою дітей;</a:t>
            </a:r>
          </a:p>
          <a:p>
            <a:pPr lvl="0"/>
            <a:r>
              <a:rPr lang="uk-UA" dirty="0"/>
              <a:t>групові – по 8-15 дітей, розділяючи їх на групи (підгрупи);</a:t>
            </a:r>
          </a:p>
          <a:p>
            <a:pPr lvl="0"/>
            <a:r>
              <a:rPr lang="uk-UA" dirty="0"/>
              <a:t>індивідуально-групові – по 4-8 дітей, що дає можливість здійснювати індивідуально-диференційований підхід;</a:t>
            </a:r>
          </a:p>
          <a:p>
            <a:r>
              <a:rPr lang="uk-UA" dirty="0"/>
              <a:t>індивідуальні, які проводяться з окремими дітьми по 2-4 осіб. </a:t>
            </a:r>
          </a:p>
        </p:txBody>
      </p:sp>
    </p:spTree>
    <p:extLst>
      <p:ext uri="{BB962C8B-B14F-4D97-AF65-F5344CB8AC3E}">
        <p14:creationId xmlns:p14="http://schemas.microsoft.com/office/powerpoint/2010/main" val="841892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Види занять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5451" y="1690688"/>
            <a:ext cx="5688200" cy="41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45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19754" cy="4351338"/>
          </a:xfrm>
        </p:spPr>
        <p:txBody>
          <a:bodyPr/>
          <a:lstStyle/>
          <a:p>
            <a:pPr algn="just"/>
            <a:r>
              <a:rPr lang="uk-UA" dirty="0"/>
              <a:t>Для проведення </a:t>
            </a:r>
            <a:r>
              <a:rPr lang="uk-UA" i="1" dirty="0"/>
              <a:t>комбінованого заняття </a:t>
            </a:r>
            <a:r>
              <a:rPr lang="uk-UA" dirty="0"/>
              <a:t>застосовують певну комбінацію наочних, словесних, практичних методів, прийомів, засобів навчання (логічних вправ, ігор (дидактичних, на онлайн платформах), предметно-іграшкової, ілюстративної наочності залежно від індивідуально-вікових особливостей дітей, програмового змісту заняття. Такий характер можуть мати заняття з різних розділів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1549823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919754" cy="4351338"/>
          </a:xfrm>
        </p:spPr>
        <p:txBody>
          <a:bodyPr/>
          <a:lstStyle/>
          <a:p>
            <a:pPr algn="just"/>
            <a:r>
              <a:rPr lang="uk-UA" dirty="0"/>
              <a:t>На </a:t>
            </a:r>
            <a:r>
              <a:rPr lang="uk-UA" i="1" dirty="0"/>
              <a:t>ігрових заняттях </a:t>
            </a:r>
            <a:r>
              <a:rPr lang="uk-UA" dirty="0"/>
              <a:t>весь комплекс освітніх завдань вирішують за допомогою спеціально підібраних ігор (дидактичні, рухливі, ігри з використанням елементів театралізації, </a:t>
            </a:r>
            <a:r>
              <a:rPr lang="uk-UA" dirty="0" err="1"/>
              <a:t>конструктивно</a:t>
            </a:r>
            <a:r>
              <a:rPr lang="uk-UA" dirty="0"/>
              <a:t>-будівельні) чи ігрових вправ, які можуть об’єднуватися за спільною темою чи сюжетною лінією. Послідовність ігор визначається їх змістом, методичними особливостями проведення.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3025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6651" y="1449977"/>
            <a:ext cx="9000310" cy="4726986"/>
          </a:xfrm>
        </p:spPr>
        <p:txBody>
          <a:bodyPr/>
          <a:lstStyle/>
          <a:p>
            <a:r>
              <a:rPr lang="uk-UA" i="1" dirty="0"/>
              <a:t>Сюжетно-ігрові (сюжетні) заняття </a:t>
            </a:r>
            <a:r>
              <a:rPr lang="uk-UA" dirty="0"/>
              <a:t>відрізняються від інших насиченістю ігровими подіями, ситуаціями, сюрпризними моментами, імітаціями та іншими ігровими прийомами подання, закріплення, узагальнення програмового матеріалу. Усі заплановані види роботи з дітьми підпорядковуються єдиному сюжету (</a:t>
            </a:r>
            <a:r>
              <a:rPr lang="uk-UA" dirty="0" smtClean="0"/>
              <a:t>за художнім </a:t>
            </a:r>
            <a:r>
              <a:rPr lang="uk-UA" dirty="0"/>
              <a:t>твором, мультфільмом, реальною чи вигаданою ситуацією тощо).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108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246326" cy="4351338"/>
          </a:xfrm>
        </p:spPr>
        <p:txBody>
          <a:bodyPr/>
          <a:lstStyle/>
          <a:p>
            <a:pPr algn="just"/>
            <a:r>
              <a:rPr lang="uk-UA" i="1" dirty="0"/>
              <a:t>Домінантне заняття </a:t>
            </a:r>
            <a:r>
              <a:rPr lang="uk-UA" dirty="0"/>
              <a:t>базується на основі комбінованого або змішаного, коли вихователь приділяє більшу увагу якомусь питанню, проблемі, розділу, тобто робить акцент лише на одному виді діяльності з дітьми, який домінує (від цього і </a:t>
            </a:r>
            <a:r>
              <a:rPr lang="uk-UA" dirty="0" smtClean="0"/>
              <a:t>назва «домінантне</a:t>
            </a:r>
            <a:r>
              <a:rPr lang="uk-UA" dirty="0"/>
              <a:t>). Інші види діяльності виступають як допоміжні. Домінантним можна вважати заняття де домінуючою буде дослідницька діяльність дітей, або спостереження, порівняння.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555502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К. Крутій пропонує на заняттях </a:t>
            </a:r>
            <a:r>
              <a:rPr lang="uk-UA" dirty="0" err="1"/>
              <a:t>логічно</a:t>
            </a:r>
            <a:r>
              <a:rPr lang="uk-UA" dirty="0"/>
              <a:t> поєднувати такі компоненти: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1520" y="1410789"/>
            <a:ext cx="10622280" cy="4766174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uk-UA" dirty="0"/>
              <a:t>предметно-просторові, що забезпечують створення сприятливих умов для навчання та виховання дітей (естетичний і привабливий </a:t>
            </a:r>
            <a:r>
              <a:rPr lang="uk-UA" dirty="0" err="1"/>
              <a:t>розвивально</a:t>
            </a:r>
            <a:r>
              <a:rPr lang="uk-UA" dirty="0"/>
              <a:t> демонстраційний і роздатковий дидактичний матеріал; сучасні технічні засоби навчання та ін.);</a:t>
            </a:r>
          </a:p>
          <a:p>
            <a:pPr lvl="0" algn="just"/>
            <a:r>
              <a:rPr lang="uk-UA" dirty="0" err="1"/>
              <a:t>пізнавально</a:t>
            </a:r>
            <a:r>
              <a:rPr lang="uk-UA" dirty="0"/>
              <a:t>-діяльнісні – спрямовані на мотивацію пізнавальної діяльності дітей, використання активних методів і прийомів навчання, розвивальний характер програмових завдань;</a:t>
            </a:r>
          </a:p>
          <a:p>
            <a:pPr lvl="0" algn="just"/>
            <a:r>
              <a:rPr lang="uk-UA" dirty="0"/>
              <a:t>соціально-особистісні – дотримання принципу партнерської взаємодії з дітьми; забезпечення сприятливого </a:t>
            </a:r>
            <a:r>
              <a:rPr lang="uk-UA" dirty="0" err="1"/>
              <a:t>емоційно</a:t>
            </a:r>
            <a:r>
              <a:rPr lang="uk-UA" dirty="0"/>
              <a:t>- психологічного мікроклімату;</a:t>
            </a:r>
          </a:p>
          <a:p>
            <a:pPr lvl="0" algn="just"/>
            <a:r>
              <a:rPr lang="uk-UA" dirty="0" err="1"/>
              <a:t>рефлексійно</a:t>
            </a:r>
            <a:r>
              <a:rPr lang="uk-UA" dirty="0"/>
              <a:t>-творчий – розвиток творчих здібностей дітей; рефлексія особистих досягнень (самоаналіз, самооцінка).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97033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Сучасні підходи до організації логіко-математичного розвитку дітей в ЗДО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12125"/>
            <a:ext cx="10515600" cy="3864837"/>
          </a:xfrm>
        </p:spPr>
        <p:txBody>
          <a:bodyPr/>
          <a:lstStyle/>
          <a:p>
            <a:pPr algn="just"/>
            <a:r>
              <a:rPr lang="uk-UA" b="1" dirty="0"/>
              <a:t>Інтеґрований освітній процес у ЗДО </a:t>
            </a:r>
            <a:r>
              <a:rPr lang="uk-UA" dirty="0"/>
              <a:t>– це цілеспрямований, системний процес, що об’єднує освітні напрями БКДО, ґрунтується на партнерській взаємодії педагогів, вихованців, батьків задля вирішення освітніх завдань.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655" y="3981314"/>
            <a:ext cx="4087330" cy="271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8060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Структурні компоненти інтегрованого заняття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177" y="1665534"/>
            <a:ext cx="7995761" cy="519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265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Ранній вік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В групах дітей раннього віку не передбачається спеціальних занять з ФЕМУ, а лише проводяться</a:t>
            </a:r>
            <a:r>
              <a:rPr lang="uk-UA" dirty="0" smtClean="0"/>
              <a:t>:</a:t>
            </a:r>
          </a:p>
          <a:p>
            <a:pPr marL="0" indent="0">
              <a:buNone/>
            </a:pPr>
            <a:endParaRPr lang="uk-UA" dirty="0"/>
          </a:p>
          <a:p>
            <a:pPr lvl="0"/>
            <a:r>
              <a:rPr lang="uk-UA" dirty="0"/>
              <a:t>індивідуальні бесіди з дітьми;</a:t>
            </a:r>
          </a:p>
          <a:p>
            <a:pPr lvl="0"/>
            <a:r>
              <a:rPr lang="uk-UA" dirty="0"/>
              <a:t>ігри-заняття з підгрупою дітей;</a:t>
            </a:r>
          </a:p>
          <a:p>
            <a:pPr lvl="0"/>
            <a:r>
              <a:rPr lang="uk-UA" dirty="0"/>
              <a:t>дидактичні ігри;</a:t>
            </a:r>
          </a:p>
          <a:p>
            <a:pPr lvl="0"/>
            <a:r>
              <a:rPr lang="uk-UA" dirty="0"/>
              <a:t>побутова діяльність, спостереження (з підгрупами дітей).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70043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2 молодша група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Передбачені спеціальні заняття з ФЕМУ у </a:t>
            </a:r>
            <a:r>
              <a:rPr lang="uk-UA" dirty="0" smtClean="0"/>
              <a:t>дітей.</a:t>
            </a:r>
            <a:endParaRPr lang="uk-UA" dirty="0"/>
          </a:p>
          <a:p>
            <a:r>
              <a:rPr lang="uk-UA" dirty="0" smtClean="0"/>
              <a:t>Заняття </a:t>
            </a:r>
            <a:r>
              <a:rPr lang="uk-UA" dirty="0"/>
              <a:t>(фронтальні, групові, індивідуально-групові).</a:t>
            </a:r>
          </a:p>
          <a:p>
            <a:pPr lvl="0"/>
            <a:r>
              <a:rPr lang="uk-UA" dirty="0"/>
              <a:t>Індивідуальні ігри заняття.</a:t>
            </a:r>
          </a:p>
          <a:p>
            <a:pPr lvl="0"/>
            <a:r>
              <a:rPr lang="uk-UA" dirty="0"/>
              <a:t>Повсякденні навчальні ситуації (спостереження в довкіллі, побутові ситуації).</a:t>
            </a:r>
          </a:p>
          <a:p>
            <a:pPr lvl="0"/>
            <a:r>
              <a:rPr lang="uk-UA" dirty="0"/>
              <a:t>Дидактичні ігри та вправи логіко-математичного змісту.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41425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Середня група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363891" cy="4351338"/>
          </a:xfrm>
        </p:spPr>
        <p:txBody>
          <a:bodyPr/>
          <a:lstStyle/>
          <a:p>
            <a:pPr algn="just"/>
            <a:r>
              <a:rPr lang="uk-UA" dirty="0"/>
              <a:t>Основними засобами формування елементарних математичних уявлень у дітей 5-го, 6-го року життя залишається гра та спеціальні вправи у різних видах діяльності. Практика показує, що спеціальні заняття з ФЕМУ в середній та старшій групах повинні проводитися щотижнево, оскільки завдання математичного змісту поступово </a:t>
            </a:r>
            <a:r>
              <a:rPr lang="uk-UA" dirty="0" err="1"/>
              <a:t>ускладнюються</a:t>
            </a:r>
            <a:r>
              <a:rPr lang="uk-UA" dirty="0"/>
              <a:t> і одних дидактичних ігор та вправ недостатньо, щоб виконати Державні стандарти дошкільної освіти.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7795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Старша група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Заняття (тривалість 25 хв. 3-4 завдання, 1 раз на тиждень).</a:t>
            </a:r>
          </a:p>
          <a:p>
            <a:pPr lvl="0"/>
            <a:r>
              <a:rPr lang="uk-UA" dirty="0"/>
              <a:t>Дидактичні ігри.</a:t>
            </a:r>
          </a:p>
          <a:p>
            <a:pPr lvl="0"/>
            <a:r>
              <a:rPr lang="uk-UA" dirty="0"/>
              <a:t>Сюжетно-дидактичні ігри.</a:t>
            </a:r>
          </a:p>
          <a:p>
            <a:pPr lvl="0"/>
            <a:r>
              <a:rPr lang="uk-UA" dirty="0"/>
              <a:t>Заняття з використанням життєвих ситуацій.</a:t>
            </a:r>
          </a:p>
          <a:p>
            <a:pPr lvl="0"/>
            <a:r>
              <a:rPr lang="uk-UA" dirty="0"/>
              <a:t>Заняття за сюжетом літературного твору.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046926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Методи ФЕМУ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76063" cy="4351338"/>
          </a:xfrm>
        </p:spPr>
        <p:txBody>
          <a:bodyPr/>
          <a:lstStyle/>
          <a:p>
            <a:pPr algn="just"/>
            <a:r>
              <a:rPr lang="uk-UA" dirty="0"/>
              <a:t>М</a:t>
            </a:r>
            <a:r>
              <a:rPr lang="uk-UA" b="1" dirty="0"/>
              <a:t>етод </a:t>
            </a:r>
            <a:r>
              <a:rPr lang="uk-UA" dirty="0"/>
              <a:t>– це спосіб взаємодії дорослого і дитини, внаслідок чого у дітей формуються знання, вміння і навички, розвиваються </a:t>
            </a:r>
            <a:r>
              <a:rPr lang="uk-UA" dirty="0" smtClean="0"/>
              <a:t>пізнавальні </a:t>
            </a:r>
            <a:r>
              <a:rPr lang="uk-UA" dirty="0"/>
              <a:t>здібності</a:t>
            </a:r>
            <a:r>
              <a:rPr lang="uk-UA" dirty="0" smtClean="0"/>
              <a:t>.</a:t>
            </a:r>
          </a:p>
          <a:p>
            <a:pPr algn="just"/>
            <a:endParaRPr lang="uk-UA" dirty="0"/>
          </a:p>
          <a:p>
            <a:pPr algn="just"/>
            <a:r>
              <a:rPr lang="uk-UA" dirty="0"/>
              <a:t>Залежно від </a:t>
            </a:r>
            <a:r>
              <a:rPr lang="uk-UA" i="1" dirty="0"/>
              <a:t>джерела подання і сприймання навчальної інформації </a:t>
            </a:r>
            <a:r>
              <a:rPr lang="uk-UA" dirty="0"/>
              <a:t>виділяють: </a:t>
            </a:r>
            <a:endParaRPr lang="uk-UA" dirty="0" smtClean="0"/>
          </a:p>
          <a:p>
            <a:pPr algn="just"/>
            <a:r>
              <a:rPr lang="uk-UA" dirty="0" smtClean="0"/>
              <a:t>словесні</a:t>
            </a:r>
            <a:r>
              <a:rPr lang="uk-UA" dirty="0"/>
              <a:t>, </a:t>
            </a:r>
            <a:endParaRPr lang="uk-UA" dirty="0" smtClean="0"/>
          </a:p>
          <a:p>
            <a:pPr algn="just"/>
            <a:r>
              <a:rPr lang="uk-UA" dirty="0" smtClean="0"/>
              <a:t>наочні,</a:t>
            </a:r>
          </a:p>
          <a:p>
            <a:pPr algn="just"/>
            <a:r>
              <a:rPr lang="uk-UA" dirty="0" smtClean="0"/>
              <a:t> </a:t>
            </a:r>
            <a:r>
              <a:rPr lang="uk-UA" dirty="0"/>
              <a:t>практичні методи.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085454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7646" y="462192"/>
            <a:ext cx="9267919" cy="575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0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Особливості практичного методу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710749" cy="4351338"/>
          </a:xfrm>
        </p:spPr>
        <p:txBody>
          <a:bodyPr/>
          <a:lstStyle/>
          <a:p>
            <a:pPr lvl="1" algn="just"/>
            <a:r>
              <a:rPr lang="uk-UA" dirty="0"/>
              <a:t>виконання	різноманітних	предметно-практичних	та розумових операцій;</a:t>
            </a:r>
            <a:endParaRPr lang="uk-UA" sz="1600" dirty="0"/>
          </a:p>
          <a:p>
            <a:pPr lvl="1" algn="just"/>
            <a:r>
              <a:rPr lang="uk-UA" dirty="0"/>
              <a:t>широке використання дидактичного матеріалу;</a:t>
            </a:r>
            <a:endParaRPr lang="uk-UA" sz="1600" dirty="0"/>
          </a:p>
          <a:p>
            <a:pPr lvl="1" algn="just"/>
            <a:r>
              <a:rPr lang="uk-UA" dirty="0"/>
              <a:t>формування математичних уявлень у результаті виконання різноманітних дій з дидактичним матеріалом;</a:t>
            </a:r>
            <a:endParaRPr lang="uk-UA" sz="1600" dirty="0"/>
          </a:p>
          <a:p>
            <a:pPr lvl="1" algn="just"/>
            <a:r>
              <a:rPr lang="uk-UA" dirty="0"/>
              <a:t>вироблення	спеціальних	математичних	навичок	(лічба, вимірювання та ін.);</a:t>
            </a:r>
            <a:endParaRPr lang="uk-UA" sz="1600" dirty="0"/>
          </a:p>
          <a:p>
            <a:pPr lvl="1" algn="just"/>
            <a:r>
              <a:rPr lang="uk-UA" dirty="0"/>
              <a:t>використання математичних уявлень у побутовій, ігровій діяльності.</a:t>
            </a:r>
            <a:endParaRPr lang="uk-UA" sz="1600" dirty="0"/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98376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Ігрові методи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011194" cy="4351338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uk-UA" dirty="0"/>
              <a:t>молодшій	групі	–	у	вигляді	сюрпризного	моменту, імітаційних рухів, казкового персонажу;</a:t>
            </a:r>
          </a:p>
          <a:p>
            <a:pPr lvl="0" algn="just"/>
            <a:r>
              <a:rPr lang="uk-UA" dirty="0"/>
              <a:t>старшій групі – набувають характеру пошуку-</a:t>
            </a:r>
            <a:r>
              <a:rPr lang="uk-UA" dirty="0" err="1"/>
              <a:t>квесту</a:t>
            </a:r>
            <a:r>
              <a:rPr lang="uk-UA" dirty="0"/>
              <a:t>, відгадування, змагання. </a:t>
            </a:r>
            <a:endParaRPr lang="uk-UA" dirty="0" smtClean="0"/>
          </a:p>
          <a:p>
            <a:pPr lvl="0" algn="just"/>
            <a:endParaRPr lang="uk-UA" dirty="0"/>
          </a:p>
          <a:p>
            <a:pPr lvl="0" algn="just"/>
            <a:r>
              <a:rPr lang="uk-UA" dirty="0" smtClean="0"/>
              <a:t>Вправи </a:t>
            </a:r>
            <a:r>
              <a:rPr lang="uk-UA" dirty="0"/>
              <a:t>можуть бути </a:t>
            </a:r>
            <a:r>
              <a:rPr lang="uk-UA" i="1" dirty="0"/>
              <a:t>репродуктивн</a:t>
            </a:r>
            <a:r>
              <a:rPr lang="uk-UA" dirty="0"/>
              <a:t>і – засновані на відображенні способу дії, у яких дії дітей повністю регламентуються вихователем у вигляді зразка, інструкції, правил; </a:t>
            </a:r>
            <a:endParaRPr lang="uk-UA" dirty="0" smtClean="0"/>
          </a:p>
          <a:p>
            <a:pPr lvl="0" algn="just"/>
            <a:r>
              <a:rPr lang="uk-UA" i="1" dirty="0" smtClean="0"/>
              <a:t>продуктивні </a:t>
            </a:r>
            <a:r>
              <a:rPr lang="uk-UA" dirty="0"/>
              <a:t>– спосіб дії діти повинні повністю чи частково відкрити самі.</a:t>
            </a:r>
          </a:p>
          <a:p>
            <a:pPr algn="just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194556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080" y="640080"/>
            <a:ext cx="7903029" cy="5536883"/>
          </a:xfrm>
        </p:spPr>
        <p:txBody>
          <a:bodyPr/>
          <a:lstStyle/>
          <a:p>
            <a:pPr algn="just"/>
            <a:r>
              <a:rPr lang="uk-UA" dirty="0"/>
              <a:t>Особливості </a:t>
            </a:r>
            <a:r>
              <a:rPr lang="uk-UA" i="1" dirty="0"/>
              <a:t>словесного методу</a:t>
            </a:r>
            <a:r>
              <a:rPr lang="uk-UA" dirty="0"/>
              <a:t>: діяльність вихователя з дітьми побудована на діалозі та партнерській взаємодії. Найпоширенішим словесним методом у процесі ФЕМУ у дітей є </a:t>
            </a:r>
            <a:r>
              <a:rPr lang="uk-UA" i="1" dirty="0"/>
              <a:t>пояснення з елементами бесіди</a:t>
            </a:r>
            <a:r>
              <a:rPr lang="uk-UA" dirty="0"/>
              <a:t>. Ефективність бесіди залежить від уміння вихователя формулювати і ставити запитання.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434" y="3644537"/>
            <a:ext cx="4944675" cy="29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51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8" y="783771"/>
            <a:ext cx="9535886" cy="5393192"/>
          </a:xfrm>
        </p:spPr>
        <p:txBody>
          <a:bodyPr>
            <a:normAutofit/>
          </a:bodyPr>
          <a:lstStyle/>
          <a:p>
            <a:pPr algn="just"/>
            <a:r>
              <a:rPr lang="uk-UA" dirty="0"/>
              <a:t>Відповідно до БКДО освітній напрям «Дитина в сенсорно- пізнавальному просторі», здійснюється формування </a:t>
            </a:r>
            <a:r>
              <a:rPr lang="uk-UA" dirty="0" smtClean="0"/>
              <a:t>сенсорно-пізнавальної</a:t>
            </a:r>
            <a:r>
              <a:rPr lang="uk-UA" dirty="0"/>
              <a:t>, логіко-математичної та дослідницької компетентності, які визначають як здатність дитини використовувати власну сенсорну систему в процесі логіко-математичної і дослідницької діяльності (БКДО). </a:t>
            </a:r>
            <a:endParaRPr lang="uk-UA" dirty="0" smtClean="0"/>
          </a:p>
          <a:p>
            <a:pPr algn="just"/>
            <a:r>
              <a:rPr lang="uk-UA" dirty="0" smtClean="0"/>
              <a:t>Результатом </a:t>
            </a:r>
            <a:r>
              <a:rPr lang="uk-UA" dirty="0"/>
              <a:t>є наявність пізнавальної мотивації, базису логіко-математичних, дослідницьких знань, набутих дитиною умінь і навичок (аналізу, порівняння, узагальнення, здійснення самоконтролю), пізнавальний досвід, який набуває дитина та використовує в різних видах діяльності (БКДО).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79215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Л</a:t>
            </a:r>
            <a:r>
              <a:rPr lang="uk-UA" dirty="0" smtClean="0"/>
              <a:t>огіко-математичний </a:t>
            </a:r>
            <a:r>
              <a:rPr lang="uk-UA" dirty="0"/>
              <a:t>розвиток – це наявність якісних змін в пізнавальній діяльності дитини, що відбуваються за результатами розвитку математичних умінь і пов’язаних з ними логічних операцій.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823" y="3096149"/>
            <a:ext cx="2719931" cy="34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96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Сутності </a:t>
            </a:r>
            <a:r>
              <a:rPr lang="uk-UA" dirty="0"/>
              <a:t>поняття «логіко-математичний розвиток дітей дошкільного віку»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9272451" cy="4351338"/>
          </a:xfrm>
        </p:spPr>
        <p:txBody>
          <a:bodyPr/>
          <a:lstStyle/>
          <a:p>
            <a:pPr algn="just"/>
            <a:r>
              <a:rPr lang="uk-UA" dirty="0"/>
              <a:t>здатність дитини виявляти математичну обізнаність, оперуючи предметами та явищами довкілля, співвідносити їх за розміром, формою, величиною; орієнтуватися в просторових та часових формах, доходити логічних висновків, виявляти інтелектуальні та дослідницькі вміння, творчість та винахідливість у вирішенні поставлених завдань.</a:t>
            </a:r>
          </a:p>
        </p:txBody>
      </p:sp>
    </p:spTree>
    <p:extLst>
      <p:ext uri="{BB962C8B-B14F-4D97-AF65-F5344CB8AC3E}">
        <p14:creationId xmlns:p14="http://schemas.microsoft.com/office/powerpoint/2010/main" val="377236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Форми</a:t>
            </a:r>
            <a:r>
              <a:rPr lang="ru-RU" dirty="0" smtClean="0"/>
              <a:t>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логіко-математичного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з </a:t>
            </a:r>
            <a:r>
              <a:rPr lang="ru-RU" dirty="0" err="1" smtClean="0"/>
              <a:t>дошкільниками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Поняття </a:t>
            </a:r>
            <a:r>
              <a:rPr lang="uk-UA" dirty="0"/>
              <a:t>«форма» (від лат. </a:t>
            </a:r>
            <a:r>
              <a:rPr lang="uk-UA" i="1" dirty="0" err="1"/>
              <a:t>forma</a:t>
            </a:r>
            <a:r>
              <a:rPr lang="uk-UA" i="1" dirty="0"/>
              <a:t> – </a:t>
            </a:r>
            <a:r>
              <a:rPr lang="uk-UA" dirty="0"/>
              <a:t>пристрій, система) розглядається як спосіб побудови освітнього процесу. </a:t>
            </a:r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197487095"/>
              </p:ext>
            </p:extLst>
          </p:nvPr>
        </p:nvGraphicFramePr>
        <p:xfrm>
          <a:off x="2338251" y="2612570"/>
          <a:ext cx="7821749" cy="4062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87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Напрями математичної підготовки</a:t>
            </a: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9002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639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Основними </a:t>
            </a:r>
            <a:r>
              <a:rPr lang="uk-UA" i="1" dirty="0"/>
              <a:t>формами організації освітнього процесу з ФЕМУ </a:t>
            </a:r>
            <a:r>
              <a:rPr lang="uk-UA" dirty="0"/>
              <a:t>у дітей дошкільного віку є:</a:t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ігри</a:t>
            </a:r>
            <a:r>
              <a:rPr lang="uk-UA" dirty="0"/>
              <a:t>;</a:t>
            </a:r>
          </a:p>
          <a:p>
            <a:pPr lvl="0"/>
            <a:r>
              <a:rPr lang="uk-UA" dirty="0"/>
              <a:t>спостереження;</a:t>
            </a:r>
          </a:p>
          <a:p>
            <a:pPr lvl="0"/>
            <a:r>
              <a:rPr lang="uk-UA" dirty="0"/>
              <a:t>індивідуальна практична діяльність;</a:t>
            </a:r>
          </a:p>
          <a:p>
            <a:pPr lvl="0"/>
            <a:r>
              <a:rPr lang="uk-UA" dirty="0"/>
              <a:t>дидактичні ігри та вправи логіко-математичного змісту;</a:t>
            </a:r>
          </a:p>
          <a:p>
            <a:pPr lvl="0"/>
            <a:r>
              <a:rPr lang="uk-UA" dirty="0"/>
              <a:t>спеціальні заняття з математики та логіки (а також інтегровані та комплексні заняття);</a:t>
            </a:r>
          </a:p>
          <a:p>
            <a:r>
              <a:rPr lang="uk-UA" dirty="0"/>
              <a:t>навчальні (освітні) ситуації з математики (тривалістю 3-5 хв. за участю 2-3 дітей) </a:t>
            </a:r>
          </a:p>
        </p:txBody>
      </p:sp>
    </p:spTree>
    <p:extLst>
      <p:ext uri="{BB962C8B-B14F-4D97-AF65-F5344CB8AC3E}">
        <p14:creationId xmlns:p14="http://schemas.microsoft.com/office/powerpoint/2010/main" val="127693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1623</Words>
  <Application>Microsoft Office PowerPoint</Application>
  <PresentationFormat>Широкоэкранный</PresentationFormat>
  <Paragraphs>137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Сучасні підходи до логіко-математичного розвитку дошкільників</vt:lpstr>
      <vt:lpstr>План</vt:lpstr>
      <vt:lpstr>Сучасні підходи до організації логіко-математичного розвитку дітей в ЗДО</vt:lpstr>
      <vt:lpstr>Презентация PowerPoint</vt:lpstr>
      <vt:lpstr>Презентация PowerPoint</vt:lpstr>
      <vt:lpstr>Сутності поняття «логіко-математичний розвиток дітей дошкільного віку» </vt:lpstr>
      <vt:lpstr>Форми організації логіко-математичного роботи з дошкільниками</vt:lpstr>
      <vt:lpstr>Напрями математичної підготовки</vt:lpstr>
      <vt:lpstr>Основними формами організації освітнього процесу з ФЕМУ у дітей дошкільного віку є: </vt:lpstr>
      <vt:lpstr>Презентация PowerPoint</vt:lpstr>
      <vt:lpstr>Презентация PowerPoint</vt:lpstr>
      <vt:lpstr>Ігрові освітні технології у ЗДО виконують різні функції, зокрема: </vt:lpstr>
      <vt:lpstr>Презентация PowerPoint</vt:lpstr>
      <vt:lpstr>Дидактичні ігри поділяються на: </vt:lpstr>
      <vt:lpstr>Презентация PowerPoint</vt:lpstr>
      <vt:lpstr>Логічні блоки 3. Дьєнеша</vt:lpstr>
      <vt:lpstr>Презентация PowerPoint</vt:lpstr>
      <vt:lpstr>Технологія «Логіка світу»</vt:lpstr>
      <vt:lpstr>Презентация PowerPoint</vt:lpstr>
      <vt:lpstr>Презентация PowerPoint</vt:lpstr>
      <vt:lpstr>Matific</vt:lpstr>
      <vt:lpstr>Особливості проведення занять у різних вікових групах</vt:lpstr>
      <vt:lpstr>Презентация PowerPoint</vt:lpstr>
      <vt:lpstr>Види занять</vt:lpstr>
      <vt:lpstr>Презентация PowerPoint</vt:lpstr>
      <vt:lpstr>Презентация PowerPoint</vt:lpstr>
      <vt:lpstr>Презентация PowerPoint</vt:lpstr>
      <vt:lpstr>Презентация PowerPoint</vt:lpstr>
      <vt:lpstr>К. Крутій пропонує на заняттях логічно поєднувати такі компоненти: </vt:lpstr>
      <vt:lpstr>Структурні компоненти інтегрованого заняття</vt:lpstr>
      <vt:lpstr>Ранній вік</vt:lpstr>
      <vt:lpstr>2 молодша група</vt:lpstr>
      <vt:lpstr>Середня група</vt:lpstr>
      <vt:lpstr>Старша група</vt:lpstr>
      <vt:lpstr>Методи ФЕМУ</vt:lpstr>
      <vt:lpstr>Презентация PowerPoint</vt:lpstr>
      <vt:lpstr>Особливості практичного методу</vt:lpstr>
      <vt:lpstr>Ігрові методи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Геннадий</cp:lastModifiedBy>
  <cp:revision>11</cp:revision>
  <dcterms:created xsi:type="dcterms:W3CDTF">2020-10-04T11:27:59Z</dcterms:created>
  <dcterms:modified xsi:type="dcterms:W3CDTF">2022-10-02T17:42:43Z</dcterms:modified>
</cp:coreProperties>
</file>