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14"/>
    <a:srgbClr val="00040C"/>
    <a:srgbClr val="FFFFFF"/>
    <a:srgbClr val="2DB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E2F9CD-B63E-498F-813E-60FA4994E19A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EBDF03-4122-4CE1-BE3E-8F25CEB85B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851648" cy="2201416"/>
          </a:xfrm>
        </p:spPr>
        <p:txBody>
          <a:bodyPr>
            <a:prstTxWarp prst="textChevron">
              <a:avLst>
                <a:gd name="adj" fmla="val 19066"/>
              </a:avLst>
            </a:prstTxWarp>
          </a:bodyPr>
          <a:lstStyle/>
          <a:p>
            <a:pPr algn="ctr"/>
            <a:r>
              <a:rPr lang="uk-UA" dirty="0">
                <a:ln>
                  <a:solidFill>
                    <a:srgbClr val="FFFFFF"/>
                  </a:solidFill>
                </a:ln>
                <a:solidFill>
                  <a:srgbClr val="2DB547"/>
                </a:solidFill>
              </a:rPr>
              <a:t>Основи здорового способу життя</a:t>
            </a:r>
            <a:endParaRPr lang="ru-RU" dirty="0">
              <a:ln>
                <a:solidFill>
                  <a:srgbClr val="FFFFFF"/>
                </a:solidFill>
              </a:ln>
              <a:solidFill>
                <a:srgbClr val="2DB54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8184" y="4293096"/>
            <a:ext cx="2376264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7"/>
            <a:ext cx="4968552" cy="3974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79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kordon.com.ua/uploads/posts/2016-06/14671449061d097d0b4d0bed180d0bed0b2d18bd0b9-d0bed0b1d180d0b0d0b7-d0b6d0b8d0b7d0bdd0b8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Режим дня та здоровий </a:t>
            </a:r>
            <a:r>
              <a:rPr lang="ru-RU" sz="27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endParaRPr lang="ru-RU" sz="2700" b="1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923928" y="737320"/>
            <a:ext cx="4932040" cy="6120680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 дня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—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розпорядок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час для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/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пов’язаний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біоритмами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цим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придумали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узагальнену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класифікацію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ділить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людей на «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жайворонків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», «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голубів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»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«сов».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режиму дня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наступних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причин: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звикає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певному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розпорядку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сприятливо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позначається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здоров’ї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здоровий сон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Режим дня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спланувати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справи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сприятливим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чином. 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Здоровий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окремої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хвороб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 головних складових здорового життя включають: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активний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режим дня, в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чергуються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відпочинком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uk-UA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відмова від шкідливих звичок;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здорове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день;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особиста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гігієна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індивідуальне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фізіологічне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духовне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+mj-lt"/>
              <a:buAutoNum type="arabicPeriod"/>
              <a:tabLst/>
              <a:defRPr/>
            </a:pP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самопочуття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іоритми людин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257600"/>
            <a:ext cx="5724128" cy="3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576064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uk-UA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Сон як один із біоритмів людини</a:t>
            </a:r>
            <a:endParaRPr lang="ru-RU" sz="27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95536" y="692696"/>
            <a:ext cx="8352928" cy="309634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uk-UA" sz="2600" b="1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активний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процес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роботи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певних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структур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мозку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Під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час сну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відбуваються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зменшення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частоти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дихальних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рухів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частота пульсу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зменшується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уповільнюється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обмін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речовин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знижується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температура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тіла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Виділяють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фази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сну -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повільний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швидкий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endParaRPr lang="en-US" sz="26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Знаменитий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фізіолог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Сєченов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називав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сон «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небувалими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комбінаціями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бувалих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вражень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 </a:t>
            </a:r>
          </a:p>
          <a:p>
            <a:pPr marL="274320" marR="0" lvl="0" indent="-27432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uk-UA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Чергування періодів сну і неспання є одним з найважливіших ритмів людини, воно в значній мірі визначає наш стан здоров`я. Так, саме під час сну, в перші його годинник, відбувається викид в кров гормону росту.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uk-UA" sz="31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Здоров’я в природі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1872208"/>
          </a:xfrm>
        </p:spPr>
        <p:txBody>
          <a:bodyPr>
            <a:normAutofit fontScale="47500" lnSpcReduction="20000"/>
          </a:bodyPr>
          <a:lstStyle/>
          <a:p>
            <a:pPr marL="106680" marR="106680">
              <a:spcBef>
                <a:spcPts val="840"/>
              </a:spcBef>
              <a:spcAft>
                <a:spcPts val="840"/>
              </a:spcAft>
              <a:buNone/>
            </a:pPr>
            <a:r>
              <a:rPr lang="uk-UA" sz="3300" dirty="0">
                <a:solidFill>
                  <a:srgbClr val="000000"/>
                </a:solidFill>
                <a:latin typeface="Times New Roman"/>
                <a:ea typeface="Times New Roman"/>
              </a:rPr>
              <a:t>Вплив на здоров'я людини мають продукти харчування і вода, які відрізняються в різних регіонах своєю якістю, наявністю або відсутністю у них певних хімічних елементів та їх сполук.  </a:t>
            </a:r>
          </a:p>
          <a:p>
            <a:pPr marL="106680" marR="106680">
              <a:spcBef>
                <a:spcPts val="840"/>
              </a:spcBef>
              <a:spcAft>
                <a:spcPts val="840"/>
              </a:spcAft>
              <a:buNone/>
            </a:pPr>
            <a:r>
              <a:rPr lang="uk-UA" sz="3300" dirty="0">
                <a:solidFill>
                  <a:srgbClr val="000000"/>
                </a:solidFill>
                <a:latin typeface="Times New Roman"/>
                <a:ea typeface="Times New Roman"/>
              </a:rPr>
              <a:t>На фізіологічні процеси в живих організмах впливають зміни дня і ночі (добові ритми), зими і літа (сезонні ритми), фази Місяця, періодичність сонячної активності. 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У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світлу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частину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доби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збільшується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інтенсивність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обміну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речовин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змінюється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частота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дихання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та температура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тіла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Протягом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року у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людини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змінюється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склад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клітин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крові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300" dirty="0" err="1">
                <a:solidFill>
                  <a:srgbClr val="000000"/>
                </a:solidFill>
                <a:latin typeface="Times New Roman"/>
                <a:ea typeface="Times New Roman"/>
              </a:rPr>
              <a:t>і</a:t>
            </a:r>
            <a:r>
              <a:rPr lang="ru-RU" sz="3300" dirty="0">
                <a:solidFill>
                  <a:srgbClr val="000000"/>
                </a:solidFill>
                <a:latin typeface="Times New Roman"/>
                <a:ea typeface="Times New Roman"/>
              </a:rPr>
              <a:t> тканин.</a:t>
            </a:r>
            <a:endParaRPr lang="ru-RU" sz="33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7544" y="3212976"/>
            <a:ext cx="4258816" cy="34563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Бажано</a:t>
            </a: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запам'ятати</a:t>
            </a:r>
            <a:r>
              <a:rPr kumimoji="0" 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На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здоров'я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впливає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природне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середовище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в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якому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вона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живе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Вплив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залежить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особливостей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води, яку вона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п'є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грунту, на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якому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виростають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овочі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фрукти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вона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споживає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Нестача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тих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мікроелементів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організмі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може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призвести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різних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захворювань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Позначаються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здоров'ї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добові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сезонні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ритми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Землі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періодичність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сонячної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радіації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071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://refs.in.ua/kvest-u-krayini-zdorovya-dlya-uchniv-2-4-klasiv-meta-spriyati/21977_html_7c0fff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7736" y="3140968"/>
            <a:ext cx="3980728" cy="34891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uk-UA" sz="27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Кармічна</a:t>
            </a:r>
            <a:r>
              <a:rPr lang="uk-UA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медицина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4330824" cy="5733256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uk-UA" sz="40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Кармічна</a:t>
            </a:r>
            <a:r>
              <a:rPr lang="uk-UA" sz="40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медицина </a:t>
            </a:r>
            <a:r>
              <a:rPr lang="uk-UA" sz="40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вважає, що люди хворіють через власні страхи, адже перелякана людина все життя концентрує свої страхи, перетворюючи маленьку образу у велику руйнівну злість. Карма –  це закон відплати. Таким чином, щоб хвороба відступила, потрібно знайти її причину.</a:t>
            </a:r>
            <a:endParaRPr lang="ru-RU" sz="40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Кармічна</a:t>
            </a:r>
            <a:r>
              <a:rPr lang="uk-UA" sz="40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хвороба </a:t>
            </a:r>
            <a:r>
              <a:rPr lang="uk-UA" sz="40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– це завжди покарання, яке людина сама собі створив. З </a:t>
            </a:r>
            <a:r>
              <a:rPr lang="uk-UA" sz="40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кармічими</a:t>
            </a:r>
            <a:r>
              <a:rPr lang="uk-UA" sz="40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хворобами народжуються і вмирають, їх створюють протягом життя і переносять в наступне.</a:t>
            </a:r>
            <a:endParaRPr lang="ru-RU" sz="40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Лікування їх найскладніше, бо вони одночасно вражають фізичний план тіла, астральний план душі і ментальний план духу. У лікуванні </a:t>
            </a:r>
            <a:r>
              <a:rPr lang="uk-UA" sz="40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кармічних</a:t>
            </a:r>
            <a:r>
              <a:rPr lang="uk-UA" sz="40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захворювань використовують самі сильнодіючі ліки, вдаються до допомоги хірургічного втручання, впливають на тіло болем або постійними насильницькими методами лікування, підтримують відносне, слабке здоров'я.</a:t>
            </a:r>
            <a:endParaRPr lang="ru-RU" sz="40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Кармічні</a:t>
            </a:r>
            <a:r>
              <a:rPr lang="uk-UA" sz="40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хвороби можуть включати в себе одночасно спадкові та генетичні ознаки, тому спочатку ми дамо визначення цим захворюванням, а потім розглянемо їх на конкретних прикладах.</a:t>
            </a:r>
            <a:endParaRPr lang="ru-RU" sz="40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арма: что это и как ее очистит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9144001" cy="613419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23928" y="3419712"/>
            <a:ext cx="4968552" cy="3096344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наступних 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зустрічей </a:t>
            </a:r>
            <a:b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студентських аудиторіях!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0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uk-UA" sz="4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Актуальність курсу: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2016224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цінності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набуває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універсального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феномену.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усвідомити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щасливою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повноцінно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того, як вона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вміє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зберегти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теперішнє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але й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Проблема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особливої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етапі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5"/>
            <a:ext cx="4744625" cy="3450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659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Особливості фізичної реабілітації людей </a:t>
            </a:r>
            <a:br>
              <a:rPr lang="uk-UA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 різноманітними захворюваннями</a:t>
            </a:r>
            <a:endParaRPr lang="ru-RU" sz="2400" b="1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51723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перенесли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інфаркт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міокарда</a:t>
            </a:r>
            <a:endParaRPr lang="ru-RU" sz="1400" b="1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повинна бути комплексною,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домогтися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максимального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якнайшвидшого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одужання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заходи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медикаментозне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спеціальне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лікувальну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гімнастику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рухову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активність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відмова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алкоголю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куріння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психолога.</a:t>
            </a:r>
          </a:p>
          <a:p>
            <a:pPr>
              <a:buFont typeface="Wingdings" pitchFamily="2" charset="2"/>
              <a:buChar char="v"/>
            </a:pP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гіпертонічну</a:t>
            </a:r>
            <a:r>
              <a:rPr lang="ru-RU" sz="1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хворобу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з ГХ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комплексний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підхід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лікувальну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культуру,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масаж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фізіотерапію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мануальну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терапію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пасивну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профілактику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корекцію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хребта,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вправи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реабілітаційних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важливий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погляду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дегенеративних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побічних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ефектів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Раннє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включення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лікувальний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реабілітаційних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адекватних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стану хворого,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сприятливу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течію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і результат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служить одним з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моментів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інвалідності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73016"/>
            <a:ext cx="4167733" cy="2775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4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23762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реабілітація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порушеннями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опорно-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рухового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апарату</a:t>
            </a:r>
            <a:endParaRPr lang="ru-RU" sz="1400" b="1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підвищеної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тренажерах і без них,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вдосконалюють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традиційні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вертикалізації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тренування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вестибулярного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нормалізації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просторових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сприймань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функціональних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займаються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пропонованої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реабілітації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пріоритетне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найкращим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чином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життєво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важливі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нормальне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активізувати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розумові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здібності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оптимізувати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заняттях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ширше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тренажерні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50366"/>
            <a:ext cx="3751433" cy="3154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64565"/>
            <a:ext cx="4187220" cy="3140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0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43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340767"/>
            <a:ext cx="4260371" cy="547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00040C"/>
                </a:solidFill>
              </a:rPr>
              <a:t> </a:t>
            </a:r>
            <a:r>
              <a:rPr lang="ru-RU" sz="1400" b="1" i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1400" b="1" i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b="1" i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b="1" i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biological rhythms</a:t>
            </a:r>
            <a:r>
              <a:rPr lang="en-US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періодично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повторювані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характеру та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інтенсивності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організмах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фізіологічних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настільки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точні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біологічним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годинником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біологічні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поділені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три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-,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середньо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- та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низькочастотні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Особливе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циркадні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до складу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24-годинні,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добові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відіграють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часовій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живих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систем. 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Згубно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діє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біоритм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алкоголь.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встановили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однократного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вживання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значної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дози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алкоголю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третю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добу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відновлюються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нормальні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добові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фізична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працездатність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Біоритми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реалізовуються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тісному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навколишнім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середовищем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пристосування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циклічністю</a:t>
            </a:r>
            <a:r>
              <a:rPr lang="ru-RU" sz="1400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40C"/>
                </a:solidFill>
              </a:rPr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05" y="1018591"/>
            <a:ext cx="2822525" cy="2643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4307"/>
            <a:ext cx="4176464" cy="3132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4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63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Добова</a:t>
            </a:r>
            <a:r>
              <a:rPr lang="ru-RU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2400" b="1" dirty="0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endParaRPr lang="ru-RU" sz="2400" b="1" dirty="0">
              <a:solidFill>
                <a:srgbClr val="0004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764704"/>
            <a:ext cx="6657961" cy="6061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1383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063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040C"/>
                </a:solidFill>
                <a:latin typeface="Times New Roman" pitchFamily="18" charset="0"/>
                <a:cs typeface="Times New Roman" pitchFamily="18" charset="0"/>
              </a:rPr>
              <a:t>Рефлексотерапія</a:t>
            </a:r>
            <a:r>
              <a:rPr lang="ru-RU" sz="24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4176464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Рефлексотерапія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силою, характером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тривалістю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подразнення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факторами.</a:t>
            </a:r>
          </a:p>
          <a:p>
            <a:pPr marL="0" indent="0">
              <a:buNone/>
            </a:pP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рефлексотерапевтичного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акупунктурні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голки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точковий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масаж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мікроголки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термічні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прогрівання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вакуумні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(банки,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банковий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масаж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електричні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електропунктурним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апаратом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лазерні</a:t>
            </a:r>
            <a:r>
              <a:rPr lang="ru-RU" sz="14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випромінювння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малопотужним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лазером), </a:t>
            </a:r>
            <a:r>
              <a:rPr lang="ru-RU" sz="14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магнітне</a:t>
            </a:r>
            <a:r>
              <a:rPr lang="ru-RU" sz="14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магнітофорами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спеціальними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апаратами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генеруючими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поля) та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факторів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голкорефлексотерапію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(акупунктура,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голковколювання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прогрівання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припікання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біологічно-активних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електропунктуру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лазеропунктуру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магнітопунктуру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т.д.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497" y="1030762"/>
            <a:ext cx="4205752" cy="2815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68" y="3874165"/>
            <a:ext cx="3936887" cy="2952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081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точки (БАТ)</a:t>
            </a:r>
            <a:b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впливу</a:t>
            </a:r>
            <a:r>
              <a:rPr lang="ru-RU" sz="2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4068" y="1052736"/>
            <a:ext cx="4818451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точки (точки </a:t>
            </a:r>
            <a:r>
              <a:rPr lang="ru-RU" sz="14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акупунктури</a:t>
            </a:r>
            <a:r>
              <a:rPr lang="ru-RU" sz="14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ділянки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підшкірної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є комплекс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взаємопов'язаних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структур (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судини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мікроциркулярного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русла,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нерви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сполучної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активна точка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зв'язок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певним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внутрішнім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органом. До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теперішнього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700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активних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точок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150.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Зовні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вони не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навколишньої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але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знайти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деякими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анатомічними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ознаками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– горбками, складками й </a:t>
            </a:r>
            <a:r>
              <a:rPr lang="ru-RU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западинками</a:t>
            </a:r>
            <a:r>
              <a:rPr lang="ru-RU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Існують різні терапевтичні методики впливу на біологічно активні точки: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голкорефлексотерапія (голковколювання, голкотерапія);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точковий масаж;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припікання; </a:t>
            </a:r>
          </a:p>
          <a:p>
            <a:pPr>
              <a:buFont typeface="Arial" pitchFamily="34" charset="0"/>
              <a:buChar char="•"/>
            </a:pP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інші методи. </a:t>
            </a:r>
          </a:p>
          <a:p>
            <a:pPr marL="0" indent="0">
              <a:buNone/>
            </a:pP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За допомогою впливу на біологічно активні точки можна лікувати різні захворювання, в тому числі такі як </a:t>
            </a:r>
            <a:r>
              <a:rPr lang="uk-UA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аднексит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алергія, артрит, артроз, астма, болі в спині, гайморит, гастрит, головні болі, депресія, дерматит, коліт, мастопатія, невралгія, невроз, ожиріння, остеохондроз, панкреатит, пієлонефрит, псоріаз, цистит, екзема, радикуліт, </a:t>
            </a:r>
            <a:r>
              <a:rPr lang="uk-UA" sz="14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поліноз</a:t>
            </a:r>
            <a:r>
              <a:rPr lang="uk-UA" sz="14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бронхіт, гіпертонія, хронічний нежить і інші.</a:t>
            </a:r>
            <a:endParaRPr lang="ru-RU" sz="14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" y="1739484"/>
            <a:ext cx="4324807" cy="363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0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r>
              <a:rPr lang="ru-RU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Йога. </a:t>
            </a:r>
            <a:r>
              <a:rPr lang="ru-RU" sz="27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7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дихальну</a:t>
            </a:r>
            <a:r>
              <a:rPr lang="ru-RU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гімнастику</a:t>
            </a:r>
            <a:r>
              <a:rPr lang="ru-RU" sz="27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йогів</a:t>
            </a:r>
            <a:endParaRPr lang="ru-RU" sz="2700" b="1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sovetclub.ru/tim/3dc5494ea9ca201ef62f6d5d3234cde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684265" cy="25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23528" y="1268760"/>
            <a:ext cx="4536504" cy="5184576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Йога</a:t>
            </a:r>
            <a:r>
              <a:rPr lang="uk-UA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в себе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психічних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спрямовані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на роботу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новни</a:t>
            </a:r>
            <a:r>
              <a:rPr lang="uk-UA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йоги  –</a:t>
            </a:r>
            <a:r>
              <a:rPr lang="uk-UA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це </a:t>
            </a:r>
            <a:r>
              <a:rPr lang="ru-RU" sz="16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наука про </a:t>
            </a:r>
            <a:r>
              <a:rPr lang="ru-RU" sz="16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фізичн</a:t>
            </a:r>
            <a:r>
              <a:rPr lang="uk-UA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ому здоров’ю 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людського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74320" lvl="0" indent="-274320"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uk-UA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Дихальна гімнастика –  </a:t>
            </a:r>
            <a:r>
              <a:rPr lang="uk-UA" sz="16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пранаяма</a:t>
            </a:r>
            <a:r>
              <a:rPr lang="uk-UA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 Вона сприяє збагаченню організму киснем, тим самим підтримуючи життєвий тонус людини. При цих вправах тренуються дихальні органи, а кров краще циркулює по судинах, нормалізується кров'яний тиск.</a:t>
            </a:r>
            <a:endParaRPr lang="ru-RU" sz="16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йозі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6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600" u="sng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u="sng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Верхнє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16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16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Нижня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endParaRPr lang="ru-RU" sz="16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йогів</a:t>
            </a:r>
            <a:endParaRPr lang="ru-RU" sz="16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16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Навчившись</a:t>
            </a:r>
            <a:r>
              <a:rPr lang="ru-RU" sz="16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управляти</a:t>
            </a:r>
            <a:r>
              <a:rPr lang="ru-RU" sz="16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16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диханням</a:t>
            </a:r>
            <a:r>
              <a:rPr lang="ru-RU" sz="16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b="1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збільшити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підвищити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опірність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зміцнити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органи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позбавитися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хвороб,</a:t>
            </a:r>
          </a:p>
          <a:p>
            <a:pPr marL="342900" lvl="0" indent="-342900">
              <a:spcBef>
                <a:spcPct val="20000"/>
              </a:spcBef>
              <a:buClr>
                <a:srgbClr val="0BD0D9"/>
              </a:buClr>
              <a:buSzPct val="95000"/>
              <a:buFont typeface="+mj-lt"/>
              <a:buAutoNum type="arabicPeriod"/>
            </a:pP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попередити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проблем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здоров'ям</a:t>
            </a:r>
            <a:r>
              <a:rPr lang="ru-RU" sz="1600" dirty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714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89DEFF"/>
      </a:dk1>
      <a:lt1>
        <a:sysClr val="window" lastClr="FFFFFF"/>
      </a:lt1>
      <a:dk2>
        <a:srgbClr val="009DD9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1525</Words>
  <Application>Microsoft Office PowerPoint</Application>
  <PresentationFormat>Экран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Основи здорового способу життя</vt:lpstr>
      <vt:lpstr>Актуальність курсу:</vt:lpstr>
      <vt:lpstr>Особливості фізичної реабілітації людей  з різноманітними захворюваннями</vt:lpstr>
      <vt:lpstr>Презентация PowerPoint</vt:lpstr>
      <vt:lpstr>Біологічні ритми та здоров’я</vt:lpstr>
      <vt:lpstr>Добова організація діяльності людського організму</vt:lpstr>
      <vt:lpstr>Рефлексотерапія </vt:lpstr>
      <vt:lpstr>Поняття про біологічно активні точки (БАТ) і методи впливу на них</vt:lpstr>
      <vt:lpstr> Йога. Поняття про дихальну гімнастику йогів</vt:lpstr>
      <vt:lpstr>  Режим дня та здоровий спосіб життя</vt:lpstr>
      <vt:lpstr> Сон як один із біоритмів людини</vt:lpstr>
      <vt:lpstr> Здоров’я в природі</vt:lpstr>
      <vt:lpstr> Кармічна медицина</vt:lpstr>
      <vt:lpstr>До наступних  зустрічей  у студентських аудиторіях!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здорового способу життя</dc:title>
  <dc:creator>Инна</dc:creator>
  <cp:lastModifiedBy>Черная Марина Николаевна</cp:lastModifiedBy>
  <cp:revision>22</cp:revision>
  <dcterms:created xsi:type="dcterms:W3CDTF">2017-02-09T14:13:43Z</dcterms:created>
  <dcterms:modified xsi:type="dcterms:W3CDTF">2020-02-17T14:56:06Z</dcterms:modified>
</cp:coreProperties>
</file>