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A11F"/>
    <a:srgbClr val="07B942"/>
    <a:srgbClr val="B92007"/>
    <a:srgbClr val="318F7F"/>
    <a:srgbClr val="BB05AE"/>
    <a:srgbClr val="CC0000"/>
    <a:srgbClr val="932D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1085E-7FCF-4960-9593-33ACA80CB120}" type="datetimeFigureOut">
              <a:rPr lang="ru-RU" smtClean="0"/>
              <a:t>25.02.2019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994E7DB-E167-4BFC-A964-AE761816B8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1085E-7FCF-4960-9593-33ACA80CB120}" type="datetimeFigureOut">
              <a:rPr lang="ru-RU" smtClean="0"/>
              <a:t>25.02.2019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4E7DB-E167-4BFC-A964-AE761816B8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1085E-7FCF-4960-9593-33ACA80CB120}" type="datetimeFigureOut">
              <a:rPr lang="ru-RU" smtClean="0"/>
              <a:t>25.02.2019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4E7DB-E167-4BFC-A964-AE761816B8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1085E-7FCF-4960-9593-33ACA80CB120}" type="datetimeFigureOut">
              <a:rPr lang="ru-RU" smtClean="0"/>
              <a:t>25.02.2019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994E7DB-E167-4BFC-A964-AE761816B8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1085E-7FCF-4960-9593-33ACA80CB120}" type="datetimeFigureOut">
              <a:rPr lang="ru-RU" smtClean="0"/>
              <a:t>25.02.2019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4E7DB-E167-4BFC-A964-AE761816B82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1085E-7FCF-4960-9593-33ACA80CB120}" type="datetimeFigureOut">
              <a:rPr lang="ru-RU" smtClean="0"/>
              <a:t>25.02.2019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4E7DB-E167-4BFC-A964-AE761816B8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1085E-7FCF-4960-9593-33ACA80CB120}" type="datetimeFigureOut">
              <a:rPr lang="ru-RU" smtClean="0"/>
              <a:t>25.02.2019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9994E7DB-E167-4BFC-A964-AE761816B82C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1085E-7FCF-4960-9593-33ACA80CB120}" type="datetimeFigureOut">
              <a:rPr lang="ru-RU" smtClean="0"/>
              <a:t>25.02.2019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4E7DB-E167-4BFC-A964-AE761816B8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1085E-7FCF-4960-9593-33ACA80CB120}" type="datetimeFigureOut">
              <a:rPr lang="ru-RU" smtClean="0"/>
              <a:t>25.02.2019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4E7DB-E167-4BFC-A964-AE761816B8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1085E-7FCF-4960-9593-33ACA80CB120}" type="datetimeFigureOut">
              <a:rPr lang="ru-RU" smtClean="0"/>
              <a:t>25.02.2019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4E7DB-E167-4BFC-A964-AE761816B8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1085E-7FCF-4960-9593-33ACA80CB120}" type="datetimeFigureOut">
              <a:rPr lang="ru-RU" smtClean="0"/>
              <a:t>25.02.2019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4E7DB-E167-4BFC-A964-AE761816B82C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C91085E-7FCF-4960-9593-33ACA80CB120}" type="datetimeFigureOut">
              <a:rPr lang="ru-RU" smtClean="0"/>
              <a:t>25.02.2019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994E7DB-E167-4BFC-A964-AE761816B82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332656"/>
            <a:ext cx="7776864" cy="5616624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r>
              <a:rPr lang="uk-UA" sz="5800" b="1" dirty="0">
                <a:solidFill>
                  <a:srgbClr val="932D2D"/>
                </a:solidFill>
              </a:rPr>
              <a:t>Креативні технології у менеджменті та маркетингу </a:t>
            </a:r>
            <a:endParaRPr lang="ru-RU" sz="5800" b="1" dirty="0">
              <a:solidFill>
                <a:srgbClr val="932D2D"/>
              </a:solidFill>
            </a:endParaRPr>
          </a:p>
          <a:p>
            <a:pPr algn="ctr"/>
            <a:endParaRPr lang="uk-UA" sz="1800" b="1" i="1" dirty="0">
              <a:solidFill>
                <a:srgbClr val="932D2D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831" y="404664"/>
            <a:ext cx="5078338" cy="169278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404664"/>
            <a:ext cx="6192688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rgbClr val="932D2D"/>
                </a:solidFill>
              </a:rPr>
              <a:t>Коротко про інтегративний спецкурс:</a:t>
            </a:r>
            <a:endParaRPr lang="ru-RU" sz="2800" b="1" dirty="0">
              <a:solidFill>
                <a:srgbClr val="932D2D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860032" y="1412776"/>
            <a:ext cx="3816424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rgbClr val="00B050"/>
                </a:solidFill>
              </a:rPr>
              <a:t>Менеджмент</a:t>
            </a:r>
            <a:endParaRPr lang="ru-RU" sz="3200" b="1" dirty="0">
              <a:solidFill>
                <a:srgbClr val="00B05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1412776"/>
            <a:ext cx="3816424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rgbClr val="932D2D"/>
                </a:solidFill>
              </a:rPr>
              <a:t>Маркетинг </a:t>
            </a:r>
            <a:r>
              <a:rPr lang="uk-UA" sz="3200" dirty="0">
                <a:solidFill>
                  <a:srgbClr val="932D2D"/>
                </a:solidFill>
              </a:rPr>
              <a:t>:</a:t>
            </a:r>
            <a:endParaRPr lang="ru-RU" sz="3200" dirty="0">
              <a:solidFill>
                <a:srgbClr val="932D2D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9552" y="5805264"/>
            <a:ext cx="7992888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solidFill>
                  <a:srgbClr val="932D2D"/>
                </a:solidFill>
              </a:rPr>
              <a:t>Креативні технології і багато прикладів</a:t>
            </a:r>
            <a:endParaRPr lang="ru-RU" sz="3200" dirty="0">
              <a:solidFill>
                <a:srgbClr val="932D2D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5536" y="2276872"/>
            <a:ext cx="4248472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>
                <a:solidFill>
                  <a:srgbClr val="00B0F0"/>
                </a:solidFill>
              </a:rPr>
              <a:t>Нові стандарти життя чи маніпуляція несвідомим?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95536" y="3140968"/>
            <a:ext cx="4248472" cy="136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>
                <a:solidFill>
                  <a:srgbClr val="7030A0"/>
                </a:solidFill>
              </a:rPr>
              <a:t>- </a:t>
            </a:r>
            <a:r>
              <a:rPr lang="uk-UA" sz="2400" dirty="0" err="1">
                <a:solidFill>
                  <a:srgbClr val="7030A0"/>
                </a:solidFill>
              </a:rPr>
              <a:t>Нейромаркетинг</a:t>
            </a:r>
            <a:r>
              <a:rPr lang="uk-UA" sz="2400" dirty="0">
                <a:solidFill>
                  <a:srgbClr val="7030A0"/>
                </a:solidFill>
              </a:rPr>
              <a:t>, емоційний маркетинг, </a:t>
            </a:r>
            <a:r>
              <a:rPr lang="uk-UA" sz="2400" dirty="0" err="1">
                <a:solidFill>
                  <a:srgbClr val="7030A0"/>
                </a:solidFill>
              </a:rPr>
              <a:t>аромамаркетинг</a:t>
            </a:r>
            <a:r>
              <a:rPr lang="uk-UA" sz="2400" dirty="0">
                <a:solidFill>
                  <a:srgbClr val="7030A0"/>
                </a:solidFill>
              </a:rPr>
              <a:t>, роман клієнта з брендом, </a:t>
            </a:r>
            <a:r>
              <a:rPr lang="uk-UA" sz="2400" dirty="0" err="1">
                <a:solidFill>
                  <a:srgbClr val="7030A0"/>
                </a:solidFill>
              </a:rPr>
              <a:t>інтернет-маркетинг</a:t>
            </a:r>
            <a:endParaRPr lang="ru-RU" sz="2400" dirty="0">
              <a:solidFill>
                <a:srgbClr val="7030A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95536" y="4653136"/>
            <a:ext cx="424847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>
                <a:solidFill>
                  <a:srgbClr val="B92007"/>
                </a:solidFill>
              </a:rPr>
              <a:t>- Поведінка споживача, його цінності та потреби  </a:t>
            </a:r>
            <a:endParaRPr lang="ru-RU" sz="2400" dirty="0">
              <a:solidFill>
                <a:srgbClr val="B92007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860032" y="4005064"/>
            <a:ext cx="3744416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>
                <a:solidFill>
                  <a:srgbClr val="BB05AE"/>
                </a:solidFill>
              </a:rPr>
              <a:t>Психологія управління колективом та своєю </a:t>
            </a:r>
            <a:r>
              <a:rPr lang="uk-UA" sz="2400" dirty="0" err="1">
                <a:solidFill>
                  <a:srgbClr val="BB05AE"/>
                </a:solidFill>
              </a:rPr>
              <a:t>особистісю</a:t>
            </a:r>
            <a:endParaRPr lang="uk-UA" sz="2400" dirty="0">
              <a:solidFill>
                <a:srgbClr val="BB05A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860032" y="3212976"/>
            <a:ext cx="374441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>
                <a:solidFill>
                  <a:srgbClr val="318F7F"/>
                </a:solidFill>
              </a:rPr>
              <a:t>Управління креативністю персоналу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932040" y="2348880"/>
            <a:ext cx="3672408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>
                <a:solidFill>
                  <a:srgbClr val="7030A0"/>
                </a:solidFill>
              </a:rPr>
              <a:t>Керівництво та лідерство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860032" y="5085184"/>
            <a:ext cx="3744416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>
                <a:solidFill>
                  <a:srgbClr val="932D2D"/>
                </a:solidFill>
              </a:rPr>
              <a:t>Управління змінами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2656"/>
            <a:ext cx="2520280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>
                <a:solidFill>
                  <a:srgbClr val="C00000"/>
                </a:solidFill>
              </a:rPr>
              <a:t>Задачі курсу: 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192311" y="3501008"/>
            <a:ext cx="3628161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>
                <a:solidFill>
                  <a:srgbClr val="C00000"/>
                </a:solidFill>
              </a:rPr>
              <a:t>Ідея курсу</a:t>
            </a:r>
            <a:r>
              <a:rPr lang="uk-UA" dirty="0"/>
              <a:t>: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7" y="4149080"/>
            <a:ext cx="5018324" cy="252027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499992" y="4365103"/>
            <a:ext cx="4536504" cy="2088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u="sng" dirty="0">
                <a:solidFill>
                  <a:srgbClr val="C00000"/>
                </a:solidFill>
              </a:rPr>
              <a:t>Інтегрувати знання з таких дисциплін як </a:t>
            </a:r>
            <a:r>
              <a:rPr lang="uk-UA" dirty="0">
                <a:solidFill>
                  <a:srgbClr val="C00000"/>
                </a:solidFill>
              </a:rPr>
              <a:t>маркетинг, </a:t>
            </a:r>
            <a:r>
              <a:rPr lang="uk-UA" dirty="0">
                <a:solidFill>
                  <a:srgbClr val="318F7F"/>
                </a:solidFill>
              </a:rPr>
              <a:t>менеджмент</a:t>
            </a:r>
            <a:r>
              <a:rPr lang="uk-UA" dirty="0">
                <a:solidFill>
                  <a:srgbClr val="C00000"/>
                </a:solidFill>
              </a:rPr>
              <a:t>, </a:t>
            </a:r>
            <a:r>
              <a:rPr lang="uk-UA" dirty="0">
                <a:solidFill>
                  <a:srgbClr val="00B0F0"/>
                </a:solidFill>
              </a:rPr>
              <a:t>поведінка споживачів</a:t>
            </a:r>
            <a:r>
              <a:rPr lang="uk-UA" dirty="0">
                <a:solidFill>
                  <a:srgbClr val="C00000"/>
                </a:solidFill>
              </a:rPr>
              <a:t>, </a:t>
            </a:r>
            <a:r>
              <a:rPr lang="uk-UA" dirty="0">
                <a:solidFill>
                  <a:srgbClr val="7030A0"/>
                </a:solidFill>
              </a:rPr>
              <a:t>рекламний менеджмент</a:t>
            </a:r>
            <a:r>
              <a:rPr lang="uk-UA" dirty="0">
                <a:solidFill>
                  <a:srgbClr val="C00000"/>
                </a:solidFill>
              </a:rPr>
              <a:t>, </a:t>
            </a:r>
            <a:r>
              <a:rPr lang="uk-UA" dirty="0">
                <a:solidFill>
                  <a:srgbClr val="07B942"/>
                </a:solidFill>
              </a:rPr>
              <a:t>психологія управління</a:t>
            </a:r>
            <a:r>
              <a:rPr lang="uk-UA" dirty="0">
                <a:solidFill>
                  <a:srgbClr val="C00000"/>
                </a:solidFill>
              </a:rPr>
              <a:t>, соціологія, </a:t>
            </a:r>
            <a:r>
              <a:rPr lang="uk-UA" dirty="0">
                <a:solidFill>
                  <a:srgbClr val="00B0F0"/>
                </a:solidFill>
              </a:rPr>
              <a:t>маркетингові дослідження </a:t>
            </a:r>
          </a:p>
          <a:p>
            <a:pPr algn="ctr"/>
            <a:r>
              <a:rPr lang="uk-UA" i="1" dirty="0">
                <a:solidFill>
                  <a:srgbClr val="C00000"/>
                </a:solidFill>
              </a:rPr>
              <a:t>у комплексну систему знань </a:t>
            </a:r>
            <a:endParaRPr lang="ru-RU" i="1" dirty="0">
              <a:solidFill>
                <a:srgbClr val="C0000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9286" y="836712"/>
            <a:ext cx="3981186" cy="260546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3983" y="1189391"/>
            <a:ext cx="4795303" cy="20162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rgbClr val="C00000"/>
              </a:solidFill>
            </a:endParaRPr>
          </a:p>
          <a:p>
            <a:pPr algn="ctr"/>
            <a:endParaRPr lang="uk-UA" dirty="0">
              <a:solidFill>
                <a:srgbClr val="C00000"/>
              </a:solidFill>
            </a:endParaRPr>
          </a:p>
          <a:p>
            <a:pPr algn="ctr"/>
            <a:endParaRPr lang="uk-UA" dirty="0">
              <a:solidFill>
                <a:srgbClr val="C00000"/>
              </a:solidFill>
            </a:endParaRPr>
          </a:p>
          <a:p>
            <a:pPr algn="ctr"/>
            <a:r>
              <a:rPr lang="uk-UA" dirty="0">
                <a:solidFill>
                  <a:srgbClr val="C00000"/>
                </a:solidFill>
              </a:rPr>
              <a:t>-сформувати у студента багатогранне, креативне мислення в області прийняття управлінських рішень;</a:t>
            </a:r>
          </a:p>
          <a:p>
            <a:pPr algn="ctr"/>
            <a:r>
              <a:rPr lang="uk-UA" dirty="0">
                <a:solidFill>
                  <a:srgbClr val="C00000"/>
                </a:solidFill>
              </a:rPr>
              <a:t>-розвивати здатність до нестандартного мислення в практиці управління бізнес-процесами</a:t>
            </a:r>
          </a:p>
          <a:p>
            <a:pPr algn="ctr"/>
            <a:endParaRPr lang="uk-UA" dirty="0">
              <a:solidFill>
                <a:srgbClr val="C00000"/>
              </a:solidFill>
            </a:endParaRPr>
          </a:p>
          <a:p>
            <a:pPr algn="ctr"/>
            <a:r>
              <a:rPr lang="uk-UA" dirty="0">
                <a:solidFill>
                  <a:srgbClr val="C00000"/>
                </a:solidFill>
              </a:rPr>
              <a:t>- 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2354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620688"/>
            <a:ext cx="8064896" cy="59046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rgbClr val="C00000"/>
                </a:solidFill>
              </a:rPr>
              <a:t>Еволюція маркетингу:</a:t>
            </a:r>
          </a:p>
          <a:p>
            <a:pPr algn="ctr"/>
            <a:r>
              <a:rPr lang="uk-UA" sz="2800" b="1" dirty="0">
                <a:solidFill>
                  <a:srgbClr val="C00000"/>
                </a:solidFill>
              </a:rPr>
              <a:t>від задоволення потреб…</a:t>
            </a:r>
          </a:p>
          <a:p>
            <a:pPr algn="ctr"/>
            <a:endParaRPr lang="uk-UA" sz="2800" b="1" dirty="0">
              <a:solidFill>
                <a:srgbClr val="C00000"/>
              </a:solidFill>
            </a:endParaRPr>
          </a:p>
          <a:p>
            <a:pPr algn="ctr"/>
            <a:endParaRPr lang="uk-UA" sz="2800" b="1" dirty="0">
              <a:solidFill>
                <a:srgbClr val="C00000"/>
              </a:solidFill>
            </a:endParaRPr>
          </a:p>
          <a:p>
            <a:pPr algn="ctr"/>
            <a:endParaRPr lang="uk-UA" sz="2800" b="1" dirty="0">
              <a:solidFill>
                <a:srgbClr val="C00000"/>
              </a:solidFill>
            </a:endParaRPr>
          </a:p>
          <a:p>
            <a:pPr algn="ctr"/>
            <a:endParaRPr lang="uk-UA" sz="2800" b="1" dirty="0">
              <a:solidFill>
                <a:srgbClr val="C00000"/>
              </a:solidFill>
            </a:endParaRPr>
          </a:p>
          <a:p>
            <a:pPr algn="ctr"/>
            <a:endParaRPr lang="uk-UA" sz="2800" b="1" dirty="0">
              <a:solidFill>
                <a:srgbClr val="C00000"/>
              </a:solidFill>
            </a:endParaRPr>
          </a:p>
          <a:p>
            <a:pPr algn="ctr"/>
            <a:endParaRPr lang="uk-UA" sz="2800" b="1" dirty="0">
              <a:solidFill>
                <a:srgbClr val="C00000"/>
              </a:solidFill>
            </a:endParaRPr>
          </a:p>
          <a:p>
            <a:pPr algn="ctr"/>
            <a:r>
              <a:rPr lang="uk-UA" sz="2800" b="1" dirty="0">
                <a:solidFill>
                  <a:srgbClr val="C00000"/>
                </a:solidFill>
              </a:rPr>
              <a:t> </a:t>
            </a:r>
          </a:p>
          <a:p>
            <a:pPr algn="ctr"/>
            <a:r>
              <a:rPr lang="uk-UA" sz="2800" b="1" dirty="0">
                <a:solidFill>
                  <a:srgbClr val="C00000"/>
                </a:solidFill>
              </a:rPr>
              <a:t>…до маніпулювання бажаннями, тривогами, емоціями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1028" name="Picture 4" descr="ÐÐ°ÑÑÐ¸Ð½ÐºÐ¸ Ð¿Ð¾ Ð·Ð°Ð¿ÑÐ¾ÑÑ ÑÐ¾ÑÐ´ Ð³ÐµÐ½ÑÐ¸ Ð·Ð°Ð²Ð¾Ð´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348880"/>
            <a:ext cx="3240360" cy="2268253"/>
          </a:xfrm>
          <a:prstGeom prst="rect">
            <a:avLst/>
          </a:prstGeom>
          <a:noFill/>
        </p:spPr>
      </p:pic>
      <p:pic>
        <p:nvPicPr>
          <p:cNvPr id="5" name="Picture 2" descr="ÐÐ¾Ð»Ð¾Ð´Ð°Ñ Ð¶ÐµÐ½ÑÐ¸Ð½Ð°, Ð¿ÑÐ¸Ð¼ÐµÐ½ÑÑ Ð´ÑÑÐ¸ Ð½Ð° ÐµÐµ ÑÐµÐµ Ð¿ÑÐ¾ÑÑÑÐ°Ð½ÑÑÐ²Ð¾ Ð´Ð»Ñ ÑÐµÐºÑÑÐ° â Ð¡ÑÐ¾ÐºÐ¾Ð²Ð¾Ðµ ÑÐ¾ÑÐ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2348880"/>
            <a:ext cx="3498814" cy="23325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3200" b="1" u="sng" dirty="0">
              <a:solidFill>
                <a:srgbClr val="C00000"/>
              </a:solidFill>
            </a:endParaRPr>
          </a:p>
          <a:p>
            <a:pPr algn="ctr"/>
            <a:endParaRPr lang="uk-UA" sz="3200" b="1" u="sng" dirty="0">
              <a:solidFill>
                <a:srgbClr val="C00000"/>
              </a:solidFill>
            </a:endParaRPr>
          </a:p>
          <a:p>
            <a:pPr algn="ctr"/>
            <a:endParaRPr lang="uk-UA" sz="3200" b="1" u="sng" dirty="0">
              <a:solidFill>
                <a:srgbClr val="C00000"/>
              </a:solidFill>
            </a:endParaRPr>
          </a:p>
          <a:p>
            <a:pPr algn="ctr"/>
            <a:r>
              <a:rPr lang="uk-UA" sz="3200" b="1" u="sng" dirty="0">
                <a:solidFill>
                  <a:srgbClr val="C00000"/>
                </a:solidFill>
              </a:rPr>
              <a:t>Будемо досліджувати:</a:t>
            </a:r>
          </a:p>
          <a:p>
            <a:pPr algn="ctr"/>
            <a:r>
              <a:rPr lang="uk-UA" sz="3200" b="1" u="sng" dirty="0">
                <a:solidFill>
                  <a:srgbClr val="C00000"/>
                </a:solidFill>
              </a:rPr>
              <a:t> </a:t>
            </a:r>
            <a:r>
              <a:rPr lang="uk-UA" sz="3200" b="1" u="sng" dirty="0">
                <a:solidFill>
                  <a:srgbClr val="07B942"/>
                </a:solidFill>
              </a:rPr>
              <a:t>Феномени суспільства споживання:</a:t>
            </a:r>
          </a:p>
          <a:p>
            <a:r>
              <a:rPr lang="uk-UA" sz="3200" b="1" dirty="0">
                <a:solidFill>
                  <a:srgbClr val="0070C0"/>
                </a:solidFill>
              </a:rPr>
              <a:t>                       </a:t>
            </a:r>
            <a:r>
              <a:rPr lang="uk-UA" sz="2800" b="1" dirty="0">
                <a:solidFill>
                  <a:srgbClr val="0070C0"/>
                </a:solidFill>
              </a:rPr>
              <a:t>Поведінкова революція</a:t>
            </a:r>
          </a:p>
          <a:p>
            <a:pPr marL="514350" indent="-514350" algn="ctr"/>
            <a:endParaRPr lang="uk-UA" sz="3200" dirty="0">
              <a:solidFill>
                <a:srgbClr val="C00000"/>
              </a:solidFill>
            </a:endParaRPr>
          </a:p>
          <a:p>
            <a:pPr marL="514350" indent="-514350" algn="ctr"/>
            <a:r>
              <a:rPr lang="uk-UA" sz="3200" dirty="0">
                <a:solidFill>
                  <a:srgbClr val="C00000"/>
                </a:solidFill>
              </a:rPr>
              <a:t> </a:t>
            </a:r>
          </a:p>
          <a:p>
            <a:r>
              <a:rPr lang="uk-UA" sz="3200" dirty="0">
                <a:solidFill>
                  <a:srgbClr val="C00000"/>
                </a:solidFill>
              </a:rPr>
              <a:t> </a:t>
            </a:r>
          </a:p>
          <a:p>
            <a:endParaRPr lang="uk-UA" sz="3200" dirty="0">
              <a:solidFill>
                <a:srgbClr val="C00000"/>
              </a:solidFill>
            </a:endParaRPr>
          </a:p>
          <a:p>
            <a:r>
              <a:rPr lang="uk-UA" sz="2800" dirty="0">
                <a:solidFill>
                  <a:srgbClr val="C00000"/>
                </a:solidFill>
              </a:rPr>
              <a:t>                        Науково-технічна революція</a:t>
            </a:r>
          </a:p>
          <a:p>
            <a:pPr algn="ctr"/>
            <a:r>
              <a:rPr lang="uk-UA" sz="3200" dirty="0">
                <a:solidFill>
                  <a:srgbClr val="C00000"/>
                </a:solidFill>
              </a:rPr>
              <a:t> </a:t>
            </a:r>
          </a:p>
          <a:p>
            <a:endParaRPr lang="uk-UA" sz="3200" dirty="0">
              <a:solidFill>
                <a:srgbClr val="C00000"/>
              </a:solidFill>
            </a:endParaRPr>
          </a:p>
          <a:p>
            <a:r>
              <a:rPr lang="uk-UA" sz="3200" dirty="0">
                <a:solidFill>
                  <a:srgbClr val="00B050"/>
                </a:solidFill>
              </a:rPr>
              <a:t>                        </a:t>
            </a:r>
            <a:endParaRPr lang="uk-UA" sz="3200" dirty="0">
              <a:solidFill>
                <a:srgbClr val="C00000"/>
              </a:solidFill>
            </a:endParaRPr>
          </a:p>
          <a:p>
            <a:pPr algn="ctr"/>
            <a:endParaRPr lang="uk-UA" sz="3200" dirty="0">
              <a:solidFill>
                <a:srgbClr val="C00000"/>
              </a:solidFill>
            </a:endParaRPr>
          </a:p>
          <a:p>
            <a:endParaRPr lang="uk-UA" sz="3200" dirty="0">
              <a:solidFill>
                <a:srgbClr val="C00000"/>
              </a:solidFill>
            </a:endParaRPr>
          </a:p>
          <a:p>
            <a:endParaRPr lang="uk-UA" sz="3200" dirty="0">
              <a:solidFill>
                <a:srgbClr val="C00000"/>
              </a:solidFill>
            </a:endParaRPr>
          </a:p>
          <a:p>
            <a:pPr algn="ctr"/>
            <a:endParaRPr lang="uk-UA" sz="3200" dirty="0">
              <a:solidFill>
                <a:srgbClr val="C00000"/>
              </a:solidFill>
            </a:endParaRPr>
          </a:p>
          <a:p>
            <a:pPr algn="ctr"/>
            <a:r>
              <a:rPr lang="uk-UA" sz="3200" dirty="0">
                <a:solidFill>
                  <a:srgbClr val="C00000"/>
                </a:solidFill>
              </a:rPr>
              <a:t> 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5" name="Picture 4" descr="imag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1428" y="1981164"/>
            <a:ext cx="2845777" cy="1596797"/>
          </a:xfrm>
          <a:prstGeom prst="rect">
            <a:avLst/>
          </a:prstGeom>
          <a:noFill/>
        </p:spPr>
      </p:pic>
      <p:pic>
        <p:nvPicPr>
          <p:cNvPr id="6" name="Picture 2" descr="detail dfcdb340384d2e54320af11a08fc1db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0139" y="1836112"/>
            <a:ext cx="2516242" cy="1677495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3320" y="4414675"/>
            <a:ext cx="2519561" cy="144584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0" y="4115285"/>
            <a:ext cx="2555776" cy="204462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17524" y="4264635"/>
            <a:ext cx="3175568" cy="180213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-1" y="6066770"/>
            <a:ext cx="8922881" cy="7542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проявах прагматизму, </a:t>
            </a:r>
            <a:r>
              <a:rPr lang="uk-UA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брендізму</a:t>
            </a:r>
            <a:r>
              <a:rPr lang="uk-UA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урбанізації, гедонізму, </a:t>
            </a:r>
            <a:r>
              <a:rPr lang="uk-UA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консюмеризму</a:t>
            </a:r>
            <a:r>
              <a:rPr lang="uk-UA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78659" y="1806492"/>
            <a:ext cx="2884459" cy="162250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8994" y="4734961"/>
            <a:ext cx="1848071" cy="12452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5233" y="774060"/>
            <a:ext cx="4036185" cy="177926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23528" y="586588"/>
            <a:ext cx="4032448" cy="6101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rgbClr val="C00000"/>
                </a:solidFill>
              </a:rPr>
              <a:t>Маркетингові дослідження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3388114"/>
            <a:ext cx="4032448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rgbClr val="C00000"/>
                </a:solidFill>
              </a:rPr>
              <a:t>Сегментування ринку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4114463"/>
            <a:ext cx="4032448" cy="4831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rgbClr val="C00000"/>
                </a:solidFill>
              </a:rPr>
              <a:t>Позиціонування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7504" y="4933557"/>
            <a:ext cx="2088232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rgbClr val="C00000"/>
                </a:solidFill>
              </a:rPr>
              <a:t>Брендінг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403829" y="2818525"/>
            <a:ext cx="3096344" cy="5654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rgbClr val="00B0F0"/>
                </a:solidFill>
                <a:latin typeface="Century Gothic" panose="020B0502020202020204" pitchFamily="34" charset="0"/>
              </a:rPr>
              <a:t>Твоя власна позиція</a:t>
            </a:r>
            <a:endParaRPr lang="ru-RU" b="1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99592" y="6105980"/>
            <a:ext cx="3744416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rgbClr val="00B0F0"/>
                </a:solidFill>
                <a:latin typeface="Century Gothic" panose="020B0502020202020204" pitchFamily="34" charset="0"/>
              </a:rPr>
              <a:t>Твої креативні рішення</a:t>
            </a:r>
            <a:endParaRPr lang="ru-RU" b="1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151801" y="5476155"/>
            <a:ext cx="360040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rgbClr val="FF0000"/>
                </a:solidFill>
              </a:rPr>
              <a:t>Клієнт-орієнтований маркетинг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171646" y="4571018"/>
            <a:ext cx="3617428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Digital</a:t>
            </a:r>
            <a:r>
              <a:rPr lang="uk-UA" dirty="0">
                <a:solidFill>
                  <a:srgbClr val="FF0000"/>
                </a:solidFill>
              </a:rPr>
              <a:t> маркетинг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273990" y="3686740"/>
            <a:ext cx="3617428" cy="4659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rgbClr val="FF0000"/>
                </a:solidFill>
              </a:rPr>
              <a:t>Маркетинговий менеджмент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151801" y="6165304"/>
            <a:ext cx="360040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rgbClr val="B92007"/>
                </a:solidFill>
              </a:rPr>
              <a:t>Експериментальний маркетинг</a:t>
            </a:r>
            <a:endParaRPr lang="ru-RU" dirty="0">
              <a:solidFill>
                <a:srgbClr val="B92007"/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600" y="1158128"/>
            <a:ext cx="2981235" cy="210475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548680"/>
            <a:ext cx="6264696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rgbClr val="B92007"/>
                </a:solidFill>
              </a:rPr>
              <a:t>Управління креативністю персоналу компанії </a:t>
            </a:r>
            <a:endParaRPr lang="ru-RU" b="1" dirty="0">
              <a:solidFill>
                <a:srgbClr val="B92007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09508" y="3136264"/>
            <a:ext cx="4104456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rgbClr val="69A11F"/>
                </a:solidFill>
              </a:rPr>
              <a:t>Формування ефективної команди</a:t>
            </a:r>
            <a:endParaRPr lang="ru-RU" b="1" dirty="0">
              <a:solidFill>
                <a:srgbClr val="69A11F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91236" y="3034835"/>
            <a:ext cx="4032448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rgbClr val="69A11F"/>
                </a:solidFill>
              </a:rPr>
              <a:t>Сумісна робота у пріоритеті (ефективність групового капіталу</a:t>
            </a:r>
            <a:r>
              <a:rPr lang="uk-UA" dirty="0">
                <a:solidFill>
                  <a:srgbClr val="69A11F"/>
                </a:solidFill>
              </a:rPr>
              <a:t>)</a:t>
            </a:r>
            <a:endParaRPr lang="ru-RU" dirty="0">
              <a:solidFill>
                <a:srgbClr val="69A11F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5922563"/>
            <a:ext cx="4104456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u="sng" dirty="0">
                <a:solidFill>
                  <a:srgbClr val="69A11F"/>
                </a:solidFill>
              </a:rPr>
              <a:t>Різноманітність команди</a:t>
            </a:r>
            <a:endParaRPr lang="ru-RU" b="1" u="sng" dirty="0">
              <a:solidFill>
                <a:srgbClr val="69A11F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7260" y="5877272"/>
            <a:ext cx="3600400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u="sng" dirty="0">
                <a:solidFill>
                  <a:srgbClr val="69A11F"/>
                </a:solidFill>
              </a:rPr>
              <a:t>Підтримка психологічної безпеки </a:t>
            </a:r>
            <a:endParaRPr lang="ru-RU" b="1" u="sng" dirty="0">
              <a:solidFill>
                <a:srgbClr val="69A11F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7260" y="1296790"/>
            <a:ext cx="3305944" cy="173148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6878" y="3861048"/>
            <a:ext cx="3381164" cy="198570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592" y="3885765"/>
            <a:ext cx="3168352" cy="203679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719" y="1296790"/>
            <a:ext cx="3801973" cy="1738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7552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23500" y="483187"/>
            <a:ext cx="2952328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rgbClr val="B92007"/>
                </a:solidFill>
              </a:rPr>
              <a:t>Спілкуватися із людьми</a:t>
            </a:r>
            <a:endParaRPr lang="ru-RU" dirty="0">
              <a:solidFill>
                <a:srgbClr val="B92007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4171" y="1574311"/>
            <a:ext cx="2808312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rgbClr val="B92007"/>
                </a:solidFill>
              </a:rPr>
              <a:t>Наявність оптимізму по життю</a:t>
            </a:r>
            <a:endParaRPr lang="ru-RU" dirty="0">
              <a:solidFill>
                <a:srgbClr val="B92007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984071" y="519191"/>
            <a:ext cx="2880320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rgbClr val="B92007"/>
                </a:solidFill>
              </a:rPr>
              <a:t>Прагнути успіху</a:t>
            </a:r>
            <a:endParaRPr lang="ru-RU" dirty="0">
              <a:solidFill>
                <a:srgbClr val="B92007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68724" y="1607590"/>
            <a:ext cx="266429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rgbClr val="B92007"/>
                </a:solidFill>
              </a:rPr>
              <a:t>Повинна бути мотивація</a:t>
            </a:r>
            <a:endParaRPr lang="ru-RU" dirty="0">
              <a:solidFill>
                <a:srgbClr val="B92007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10646" y="4203621"/>
            <a:ext cx="2520280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rgbClr val="B92007"/>
                </a:solidFill>
              </a:rPr>
              <a:t>Знати виробництво</a:t>
            </a:r>
            <a:endParaRPr lang="ru-RU" dirty="0">
              <a:solidFill>
                <a:srgbClr val="B92007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19664" y="4158537"/>
            <a:ext cx="3024336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rgbClr val="B92007"/>
                </a:solidFill>
              </a:rPr>
              <a:t>Визначати пріоритетні задачі</a:t>
            </a:r>
            <a:endParaRPr lang="ru-RU" dirty="0">
              <a:solidFill>
                <a:srgbClr val="B92007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2873" y="2794737"/>
            <a:ext cx="2376264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rgbClr val="B92007"/>
                </a:solidFill>
              </a:rPr>
              <a:t>Планувати</a:t>
            </a:r>
            <a:r>
              <a:rPr lang="uk-UA" dirty="0"/>
              <a:t> </a:t>
            </a:r>
            <a:r>
              <a:rPr lang="uk-UA" dirty="0">
                <a:solidFill>
                  <a:srgbClr val="B92007"/>
                </a:solidFill>
              </a:rPr>
              <a:t>свою діяльність</a:t>
            </a:r>
            <a:endParaRPr lang="ru-RU" dirty="0">
              <a:solidFill>
                <a:srgbClr val="B92007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768047" y="5216630"/>
            <a:ext cx="3312368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rgbClr val="B92007"/>
                </a:solidFill>
              </a:rPr>
              <a:t>Вміння уникати конфліктів</a:t>
            </a:r>
            <a:endParaRPr lang="ru-RU" dirty="0">
              <a:solidFill>
                <a:srgbClr val="B92007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187624" y="5216630"/>
            <a:ext cx="2808312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rgbClr val="B92007"/>
                </a:solidFill>
              </a:rPr>
              <a:t>Любити свою роботу</a:t>
            </a:r>
            <a:endParaRPr lang="ru-RU" dirty="0">
              <a:solidFill>
                <a:srgbClr val="B92007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300192" y="2809699"/>
            <a:ext cx="2871778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rgbClr val="B92007"/>
                </a:solidFill>
              </a:rPr>
              <a:t>Вміння слухати і чути</a:t>
            </a:r>
            <a:endParaRPr lang="ru-RU" dirty="0">
              <a:solidFill>
                <a:srgbClr val="B92007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5828" y="289403"/>
            <a:ext cx="2404864" cy="259274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661797" y="2845703"/>
            <a:ext cx="2010709" cy="21769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B92007"/>
                </a:solidFill>
              </a:rPr>
              <a:t>10 золотих правил креативного менеджменту</a:t>
            </a:r>
            <a:endParaRPr lang="ru-RU" sz="2400" b="1" dirty="0">
              <a:solidFill>
                <a:srgbClr val="B9200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5562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260648"/>
            <a:ext cx="5375920" cy="357834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27312" y="3645024"/>
            <a:ext cx="6336704" cy="15341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3600" b="1" dirty="0">
              <a:solidFill>
                <a:srgbClr val="B92007"/>
              </a:solidFill>
            </a:endParaRPr>
          </a:p>
          <a:p>
            <a:pPr algn="ctr"/>
            <a:r>
              <a:rPr lang="uk-UA" sz="3600" b="1" dirty="0">
                <a:solidFill>
                  <a:srgbClr val="B92007"/>
                </a:solidFill>
              </a:rPr>
              <a:t>Запрошуємо тебе вивчати </a:t>
            </a:r>
          </a:p>
          <a:p>
            <a:pPr algn="ctr"/>
            <a:r>
              <a:rPr lang="uk-UA" sz="3600" b="1" u="sng" dirty="0">
                <a:solidFill>
                  <a:srgbClr val="B92007"/>
                </a:solidFill>
              </a:rPr>
              <a:t>«Креативні технології у менеджменті та маркетингу» !  </a:t>
            </a:r>
            <a:endParaRPr lang="ru-RU" sz="3600" b="1" u="sng" dirty="0">
              <a:solidFill>
                <a:srgbClr val="B9200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1810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312</TotalTime>
  <Words>255</Words>
  <Application>Microsoft Office PowerPoint</Application>
  <PresentationFormat>Экран (4:3)</PresentationFormat>
  <Paragraphs>82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Century Gothic</vt:lpstr>
      <vt:lpstr>Franklin Gothic Book</vt:lpstr>
      <vt:lpstr>Franklin Gothic Medium</vt:lpstr>
      <vt:lpstr>Times New Roman</vt:lpstr>
      <vt:lpstr>Wingdings 2</vt:lpstr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Креативні технології у менеджменті та маркетингу</dc:title>
  <dc:creator>kglushko</dc:creator>
  <cp:lastModifiedBy>Черная Марина Николаевна</cp:lastModifiedBy>
  <cp:revision>33</cp:revision>
  <dcterms:created xsi:type="dcterms:W3CDTF">2019-02-22T13:47:37Z</dcterms:created>
  <dcterms:modified xsi:type="dcterms:W3CDTF">2019-02-25T12:58:29Z</dcterms:modified>
</cp:coreProperties>
</file>