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5143500" cx="9144000"/>
  <p:notesSz cx="6858000" cy="9144000"/>
  <p:embeddedFontLst>
    <p:embeddedFont>
      <p:font typeface="Nunito"/>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13">
          <p15:clr>
            <a:srgbClr val="A4A3A4"/>
          </p15:clr>
        </p15:guide>
        <p15:guide id="2" pos="1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13" orient="horz"/>
        <p:guide pos="113"/>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Nunito-regular.fntdata"/><Relationship Id="rId25" Type="http://schemas.openxmlformats.org/officeDocument/2006/relationships/slide" Target="slides/slide20.xml"/><Relationship Id="rId28" Type="http://schemas.openxmlformats.org/officeDocument/2006/relationships/font" Target="fonts/Nunito-italic.fntdata"/><Relationship Id="rId27" Type="http://schemas.openxmlformats.org/officeDocument/2006/relationships/font" Target="fonts/Nunito-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Nunito-boldItalic.fntdata"/><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1b10873f9ca_0_2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1b10873f9ca_0_2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1b10873f9ca_0_2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1b10873f9ca_0_2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1b10873f9ca_0_2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1b10873f9ca_0_2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1b10873f9ca_0_2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1b10873f9ca_0_2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1b10873f9ca_0_3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1b10873f9ca_0_3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g1b10873f9ca_0_3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1b10873f9ca_0_3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g1b10873f9ca_0_3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1b10873f9ca_0_3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1b10873f9ca_0_3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1b10873f9ca_0_3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1b10873f9ca_0_3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1b10873f9ca_0_3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1b10873f9ca_0_3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1b10873f9ca_0_3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1b10873f9ca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1b10873f9ca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1b10873f9ca_0_3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1b10873f9ca_0_3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b10873f9ca_0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b10873f9ca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1b10873f9ca_0_1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1b10873f9ca_0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1b10873f9ca_0_1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1b10873f9ca_0_1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1b10873f9ca_0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1b10873f9ca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1b10873f9ca_0_1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1b10873f9ca_0_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1b10873f9ca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1b10873f9ca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1b10873f9ca_0_2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1b10873f9ca_0_2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SzPts val="1300"/>
              <a:buChar char="●"/>
              <a:defRPr/>
            </a:lvl1pPr>
            <a:lvl2pPr indent="-298450" lvl="1" marL="914400" algn="ctr">
              <a:spcBef>
                <a:spcPts val="0"/>
              </a:spcBef>
              <a:spcAft>
                <a:spcPts val="0"/>
              </a:spcAft>
              <a:buSzPts val="1100"/>
              <a:buChar char="○"/>
              <a:defRPr/>
            </a:lvl2pPr>
            <a:lvl3pPr indent="-298450" lvl="2" marL="1371600" algn="ctr">
              <a:spcBef>
                <a:spcPts val="0"/>
              </a:spcBef>
              <a:spcAft>
                <a:spcPts val="0"/>
              </a:spcAft>
              <a:buSzPts val="1100"/>
              <a:buChar char="■"/>
              <a:defRPr/>
            </a:lvl3pPr>
            <a:lvl4pPr indent="-298450" lvl="3" marL="1828800" algn="ctr">
              <a:spcBef>
                <a:spcPts val="0"/>
              </a:spcBef>
              <a:spcAft>
                <a:spcPts val="0"/>
              </a:spcAft>
              <a:buSzPts val="1100"/>
              <a:buChar char="●"/>
              <a:defRPr/>
            </a:lvl4pPr>
            <a:lvl5pPr indent="-298450" lvl="4" marL="2286000" algn="ctr">
              <a:spcBef>
                <a:spcPts val="0"/>
              </a:spcBef>
              <a:spcAft>
                <a:spcPts val="0"/>
              </a:spcAft>
              <a:buSzPts val="1100"/>
              <a:buChar char="○"/>
              <a:defRPr/>
            </a:lvl5pPr>
            <a:lvl6pPr indent="-298450" lvl="5" marL="2743200" algn="ctr">
              <a:spcBef>
                <a:spcPts val="0"/>
              </a:spcBef>
              <a:spcAft>
                <a:spcPts val="0"/>
              </a:spcAft>
              <a:buSzPts val="1100"/>
              <a:buChar char="■"/>
              <a:defRPr/>
            </a:lvl6pPr>
            <a:lvl7pPr indent="-298450" lvl="6" marL="3200400" algn="ctr">
              <a:spcBef>
                <a:spcPts val="0"/>
              </a:spcBef>
              <a:spcAft>
                <a:spcPts val="0"/>
              </a:spcAft>
              <a:buSzPts val="1100"/>
              <a:buChar char="●"/>
              <a:defRPr/>
            </a:lvl7pPr>
            <a:lvl8pPr indent="-298450" lvl="7" marL="3657600" algn="ctr">
              <a:spcBef>
                <a:spcPts val="0"/>
              </a:spcBef>
              <a:spcAft>
                <a:spcPts val="0"/>
              </a:spcAft>
              <a:buSzPts val="1100"/>
              <a:buChar char="○"/>
              <a:defRPr/>
            </a:lvl8pPr>
            <a:lvl9pPr indent="-298450" lvl="8" marL="4114800" algn="ctr">
              <a:spcBef>
                <a:spcPts val="0"/>
              </a:spcBef>
              <a:spcAft>
                <a:spcPts val="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uk"/>
              <a:t>Світові релігії</a:t>
            </a:r>
            <a:endParaRPr/>
          </a:p>
        </p:txBody>
      </p:sp>
      <p:sp>
        <p:nvSpPr>
          <p:cNvPr id="129" name="Google Shape;129;p13"/>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uk"/>
              <a:t>Лекція</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22"/>
          <p:cNvSpPr txBox="1"/>
          <p:nvPr>
            <p:ph idx="1" type="body"/>
          </p:nvPr>
        </p:nvSpPr>
        <p:spPr>
          <a:xfrm>
            <a:off x="739850" y="872375"/>
            <a:ext cx="7505700" cy="38292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b="1" lang="uk" sz="1500">
                <a:latin typeface="Times New Roman"/>
                <a:ea typeface="Times New Roman"/>
                <a:cs typeface="Times New Roman"/>
                <a:sym typeface="Times New Roman"/>
              </a:rPr>
              <a:t>Махаяна</a:t>
            </a:r>
            <a:r>
              <a:rPr lang="uk" sz="1500">
                <a:latin typeface="Times New Roman"/>
                <a:ea typeface="Times New Roman"/>
                <a:cs typeface="Times New Roman"/>
                <a:sym typeface="Times New Roman"/>
              </a:rPr>
              <a:t> — течія буддизму, яка дістала поширення у Тибеті, Монголії і країнах Далекого Сходу. Метою махаяни є досягнення стану бодхісатви — відмова від особистого спасіння заради допомоги всім живим істотам, щоб привести їх до визволення. Махаяні притаманний універсальний характер звільнення, тобто досягнути стану Будди і здобути кінцеву мудрість світу (вищу істину) може кожна людина. Ченці допомагають людині врятуватися від страждання, використовуючи для цього бодхісатв. </a:t>
            </a:r>
            <a:r>
              <a:rPr b="1" lang="uk" sz="1500">
                <a:latin typeface="Times New Roman"/>
                <a:ea typeface="Times New Roman"/>
                <a:cs typeface="Times New Roman"/>
                <a:sym typeface="Times New Roman"/>
              </a:rPr>
              <a:t>Бодхісатви</a:t>
            </a:r>
            <a:r>
              <a:rPr lang="uk" sz="1500">
                <a:latin typeface="Times New Roman"/>
                <a:ea typeface="Times New Roman"/>
                <a:cs typeface="Times New Roman"/>
                <a:sym typeface="Times New Roman"/>
              </a:rPr>
              <a:t> — це люди, які досягли найвищого стану досконалості і просвітлення і можуть одразу зануритися у нірвану, але вони від неї відмовляються заради любові і співчуття до людей, аби допомогти їм досягнути стану нірвани. Махаяна вважає, що кожна людина може стати бодхісатвою і набути надприродних якостей, які стануть основою допомоги іншим людям на шляху подолання страждання. </a:t>
            </a:r>
            <a:r>
              <a:rPr b="1" lang="uk" sz="1500">
                <a:latin typeface="Times New Roman"/>
                <a:ea typeface="Times New Roman"/>
                <a:cs typeface="Times New Roman"/>
                <a:sym typeface="Times New Roman"/>
              </a:rPr>
              <a:t>Реальний Шак’ямуні</a:t>
            </a:r>
            <a:r>
              <a:rPr lang="uk" sz="1500">
                <a:latin typeface="Times New Roman"/>
                <a:ea typeface="Times New Roman"/>
                <a:cs typeface="Times New Roman"/>
                <a:sym typeface="Times New Roman"/>
              </a:rPr>
              <a:t> — це тільки втілення вічного світового принципу, знаряддя цього принципу. Кожна жива істота має природу Будди, і тому кількість будд — безмежна, але існує їх внутрішня єдність — Трікая. У махаяні створено свій пантеон бодхісатв. </a:t>
            </a:r>
            <a:endParaRPr sz="1500">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3"/>
          <p:cNvSpPr txBox="1"/>
          <p:nvPr>
            <p:ph idx="1" type="body"/>
          </p:nvPr>
        </p:nvSpPr>
        <p:spPr>
          <a:xfrm>
            <a:off x="819150" y="747725"/>
            <a:ext cx="7505700" cy="3690900"/>
          </a:xfrm>
          <a:prstGeom prst="rect">
            <a:avLst/>
          </a:prstGeom>
        </p:spPr>
        <p:txBody>
          <a:bodyPr anchorCtr="0" anchor="t" bIns="91425" lIns="91425" spcFirstLastPara="1" rIns="91425" wrap="square" tIns="91425">
            <a:noAutofit/>
          </a:bodyPr>
          <a:lstStyle/>
          <a:p>
            <a:pPr indent="0" lvl="0" marL="0" rtl="0" algn="just">
              <a:lnSpc>
                <a:spcPct val="95000"/>
              </a:lnSpc>
              <a:spcBef>
                <a:spcPts val="0"/>
              </a:spcBef>
              <a:spcAft>
                <a:spcPts val="0"/>
              </a:spcAft>
              <a:buNone/>
            </a:pPr>
            <a:r>
              <a:rPr b="1" lang="uk" sz="1400">
                <a:latin typeface="Times New Roman"/>
                <a:ea typeface="Times New Roman"/>
                <a:cs typeface="Times New Roman"/>
                <a:sym typeface="Times New Roman"/>
              </a:rPr>
              <a:t>Ваджраяна, або тантризм</a:t>
            </a:r>
            <a:r>
              <a:rPr lang="uk" sz="1400">
                <a:latin typeface="Times New Roman"/>
                <a:ea typeface="Times New Roman"/>
                <a:cs typeface="Times New Roman"/>
                <a:sym typeface="Times New Roman"/>
              </a:rPr>
              <a:t> (V — VІ ст. н. е.). Особливого значення в ньому набуло вшанування гуру — духовного наставника. Специфікою ваджраяни є розроблена система езотеричної практики, що пропонує її адептам оригінальний спосіб досягнення нірвани, що дістала назву ваджра (букв. блискавка, або «зброя для метання з тисячею голок Індри»). За традицією, ритуальна дія адепта ваджраяни віддзеркалює три аспекти живої істоти: тіло, мову і свідомість. Тіло діє через жест, мова — через мантри, свідомість — через транс. Найвідоміший ритуал тантризму — багатора- зове повторення мантр. Основоположна в буддизмі мантра Ом Мані Падме Хум: Ом — це символ Бога, Брахмана, його ім’я, чарівне слово всіх індійських релігій, Мані Падме — «діамант у лотосі», Хум — влада над надприродними силами. </a:t>
            </a:r>
            <a:endParaRPr sz="1400">
              <a:latin typeface="Times New Roman"/>
              <a:ea typeface="Times New Roman"/>
              <a:cs typeface="Times New Roman"/>
              <a:sym typeface="Times New Roman"/>
            </a:endParaRPr>
          </a:p>
          <a:p>
            <a:pPr indent="0" lvl="0" marL="0" rtl="0" algn="just">
              <a:lnSpc>
                <a:spcPct val="95000"/>
              </a:lnSpc>
              <a:spcBef>
                <a:spcPts val="1200"/>
              </a:spcBef>
              <a:spcAft>
                <a:spcPts val="1200"/>
              </a:spcAft>
              <a:buNone/>
            </a:pPr>
            <a:r>
              <a:rPr b="1" lang="uk" sz="1400">
                <a:latin typeface="Times New Roman"/>
                <a:ea typeface="Times New Roman"/>
                <a:cs typeface="Times New Roman"/>
                <a:sym typeface="Times New Roman"/>
              </a:rPr>
              <a:t>Ламаїзм </a:t>
            </a:r>
            <a:r>
              <a:rPr lang="uk" sz="1400">
                <a:latin typeface="Times New Roman"/>
                <a:ea typeface="Times New Roman"/>
                <a:cs typeface="Times New Roman"/>
                <a:sym typeface="Times New Roman"/>
              </a:rPr>
              <a:t>надає виняткового значення справі спасіння тільки за сприяння лами, без допомоги якого пересічний віруючий не може не тільки досягти нірвани, але й претендувати на краще переродження. Звідси наявність великої кількості ламаїстських монастирів (дацанів), в яких відбуваються релігійні обряди і проживає декілька тисяч чоловік і доволі численне духовенство (зазвичай старший син у родині віруючих ламаїстів стає ламою). Дацани — освітні центри, найбільші з 46 яких мають три факультети: загальний — саніт, медичний — д’ю, тантричний — джуд. Система джуд включає послідовне вивчення п’яти дисциплін протягом п’ятнадцяти років. Головною доброчинністю ламаїсти вважають беззаперечне підкорення ламі та владі. </a:t>
            </a:r>
            <a:endParaRPr sz="1400">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2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uk"/>
              <a:t>Християнство</a:t>
            </a:r>
            <a:endParaRPr/>
          </a:p>
        </p:txBody>
      </p:sp>
      <p:sp>
        <p:nvSpPr>
          <p:cNvPr id="188" name="Google Shape;188;p24"/>
          <p:cNvSpPr txBox="1"/>
          <p:nvPr>
            <p:ph idx="1" type="body"/>
          </p:nvPr>
        </p:nvSpPr>
        <p:spPr>
          <a:xfrm>
            <a:off x="819150" y="1526225"/>
            <a:ext cx="7505700" cy="3073500"/>
          </a:xfrm>
          <a:prstGeom prst="rect">
            <a:avLst/>
          </a:prstGeom>
        </p:spPr>
        <p:txBody>
          <a:bodyPr anchorCtr="0" anchor="t" bIns="91425" lIns="91425" spcFirstLastPara="1" rIns="91425" wrap="square" tIns="91425">
            <a:noAutofit/>
          </a:bodyPr>
          <a:lstStyle/>
          <a:p>
            <a:pPr indent="0" lvl="0" marL="0" rtl="0" algn="just">
              <a:lnSpc>
                <a:spcPct val="95000"/>
              </a:lnSpc>
              <a:spcBef>
                <a:spcPts val="0"/>
              </a:spcBef>
              <a:spcAft>
                <a:spcPts val="0"/>
              </a:spcAft>
              <a:buNone/>
            </a:pPr>
            <a:r>
              <a:rPr lang="uk" sz="1400">
                <a:latin typeface="Times New Roman"/>
                <a:ea typeface="Times New Roman"/>
                <a:cs typeface="Times New Roman"/>
                <a:sym typeface="Times New Roman"/>
              </a:rPr>
              <a:t>Зародилося християнство в І ст. н. е. у східних провінціях Римської імперії серед іудеїв Палестини у процесі злиття іудаїстських сект. За християнським віровченням, засновником цієї світової релігії був Ісус Христос — Син Божий, який з волі Бога-Отця зійшов з небес на землю, олюднився через народження Дівою Марією, дав людям заповіді Нового Завіту, прийняв мученицьку смерть на спокуту первородного гріха, воскрес і вознісся на небеса. Як невід’ємна іпостась Святої Трійці посів своє місце справа від Бога-Отця і має ще раз прийти у світ для здійснення Страшного суду.</a:t>
            </a:r>
            <a:endParaRPr sz="1400">
              <a:latin typeface="Times New Roman"/>
              <a:ea typeface="Times New Roman"/>
              <a:cs typeface="Times New Roman"/>
              <a:sym typeface="Times New Roman"/>
            </a:endParaRPr>
          </a:p>
          <a:p>
            <a:pPr indent="0" lvl="0" marL="0" rtl="0" algn="just">
              <a:lnSpc>
                <a:spcPct val="95000"/>
              </a:lnSpc>
              <a:spcBef>
                <a:spcPts val="1200"/>
              </a:spcBef>
              <a:spcAft>
                <a:spcPts val="1200"/>
              </a:spcAft>
              <a:buNone/>
            </a:pPr>
            <a:r>
              <a:rPr lang="uk" sz="1400">
                <a:latin typeface="Times New Roman"/>
                <a:ea typeface="Times New Roman"/>
                <a:cs typeface="Times New Roman"/>
                <a:sym typeface="Times New Roman"/>
              </a:rPr>
              <a:t>Християнство виникло як відгалуження іудаїзму, в якого воно успадкувало насамперед визнання Старого Завіту (в іудеїв називається Танах) — найдавнішої частини Біблії. Із Старого Завіту було взято багато сюжетів та образів для створення «бібліографії» нового Бога — Ісуса Христа. Навіть найважливіша частина терміна месія (букв. помазаник, у перекладі — посланець божий, рятівник людей) запозичена з іудаїзму. З іудаїзму християнство перенесло до свого ідейного арсеналу вчення про єдиного бога, пришестя месії, створення світу за шість днів, про кінець світу і багато іншого. </a:t>
            </a:r>
            <a:endParaRPr sz="1400">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25"/>
          <p:cNvSpPr txBox="1"/>
          <p:nvPr>
            <p:ph idx="1" type="body"/>
          </p:nvPr>
        </p:nvSpPr>
        <p:spPr>
          <a:xfrm>
            <a:off x="819150" y="713750"/>
            <a:ext cx="7505700" cy="4056000"/>
          </a:xfrm>
          <a:prstGeom prst="rect">
            <a:avLst/>
          </a:prstGeom>
        </p:spPr>
        <p:txBody>
          <a:bodyPr anchorCtr="0" anchor="t" bIns="91425" lIns="91425" spcFirstLastPara="1" rIns="91425" wrap="square" tIns="91425">
            <a:noAutofit/>
          </a:bodyPr>
          <a:lstStyle/>
          <a:p>
            <a:pPr indent="0" lvl="0" marL="0" rtl="0" algn="just">
              <a:lnSpc>
                <a:spcPct val="95000"/>
              </a:lnSpc>
              <a:spcBef>
                <a:spcPts val="0"/>
              </a:spcBef>
              <a:spcAft>
                <a:spcPts val="0"/>
              </a:spcAft>
              <a:buSzPts val="935"/>
              <a:buNone/>
            </a:pPr>
            <a:r>
              <a:rPr lang="uk" sz="1566">
                <a:latin typeface="Times New Roman"/>
                <a:ea typeface="Times New Roman"/>
                <a:cs typeface="Times New Roman"/>
                <a:sym typeface="Times New Roman"/>
              </a:rPr>
              <a:t>Великий вплив на християнство мали ідеї </a:t>
            </a:r>
            <a:r>
              <a:rPr b="1" lang="uk" sz="1566">
                <a:latin typeface="Times New Roman"/>
                <a:ea typeface="Times New Roman"/>
                <a:cs typeface="Times New Roman"/>
                <a:sym typeface="Times New Roman"/>
              </a:rPr>
              <a:t>Філона та Сенеки</a:t>
            </a:r>
            <a:r>
              <a:rPr lang="uk" sz="1566">
                <a:latin typeface="Times New Roman"/>
                <a:ea typeface="Times New Roman"/>
                <a:cs typeface="Times New Roman"/>
                <a:sym typeface="Times New Roman"/>
              </a:rPr>
              <a:t>. Александрійський філософ Філон висунув ідею про природжену гріховність людини, про необхідність рятування душі за допомогою аскетизму і страждання. Ним було розроблене вчення про Логос, яке розвивало погляди іудейської релігії на месію. Філон учив, що месія має ім’я Логос (букв. з грец. слово), що месія сам є Богом . У римлянина Сенеки християни запозичили етичні ідеї про рівність людей перед Богом, порятунок душі як мету життя, презирство до земного життя, про любов до ворогів, покірність долі.</a:t>
            </a:r>
            <a:endParaRPr sz="1566">
              <a:latin typeface="Times New Roman"/>
              <a:ea typeface="Times New Roman"/>
              <a:cs typeface="Times New Roman"/>
              <a:sym typeface="Times New Roman"/>
            </a:endParaRPr>
          </a:p>
          <a:p>
            <a:pPr indent="0" lvl="0" marL="0" rtl="0" algn="just">
              <a:lnSpc>
                <a:spcPct val="95000"/>
              </a:lnSpc>
              <a:spcBef>
                <a:spcPts val="1200"/>
              </a:spcBef>
              <a:spcAft>
                <a:spcPts val="0"/>
              </a:spcAft>
              <a:buSzPts val="935"/>
              <a:buNone/>
            </a:pPr>
            <a:r>
              <a:rPr lang="uk" sz="1566">
                <a:latin typeface="Times New Roman"/>
                <a:ea typeface="Times New Roman"/>
                <a:cs typeface="Times New Roman"/>
                <a:sym typeface="Times New Roman"/>
              </a:rPr>
              <a:t>Формування і розвиток християнської релігії відбувалися в общинах перших християн, які згодом злилися у християнську церкву. Християни вважають її божественним встановленням Ісуса Христа, який доручив владу над нею апостолові Петру, а той передав божественну благодать усьому духовенству. З ІІ ст. управління об’єднаннями християн переходить до єпископів, а з ІІІ ст. вищим органом влади християн стали з’їзди єпископів — собори. Значною подією в історії християнської церкви був </a:t>
            </a:r>
            <a:r>
              <a:rPr b="1" lang="uk" sz="1566">
                <a:latin typeface="Times New Roman"/>
                <a:ea typeface="Times New Roman"/>
                <a:cs typeface="Times New Roman"/>
                <a:sym typeface="Times New Roman"/>
              </a:rPr>
              <a:t>Перший Вселенський Собор</a:t>
            </a:r>
            <a:r>
              <a:rPr lang="uk" sz="1566">
                <a:latin typeface="Times New Roman"/>
                <a:ea typeface="Times New Roman"/>
                <a:cs typeface="Times New Roman"/>
                <a:sym typeface="Times New Roman"/>
              </a:rPr>
              <a:t>, який відбувся у 325 р. в м. Нікея (Мала Азія). На цьому зібранні було зафіксовано створення єдиної християнської церкви і скріплено союз держави і церкви. </a:t>
            </a:r>
            <a:endParaRPr sz="1566">
              <a:latin typeface="Times New Roman"/>
              <a:ea typeface="Times New Roman"/>
              <a:cs typeface="Times New Roman"/>
              <a:sym typeface="Times New Roman"/>
            </a:endParaRPr>
          </a:p>
          <a:p>
            <a:pPr indent="0" lvl="0" marL="0" rtl="0" algn="l">
              <a:lnSpc>
                <a:spcPct val="95000"/>
              </a:lnSpc>
              <a:spcBef>
                <a:spcPts val="1200"/>
              </a:spcBef>
              <a:spcAft>
                <a:spcPts val="1200"/>
              </a:spcAft>
              <a:buSzPts val="935"/>
              <a:buNone/>
            </a:pPr>
            <a:r>
              <a:t/>
            </a:r>
            <a:endParaRPr sz="1205"/>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26"/>
          <p:cNvSpPr txBox="1"/>
          <p:nvPr>
            <p:ph idx="1" type="body"/>
          </p:nvPr>
        </p:nvSpPr>
        <p:spPr>
          <a:xfrm>
            <a:off x="819150" y="702425"/>
            <a:ext cx="7505700" cy="3736200"/>
          </a:xfrm>
          <a:prstGeom prst="rect">
            <a:avLst/>
          </a:prstGeom>
        </p:spPr>
        <p:txBody>
          <a:bodyPr anchorCtr="0" anchor="t" bIns="91425" lIns="91425" spcFirstLastPara="1" rIns="91425" wrap="square" tIns="91425">
            <a:noAutofit/>
          </a:bodyPr>
          <a:lstStyle/>
          <a:p>
            <a:pPr indent="0" lvl="0" marL="0" rtl="0" algn="just">
              <a:lnSpc>
                <a:spcPct val="95000"/>
              </a:lnSpc>
              <a:spcBef>
                <a:spcPts val="0"/>
              </a:spcBef>
              <a:spcAft>
                <a:spcPts val="0"/>
              </a:spcAft>
              <a:buSzPts val="1018"/>
              <a:buNone/>
            </a:pPr>
            <a:r>
              <a:rPr lang="uk" sz="1302">
                <a:latin typeface="Times New Roman"/>
                <a:ea typeface="Times New Roman"/>
                <a:cs typeface="Times New Roman"/>
                <a:sym typeface="Times New Roman"/>
              </a:rPr>
              <a:t>За імператора </a:t>
            </a:r>
            <a:r>
              <a:rPr b="1" lang="uk" sz="1302">
                <a:latin typeface="Times New Roman"/>
                <a:ea typeface="Times New Roman"/>
                <a:cs typeface="Times New Roman"/>
                <a:sym typeface="Times New Roman"/>
              </a:rPr>
              <a:t>Костянтина</a:t>
            </a:r>
            <a:r>
              <a:rPr lang="uk" sz="1302">
                <a:latin typeface="Times New Roman"/>
                <a:ea typeface="Times New Roman"/>
                <a:cs typeface="Times New Roman"/>
                <a:sym typeface="Times New Roman"/>
              </a:rPr>
              <a:t> (323—337) християнство набуло статусу державної релігії і почало користувалася економічною, політичною та ідеологічною підтримкою з боку держави. Відбувається подальша централізація церкви: єпископії та митрополії об’єднались у патріархії на чолі з патріархом. У першій половині IV ст. на території Римської імперії існували три патріархії — Римська, Александрійська та Антіохійська, і наприкінці IV ст. до них приєдналася Константинопольська, а у V ст. — Єрусалимська. </a:t>
            </a:r>
            <a:endParaRPr sz="1302">
              <a:latin typeface="Times New Roman"/>
              <a:ea typeface="Times New Roman"/>
              <a:cs typeface="Times New Roman"/>
              <a:sym typeface="Times New Roman"/>
            </a:endParaRPr>
          </a:p>
          <a:p>
            <a:pPr indent="0" lvl="0" marL="0" rtl="0" algn="just">
              <a:lnSpc>
                <a:spcPct val="95000"/>
              </a:lnSpc>
              <a:spcBef>
                <a:spcPts val="1200"/>
              </a:spcBef>
              <a:spcAft>
                <a:spcPts val="1200"/>
              </a:spcAft>
              <a:buSzPts val="1018"/>
              <a:buNone/>
            </a:pPr>
            <a:r>
              <a:rPr lang="uk" sz="1302">
                <a:latin typeface="Times New Roman"/>
                <a:ea typeface="Times New Roman"/>
                <a:cs typeface="Times New Roman"/>
                <a:sym typeface="Times New Roman"/>
              </a:rPr>
              <a:t>Основні догмати християнського віровчення сформульовані в Біблії та постановах християнських Вселенських Соборів і викладені у 12 пунктах </a:t>
            </a:r>
            <a:r>
              <a:rPr b="1" lang="uk" sz="1302">
                <a:latin typeface="Times New Roman"/>
                <a:ea typeface="Times New Roman"/>
                <a:cs typeface="Times New Roman"/>
                <a:sym typeface="Times New Roman"/>
              </a:rPr>
              <a:t>Символу віри</a:t>
            </a:r>
            <a:r>
              <a:rPr lang="uk" sz="1302">
                <a:latin typeface="Times New Roman"/>
                <a:ea typeface="Times New Roman"/>
                <a:cs typeface="Times New Roman"/>
                <a:sym typeface="Times New Roman"/>
              </a:rPr>
              <a:t>, затверджених на Нікейському (325) і Константинопольському (381) Вселенських Соборах. За Символом віри, християни зобов’язані вірити в Єдиного Бога, який існує у трьох іпостасях: Бога-Отця, Бога-Сина і Бога-Духа Святого (Свята Трійця). Бог-Отець — творець світу видимого (природа і людина) і невидимого (ангели), Бог-Син — це Ісус Христос, Дух Святий походить від Бога-Отця, а у католицизмі — і від Бога-Сина. Велика роль відводиться догмату спокутування, за яким своїми стражданнями і смертю на хресті Ісус Христос приніс себе у жертву Богу-Отцю за первородний гріх Адама і Єви — спокутував їх. Ісус Христос відкрив людству шлях до спасіння від влади гріха. Догмат про воскресіння Ісуса Христа є запорукою майбутнього загального воскресіння людей із мертвих. Догмат вознесіння зобов’язує християн вірити, що після свого воскресіння Ісус Христос тілесно вознісся на небо — до Бога-Отця, підкресливши цим нікчемність земного буття порівняно з вічністю, котра ніби чекає на людину у потойбічному світі. </a:t>
            </a:r>
            <a:endParaRPr sz="1302">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27"/>
          <p:cNvSpPr txBox="1"/>
          <p:nvPr>
            <p:ph type="title"/>
          </p:nvPr>
        </p:nvSpPr>
        <p:spPr>
          <a:xfrm>
            <a:off x="819150" y="623100"/>
            <a:ext cx="7505700" cy="6231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uk"/>
              <a:t>Іслам</a:t>
            </a:r>
            <a:endParaRPr/>
          </a:p>
        </p:txBody>
      </p:sp>
      <p:sp>
        <p:nvSpPr>
          <p:cNvPr id="204" name="Google Shape;204;p27"/>
          <p:cNvSpPr txBox="1"/>
          <p:nvPr>
            <p:ph idx="1" type="body"/>
          </p:nvPr>
        </p:nvSpPr>
        <p:spPr>
          <a:xfrm>
            <a:off x="819150" y="1246200"/>
            <a:ext cx="7505700" cy="3353400"/>
          </a:xfrm>
          <a:prstGeom prst="rect">
            <a:avLst/>
          </a:prstGeom>
        </p:spPr>
        <p:txBody>
          <a:bodyPr anchorCtr="0" anchor="t" bIns="91425" lIns="91425" spcFirstLastPara="1" rIns="91425" wrap="square" tIns="91425">
            <a:noAutofit/>
          </a:bodyPr>
          <a:lstStyle/>
          <a:p>
            <a:pPr indent="0" lvl="0" marL="0" rtl="0" algn="just">
              <a:lnSpc>
                <a:spcPct val="105000"/>
              </a:lnSpc>
              <a:spcBef>
                <a:spcPts val="0"/>
              </a:spcBef>
              <a:spcAft>
                <a:spcPts val="0"/>
              </a:spcAft>
              <a:buNone/>
            </a:pPr>
            <a:r>
              <a:rPr lang="uk" sz="1400">
                <a:latin typeface="Times New Roman"/>
                <a:ea typeface="Times New Roman"/>
                <a:cs typeface="Times New Roman"/>
                <a:sym typeface="Times New Roman"/>
              </a:rPr>
              <a:t>Послідовники ісламу називаються мусліми (мусульмани) — «ті, хто підкоряють- ся Богу». Іслам — друга за чисельністю релігійна традиція світу. Як релігійне явище іслам виникає на початку VII ст. у південно-західній частині Аравійського півострова в регіоні Хіджаз. Іслам виникає на основі поступового зміцнення і зростання авторитету бога племені курайшитів, якого називали Іллах, або Аль-Іллах (божество). На той час курайшити домінували в Аравії, а їх культурним центром було місто Мекка, де знаходилось основне святилище бога — «чорний камінь» Кааба. </a:t>
            </a:r>
            <a:endParaRPr sz="1400">
              <a:latin typeface="Times New Roman"/>
              <a:ea typeface="Times New Roman"/>
              <a:cs typeface="Times New Roman"/>
              <a:sym typeface="Times New Roman"/>
            </a:endParaRPr>
          </a:p>
          <a:p>
            <a:pPr indent="0" lvl="0" marL="0" rtl="0" algn="just">
              <a:lnSpc>
                <a:spcPct val="105000"/>
              </a:lnSpc>
              <a:spcBef>
                <a:spcPts val="1200"/>
              </a:spcBef>
              <a:spcAft>
                <a:spcPts val="1200"/>
              </a:spcAft>
              <a:buNone/>
            </a:pPr>
            <a:r>
              <a:rPr lang="uk" sz="1400">
                <a:latin typeface="Times New Roman"/>
                <a:ea typeface="Times New Roman"/>
                <a:cs typeface="Times New Roman"/>
                <a:sym typeface="Times New Roman"/>
              </a:rPr>
              <a:t>Засновником ісламу є пророк Мухаммед (бл. 570 — 632), який постає як «посланець Аллаха», головний і останній пророк істинної віри. За переказами, Мухаммеду уві сні з’явився архангел Джебраїл, який примусив читати книгу, послану «Самим Богом». Незважаючи на те що Мухаммед був неграмотний, він після кількох грізних слів архангела «Читай!» («Ікра!»), почав читати. Таким чином, книга опинилась записаною в його серці (за сказаннями). Свої одкровення Мухаммед повідав дружині і найближчим друзям: Алі, Осману, Абу-Бекру та Оману. </a:t>
            </a:r>
            <a:endParaRPr sz="1400">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28"/>
          <p:cNvSpPr txBox="1"/>
          <p:nvPr>
            <p:ph idx="1" type="body"/>
          </p:nvPr>
        </p:nvSpPr>
        <p:spPr>
          <a:xfrm>
            <a:off x="819150" y="827050"/>
            <a:ext cx="7505700" cy="36117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uk" sz="1400">
                <a:latin typeface="Times New Roman"/>
                <a:ea typeface="Times New Roman"/>
                <a:cs typeface="Times New Roman"/>
                <a:sym typeface="Times New Roman"/>
              </a:rPr>
              <a:t>15 липня 622 р. Мухаммед полишає Мекку (це славетна дата для всіх мусульман) і тікає до міста Яссриба (м Яссриб — майбутнє місто пророка, яке потім перейменовано у Медину). Цей рік, за мусульманською традицією, прийнято вважати роком Хідджри (букв. з арабської — втеча, або переселення). </a:t>
            </a:r>
            <a:r>
              <a:rPr b="1" lang="uk" sz="1400">
                <a:latin typeface="Times New Roman"/>
                <a:ea typeface="Times New Roman"/>
                <a:cs typeface="Times New Roman"/>
                <a:sym typeface="Times New Roman"/>
              </a:rPr>
              <a:t>15 липня 622 р. </a:t>
            </a:r>
            <a:r>
              <a:rPr lang="uk" sz="1400">
                <a:latin typeface="Times New Roman"/>
                <a:ea typeface="Times New Roman"/>
                <a:cs typeface="Times New Roman"/>
                <a:sym typeface="Times New Roman"/>
              </a:rPr>
              <a:t>береться за початок ісламського літочислення, і відтоді правовірні ведуть свій релігійний календар. Заручившись у подальшому підтримкою жителів Яссриби, його безпосередніх прихиль- ників — мудджахірів, які почали покидати і зрештою залишили Мекку, в Яссрибі Мухаммед організовує мусульманську громаду, яка стала називатись Умма. Таким чином, саме Мухаммед стає першим релігійним вождем і керівником цієї громади. Отже, </a:t>
            </a:r>
            <a:r>
              <a:rPr b="1" lang="uk" sz="1400">
                <a:latin typeface="Times New Roman"/>
                <a:ea typeface="Times New Roman"/>
                <a:cs typeface="Times New Roman"/>
                <a:sym typeface="Times New Roman"/>
              </a:rPr>
              <a:t>Умма </a:t>
            </a:r>
            <a:r>
              <a:rPr lang="uk" sz="1400">
                <a:latin typeface="Times New Roman"/>
                <a:ea typeface="Times New Roman"/>
                <a:cs typeface="Times New Roman"/>
                <a:sym typeface="Times New Roman"/>
              </a:rPr>
              <a:t>— це і є мусульманська громада. З цього часу і починається, власне, поширення нового віровчення. Мухаммед оголосив іслам — «єдиним істинним єдинобожжям, відродженням споконвічної і чистої віри». Головним святилищем ісламу вважається храм Кааби у Мецці. «Кааба була очищена від ідолів», — сказано в Корані. З часом саме Мекка перетворилася на адміністративний і релігійний центр мусульман. </a:t>
            </a:r>
            <a:endParaRPr sz="1400">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29"/>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uk"/>
              <a:t>Віровчення ісламу</a:t>
            </a:r>
            <a:endParaRPr/>
          </a:p>
        </p:txBody>
      </p:sp>
      <p:sp>
        <p:nvSpPr>
          <p:cNvPr id="215" name="Google Shape;215;p29"/>
          <p:cNvSpPr txBox="1"/>
          <p:nvPr>
            <p:ph idx="1" type="body"/>
          </p:nvPr>
        </p:nvSpPr>
        <p:spPr>
          <a:xfrm>
            <a:off x="819150" y="1608750"/>
            <a:ext cx="7505700" cy="2829900"/>
          </a:xfrm>
          <a:prstGeom prst="rect">
            <a:avLst/>
          </a:prstGeom>
        </p:spPr>
        <p:txBody>
          <a:bodyPr anchorCtr="0" anchor="t" bIns="91425" lIns="91425" spcFirstLastPara="1" rIns="91425" wrap="square" tIns="91425">
            <a:normAutofit lnSpcReduction="20000"/>
          </a:bodyPr>
          <a:lstStyle/>
          <a:p>
            <a:pPr indent="0" lvl="0" marL="0" rtl="0" algn="just">
              <a:spcBef>
                <a:spcPts val="0"/>
              </a:spcBef>
              <a:spcAft>
                <a:spcPts val="0"/>
              </a:spcAft>
              <a:buNone/>
            </a:pPr>
            <a:r>
              <a:rPr b="1" lang="uk" sz="1500">
                <a:latin typeface="Times New Roman"/>
                <a:ea typeface="Times New Roman"/>
                <a:cs typeface="Times New Roman"/>
                <a:sym typeface="Times New Roman"/>
              </a:rPr>
              <a:t>Мусульманське віровчення містить сім основних положень. </a:t>
            </a:r>
            <a:endParaRPr b="1" sz="1500">
              <a:latin typeface="Times New Roman"/>
              <a:ea typeface="Times New Roman"/>
              <a:cs typeface="Times New Roman"/>
              <a:sym typeface="Times New Roman"/>
            </a:endParaRPr>
          </a:p>
          <a:p>
            <a:pPr indent="0" lvl="0" marL="0" rtl="0" algn="just">
              <a:spcBef>
                <a:spcPts val="1200"/>
              </a:spcBef>
              <a:spcAft>
                <a:spcPts val="1200"/>
              </a:spcAft>
              <a:buNone/>
            </a:pPr>
            <a:r>
              <a:rPr b="1" lang="uk" sz="1500">
                <a:latin typeface="Times New Roman"/>
                <a:ea typeface="Times New Roman"/>
                <a:cs typeface="Times New Roman"/>
                <a:sym typeface="Times New Roman"/>
              </a:rPr>
              <a:t>Шахада</a:t>
            </a:r>
            <a:r>
              <a:rPr lang="uk" sz="1500">
                <a:latin typeface="Times New Roman"/>
                <a:ea typeface="Times New Roman"/>
                <a:cs typeface="Times New Roman"/>
                <a:sym typeface="Times New Roman"/>
              </a:rPr>
              <a:t> — віра в одного єдиного Аллаха. Це основа основ мусульманської релігії. Віра в єдиного Аллаха, яка передається лаконічною формою, що зустрічається в багатьох сурах Корану. «Ля ілляха іль Аллах, ва Мухаммадун рас суль — Аллах», що означає: «Немає Бога, крім Аллаха, і Мухаммед — посланник Аллаха». Аллаху, що «є нічим не сотворений, вічний, незмінний, ні з чим не порівнюваний», приписуються такі епітети, як мудрий, милосердний, творець світу, землі, усього життя, святий і т. д. — загалом 99 визначень. Шанування інших богів для мусульман вважається смертним гріхом. Навіть за дрібниці Аллах може жорстоко покарати людину. Втім Аллах милосердний і може прощати грішників. Як поведе себе Аллах у тому чи іншому випадку, нікому не відомо, оскільки сам Аллах — непізнаваний.</a:t>
            </a:r>
            <a:r>
              <a:rPr lang="uk" sz="1400"/>
              <a:t> </a:t>
            </a:r>
            <a:endParaRPr sz="14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30"/>
          <p:cNvSpPr txBox="1"/>
          <p:nvPr>
            <p:ph idx="1" type="body"/>
          </p:nvPr>
        </p:nvSpPr>
        <p:spPr>
          <a:xfrm>
            <a:off x="819150" y="702425"/>
            <a:ext cx="7505700" cy="3885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uk" sz="1400">
                <a:latin typeface="Times New Roman"/>
                <a:ea typeface="Times New Roman"/>
                <a:cs typeface="Times New Roman"/>
                <a:sym typeface="Times New Roman"/>
              </a:rPr>
              <a:t>Віра в ангелів</a:t>
            </a:r>
            <a:r>
              <a:rPr lang="uk" sz="1400">
                <a:latin typeface="Times New Roman"/>
                <a:ea typeface="Times New Roman"/>
                <a:cs typeface="Times New Roman"/>
                <a:sym typeface="Times New Roman"/>
              </a:rPr>
              <a:t>. За Кораном, ангели є помічниками Аллаха у його небесних і земних справах. Кожен ангел виконує властиву лише йому функцію. В уявленні мусульман ангели — це безстатеві, безтілесні істоти, створені Аллахом зі світла. Кожна людина, за Кораном, має двох ангелів-хранителів, що записують добрі і погані справи. Ці справи потім зважуються на спеціальних терезах, встановлюючи рівень гріховності мусульманина. За Кораном, людям забороняється поклонятися ангелам, і в цьому полягає принципова відмінність між Аллахом та ангелами. </a:t>
            </a:r>
            <a:endParaRPr sz="1400">
              <a:latin typeface="Times New Roman"/>
              <a:ea typeface="Times New Roman"/>
              <a:cs typeface="Times New Roman"/>
              <a:sym typeface="Times New Roman"/>
            </a:endParaRPr>
          </a:p>
          <a:p>
            <a:pPr indent="0" lvl="0" marL="0" rtl="0" algn="just">
              <a:spcBef>
                <a:spcPts val="1200"/>
              </a:spcBef>
              <a:spcAft>
                <a:spcPts val="0"/>
              </a:spcAft>
              <a:buNone/>
            </a:pPr>
            <a:r>
              <a:rPr b="1" lang="uk" sz="1400">
                <a:latin typeface="Times New Roman"/>
                <a:ea typeface="Times New Roman"/>
                <a:cs typeface="Times New Roman"/>
                <a:sym typeface="Times New Roman"/>
              </a:rPr>
              <a:t>Віра в Священні книги.</a:t>
            </a:r>
            <a:r>
              <a:rPr lang="uk" sz="1400">
                <a:latin typeface="Times New Roman"/>
                <a:ea typeface="Times New Roman"/>
                <a:cs typeface="Times New Roman"/>
                <a:sym typeface="Times New Roman"/>
              </a:rPr>
              <a:t> Для мусульман Священними є Коран і Сунна.</a:t>
            </a:r>
            <a:endParaRPr sz="1400">
              <a:latin typeface="Times New Roman"/>
              <a:ea typeface="Times New Roman"/>
              <a:cs typeface="Times New Roman"/>
              <a:sym typeface="Times New Roman"/>
            </a:endParaRPr>
          </a:p>
          <a:p>
            <a:pPr indent="0" lvl="0" marL="0" rtl="0" algn="just">
              <a:spcBef>
                <a:spcPts val="1200"/>
              </a:spcBef>
              <a:spcAft>
                <a:spcPts val="1200"/>
              </a:spcAft>
              <a:buNone/>
            </a:pPr>
            <a:r>
              <a:rPr b="1" lang="uk" sz="1400">
                <a:latin typeface="Times New Roman"/>
                <a:ea typeface="Times New Roman"/>
                <a:cs typeface="Times New Roman"/>
                <a:sym typeface="Times New Roman"/>
              </a:rPr>
              <a:t>Віра в пророків</a:t>
            </a:r>
            <a:r>
              <a:rPr lang="uk" sz="1400">
                <a:latin typeface="Times New Roman"/>
                <a:ea typeface="Times New Roman"/>
                <a:cs typeface="Times New Roman"/>
                <a:sym typeface="Times New Roman"/>
              </a:rPr>
              <a:t>. Аллах оголошується «непізнаваним», проте його повеління все-таки доходять до людей через посередництво пророків. У Корані записано, що в різний час до різних народів приходило багато пророків. Найбільш видатними з них є пророки Адам, Нуй, Ібрахім, Муса, Ісса. Найвеличніший з усіх пророків — Мухаммед, який визнається печаткою пророків. Щоправда, Мухаммед не творив чудес. З іншого боку, в Корані також говориться, що Мухаммед смертний. За Кораном, сумніватись у Мухаммеді — це однаково, що сумніватись в Аллаху. </a:t>
            </a:r>
            <a:endParaRPr sz="1400">
              <a:latin typeface="Times New Roman"/>
              <a:ea typeface="Times New Roman"/>
              <a:cs typeface="Times New Roman"/>
              <a:sym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31"/>
          <p:cNvSpPr txBox="1"/>
          <p:nvPr>
            <p:ph idx="1" type="body"/>
          </p:nvPr>
        </p:nvSpPr>
        <p:spPr>
          <a:xfrm>
            <a:off x="819150" y="623100"/>
            <a:ext cx="7505700" cy="41013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uk" sz="1400">
                <a:latin typeface="Times New Roman"/>
                <a:ea typeface="Times New Roman"/>
                <a:cs typeface="Times New Roman"/>
                <a:sym typeface="Times New Roman"/>
              </a:rPr>
              <a:t>Віра в Судний День. </a:t>
            </a:r>
            <a:r>
              <a:rPr lang="uk" sz="1400">
                <a:latin typeface="Times New Roman"/>
                <a:ea typeface="Times New Roman"/>
                <a:cs typeface="Times New Roman"/>
                <a:sym typeface="Times New Roman"/>
              </a:rPr>
              <a:t>Точного опису в Корані прийдешнього кінця світу немає. За мусульманськими уявленнями, поширеними у хадисах, в цей день мертві воскреснуть і людство постане перед Аллахом, який спасе праведних і подарує їм «небесне блаженство», а невірних покарає муками у пеклі. За переказами, тоді людство розпорошиться територію, яка набагато більша від нинішньої Землі, однак збереться воно в одному місті — в Єрусалимі. Багато буде залежати на Страшному суді від заступництва Мухаммеда. Навіть грішник зможе здобути блаженство, якщо за нього заступиться Мухаммед. Отже, треба постійно шанувати пророка — так вважають мусульмани.</a:t>
            </a:r>
            <a:endParaRPr sz="1400">
              <a:latin typeface="Times New Roman"/>
              <a:ea typeface="Times New Roman"/>
              <a:cs typeface="Times New Roman"/>
              <a:sym typeface="Times New Roman"/>
            </a:endParaRPr>
          </a:p>
          <a:p>
            <a:pPr indent="0" lvl="0" marL="0" rtl="0" algn="just">
              <a:spcBef>
                <a:spcPts val="1200"/>
              </a:spcBef>
              <a:spcAft>
                <a:spcPts val="0"/>
              </a:spcAft>
              <a:buNone/>
            </a:pPr>
            <a:r>
              <a:rPr b="1" lang="uk" sz="1400">
                <a:latin typeface="Times New Roman"/>
                <a:ea typeface="Times New Roman"/>
                <a:cs typeface="Times New Roman"/>
                <a:sym typeface="Times New Roman"/>
              </a:rPr>
              <a:t>Віра в божественну наперед визначеність. </a:t>
            </a:r>
            <a:r>
              <a:rPr lang="uk" sz="1400">
                <a:latin typeface="Times New Roman"/>
                <a:ea typeface="Times New Roman"/>
                <a:cs typeface="Times New Roman"/>
                <a:sym typeface="Times New Roman"/>
              </a:rPr>
              <a:t>У світі не існувало і не існує нічого того, що б не залежало від волі Аллаха. Люди мають коритися лише волі Аллаха. Це й є ознакою фаталізму, характерного мусульманському вченню. </a:t>
            </a:r>
            <a:endParaRPr sz="1400">
              <a:latin typeface="Times New Roman"/>
              <a:ea typeface="Times New Roman"/>
              <a:cs typeface="Times New Roman"/>
              <a:sym typeface="Times New Roman"/>
            </a:endParaRPr>
          </a:p>
          <a:p>
            <a:pPr indent="0" lvl="0" marL="0" rtl="0" algn="just">
              <a:spcBef>
                <a:spcPts val="1200"/>
              </a:spcBef>
              <a:spcAft>
                <a:spcPts val="1200"/>
              </a:spcAft>
              <a:buNone/>
            </a:pPr>
            <a:r>
              <a:rPr b="1" lang="uk" sz="1400">
                <a:latin typeface="Times New Roman"/>
                <a:ea typeface="Times New Roman"/>
                <a:cs typeface="Times New Roman"/>
                <a:sym typeface="Times New Roman"/>
              </a:rPr>
              <a:t>Віра в безсмертя душі.</a:t>
            </a:r>
            <a:r>
              <a:rPr lang="uk" sz="1400">
                <a:latin typeface="Times New Roman"/>
                <a:ea typeface="Times New Roman"/>
                <a:cs typeface="Times New Roman"/>
                <a:sym typeface="Times New Roman"/>
              </a:rPr>
              <a:t> За Кораном, природа людини поділяється на тілесну і духовну. Людей Аллах зліпив з глини, що звучить. Людина дістала життя, коли Аллах вдихнув у тіло душу. Отже, божественна душа вважається безсмертною і виходить з тіла після смерті людини, звідси тіло — це лише оболонка душі, її тимчасове вмістище. </a:t>
            </a:r>
            <a:endParaRPr sz="1400">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471900" y="475825"/>
            <a:ext cx="8222100" cy="770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uk"/>
              <a:t>Предмет та структура релігієзнавства</a:t>
            </a:r>
            <a:endParaRPr/>
          </a:p>
        </p:txBody>
      </p:sp>
      <p:sp>
        <p:nvSpPr>
          <p:cNvPr id="135" name="Google Shape;135;p14"/>
          <p:cNvSpPr txBox="1"/>
          <p:nvPr>
            <p:ph idx="1" type="body"/>
          </p:nvPr>
        </p:nvSpPr>
        <p:spPr>
          <a:xfrm>
            <a:off x="311700" y="1336850"/>
            <a:ext cx="8520600" cy="3512100"/>
          </a:xfrm>
          <a:prstGeom prst="rect">
            <a:avLst/>
          </a:prstGeom>
        </p:spPr>
        <p:txBody>
          <a:bodyPr anchorCtr="0" anchor="t" bIns="91425" lIns="91425" spcFirstLastPara="1" rIns="91425" wrap="square" tIns="91425">
            <a:normAutofit fontScale="77500" lnSpcReduction="20000"/>
          </a:bodyPr>
          <a:lstStyle/>
          <a:p>
            <a:pPr indent="0" lvl="0" marL="0" rtl="0" algn="just">
              <a:spcBef>
                <a:spcPts val="0"/>
              </a:spcBef>
              <a:spcAft>
                <a:spcPts val="0"/>
              </a:spcAft>
              <a:buNone/>
            </a:pPr>
            <a:r>
              <a:rPr b="1" lang="uk" sz="1929">
                <a:latin typeface="Times New Roman"/>
                <a:ea typeface="Times New Roman"/>
                <a:cs typeface="Times New Roman"/>
                <a:sym typeface="Times New Roman"/>
              </a:rPr>
              <a:t>Релігієзнавство</a:t>
            </a:r>
            <a:r>
              <a:rPr lang="uk" sz="1929">
                <a:latin typeface="Times New Roman"/>
                <a:ea typeface="Times New Roman"/>
                <a:cs typeface="Times New Roman"/>
                <a:sym typeface="Times New Roman"/>
              </a:rPr>
              <a:t> — порівняно молода і водночас одна з найвідоміших галузей гуманітарного знання. Її складові почали формуватися в систему знань лише в ХVІІІ — ХІХ ст. </a:t>
            </a:r>
            <a:endParaRPr sz="1929">
              <a:latin typeface="Times New Roman"/>
              <a:ea typeface="Times New Roman"/>
              <a:cs typeface="Times New Roman"/>
              <a:sym typeface="Times New Roman"/>
            </a:endParaRPr>
          </a:p>
          <a:p>
            <a:pPr indent="0" lvl="0" marL="0" rtl="0" algn="just">
              <a:spcBef>
                <a:spcPts val="1200"/>
              </a:spcBef>
              <a:spcAft>
                <a:spcPts val="0"/>
              </a:spcAft>
              <a:buNone/>
            </a:pPr>
            <a:r>
              <a:rPr lang="uk" sz="1929">
                <a:latin typeface="Times New Roman"/>
                <a:ea typeface="Times New Roman"/>
                <a:cs typeface="Times New Roman"/>
                <a:sym typeface="Times New Roman"/>
              </a:rPr>
              <a:t>Родоначальником релігієзнавства як окремої галузі наукових знань вважається англійський дослідник і еволюціоніст </a:t>
            </a:r>
            <a:r>
              <a:rPr b="1" lang="uk" sz="1929">
                <a:latin typeface="Times New Roman"/>
                <a:ea typeface="Times New Roman"/>
                <a:cs typeface="Times New Roman"/>
                <a:sym typeface="Times New Roman"/>
              </a:rPr>
              <a:t>Едвард Тайлор</a:t>
            </a:r>
            <a:r>
              <a:rPr lang="uk" sz="1929">
                <a:latin typeface="Times New Roman"/>
                <a:ea typeface="Times New Roman"/>
                <a:cs typeface="Times New Roman"/>
                <a:sym typeface="Times New Roman"/>
              </a:rPr>
              <a:t> (1832 — 1917), який дослідив вірування первісних народів, причини появи релігії, зв’язок первісних релігій із розвинутими релігійними системами. Найбільш відомі праці Е. Тайлора «Первісна культура» і «Антропологія». </a:t>
            </a:r>
            <a:endParaRPr sz="1929">
              <a:latin typeface="Times New Roman"/>
              <a:ea typeface="Times New Roman"/>
              <a:cs typeface="Times New Roman"/>
              <a:sym typeface="Times New Roman"/>
            </a:endParaRPr>
          </a:p>
          <a:p>
            <a:pPr indent="0" lvl="0" marL="0" rtl="0" algn="just">
              <a:spcBef>
                <a:spcPts val="1200"/>
              </a:spcBef>
              <a:spcAft>
                <a:spcPts val="0"/>
              </a:spcAft>
              <a:buNone/>
            </a:pPr>
            <a:r>
              <a:rPr b="1" lang="uk" sz="1929">
                <a:latin typeface="Times New Roman"/>
                <a:ea typeface="Times New Roman"/>
                <a:cs typeface="Times New Roman"/>
                <a:sym typeface="Times New Roman"/>
              </a:rPr>
              <a:t>Релігієзнавство</a:t>
            </a:r>
            <a:r>
              <a:rPr lang="uk" sz="1929">
                <a:latin typeface="Times New Roman"/>
                <a:ea typeface="Times New Roman"/>
                <a:cs typeface="Times New Roman"/>
                <a:sym typeface="Times New Roman"/>
              </a:rPr>
              <a:t> — комплексна галузь наукових досліджень, що вивчає суспільно-історичну природу релігії, її механізми у соціальних зв’язках з економічними, політичними і духовними структурами суспільства та її вплив на особистість віруючих людей у певні історичні періоди, розглядає релігію як складову суспільства, що розвивається разом з ним і у певний спосіб впливає на свідомість людини. </a:t>
            </a:r>
            <a:endParaRPr sz="1929">
              <a:latin typeface="Times New Roman"/>
              <a:ea typeface="Times New Roman"/>
              <a:cs typeface="Times New Roman"/>
              <a:sym typeface="Times New Roman"/>
            </a:endParaRPr>
          </a:p>
          <a:p>
            <a:pPr indent="0" lvl="0" marL="0" rtl="0" algn="just">
              <a:spcBef>
                <a:spcPts val="1200"/>
              </a:spcBef>
              <a:spcAft>
                <a:spcPts val="1200"/>
              </a:spcAft>
              <a:buNone/>
            </a:pPr>
            <a:r>
              <a:rPr b="1" lang="uk" sz="1929">
                <a:latin typeface="Times New Roman"/>
                <a:ea typeface="Times New Roman"/>
                <a:cs typeface="Times New Roman"/>
                <a:sym typeface="Times New Roman"/>
              </a:rPr>
              <a:t>Релігієзнавство</a:t>
            </a:r>
            <a:r>
              <a:rPr lang="uk" sz="1929">
                <a:latin typeface="Times New Roman"/>
                <a:ea typeface="Times New Roman"/>
                <a:cs typeface="Times New Roman"/>
                <a:sym typeface="Times New Roman"/>
              </a:rPr>
              <a:t> — це автономна, особлива дисципліна гуманітарного знання, об’єктом всебічного вивчення якого є феномен релігії в найрізноманітніших соціокультурних чи структурних виявах, зв’язках і взаємовпливах. Феномен релігії та його структура є винятковими об’єктами релігієзнавства. </a:t>
            </a:r>
            <a:endParaRPr sz="1929">
              <a:latin typeface="Times New Roman"/>
              <a:ea typeface="Times New Roman"/>
              <a:cs typeface="Times New Roman"/>
              <a:sym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32"/>
          <p:cNvSpPr txBox="1"/>
          <p:nvPr>
            <p:ph idx="1" type="body"/>
          </p:nvPr>
        </p:nvSpPr>
        <p:spPr>
          <a:xfrm>
            <a:off x="819150" y="725075"/>
            <a:ext cx="7505700" cy="3885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uk" sz="1400">
                <a:latin typeface="Times New Roman"/>
                <a:ea typeface="Times New Roman"/>
                <a:cs typeface="Times New Roman"/>
                <a:sym typeface="Times New Roman"/>
              </a:rPr>
              <a:t>П</a:t>
            </a:r>
            <a:r>
              <a:rPr b="1" lang="uk" sz="1400">
                <a:latin typeface="Times New Roman"/>
                <a:ea typeface="Times New Roman"/>
                <a:cs typeface="Times New Roman"/>
                <a:sym typeface="Times New Roman"/>
              </a:rPr>
              <a:t>’ять стовпів віровчення. </a:t>
            </a:r>
            <a:endParaRPr b="1" sz="1400">
              <a:latin typeface="Times New Roman"/>
              <a:ea typeface="Times New Roman"/>
              <a:cs typeface="Times New Roman"/>
              <a:sym typeface="Times New Roman"/>
            </a:endParaRPr>
          </a:p>
          <a:p>
            <a:pPr indent="0" lvl="0" marL="0" rtl="0" algn="just">
              <a:spcBef>
                <a:spcPts val="1200"/>
              </a:spcBef>
              <a:spcAft>
                <a:spcPts val="0"/>
              </a:spcAft>
              <a:buNone/>
            </a:pPr>
            <a:r>
              <a:rPr lang="uk" sz="1400">
                <a:latin typeface="Times New Roman"/>
                <a:ea typeface="Times New Roman"/>
                <a:cs typeface="Times New Roman"/>
                <a:sym typeface="Times New Roman"/>
              </a:rPr>
              <a:t>1. </a:t>
            </a:r>
            <a:r>
              <a:rPr b="1" lang="uk" sz="1400">
                <a:latin typeface="Times New Roman"/>
                <a:ea typeface="Times New Roman"/>
                <a:cs typeface="Times New Roman"/>
                <a:sym typeface="Times New Roman"/>
              </a:rPr>
              <a:t>Шахада </a:t>
            </a:r>
            <a:r>
              <a:rPr lang="uk" sz="1400">
                <a:latin typeface="Times New Roman"/>
                <a:ea typeface="Times New Roman"/>
                <a:cs typeface="Times New Roman"/>
                <a:sym typeface="Times New Roman"/>
              </a:rPr>
              <a:t>— віра в єдиного бога Аллаха — «Немає Бога, крім Аллаха, і Мухаммед — посланець Аллаха». Цей вислів називається шахада (таухід), що означає свідчення. Потрійне проголошення шахади перед духовною особою є ритуалом навернення до ісламу. </a:t>
            </a:r>
            <a:endParaRPr sz="1400">
              <a:latin typeface="Times New Roman"/>
              <a:ea typeface="Times New Roman"/>
              <a:cs typeface="Times New Roman"/>
              <a:sym typeface="Times New Roman"/>
            </a:endParaRPr>
          </a:p>
          <a:p>
            <a:pPr indent="0" lvl="0" marL="0" rtl="0" algn="just">
              <a:spcBef>
                <a:spcPts val="1200"/>
              </a:spcBef>
              <a:spcAft>
                <a:spcPts val="0"/>
              </a:spcAft>
              <a:buNone/>
            </a:pPr>
            <a:r>
              <a:rPr lang="uk" sz="1400">
                <a:latin typeface="Times New Roman"/>
                <a:ea typeface="Times New Roman"/>
                <a:cs typeface="Times New Roman"/>
                <a:sym typeface="Times New Roman"/>
              </a:rPr>
              <a:t>2. </a:t>
            </a:r>
            <a:r>
              <a:rPr b="1" lang="uk" sz="1400">
                <a:latin typeface="Times New Roman"/>
                <a:ea typeface="Times New Roman"/>
                <a:cs typeface="Times New Roman"/>
                <a:sym typeface="Times New Roman"/>
              </a:rPr>
              <a:t>Салят, намаз</a:t>
            </a:r>
            <a:r>
              <a:rPr lang="uk" sz="1400">
                <a:latin typeface="Times New Roman"/>
                <a:ea typeface="Times New Roman"/>
                <a:cs typeface="Times New Roman"/>
                <a:sym typeface="Times New Roman"/>
              </a:rPr>
              <a:t> — щоденна п’ятиразова молитва. Мусульманин повинен п’ять разів на добу читати молитву: на світанку, опівдні, у другій половині дня, після заходу сонця і на початку ночі. Як здійснюється ця молитва: під час земного поклону (обов’язкової складової намазу) землі мають торкатися пальці ніг, коліна, долоні рук, ніс і лоб.</a:t>
            </a:r>
            <a:endParaRPr sz="1400">
              <a:latin typeface="Times New Roman"/>
              <a:ea typeface="Times New Roman"/>
              <a:cs typeface="Times New Roman"/>
              <a:sym typeface="Times New Roman"/>
            </a:endParaRPr>
          </a:p>
          <a:p>
            <a:pPr indent="0" lvl="0" marL="0" rtl="0" algn="just">
              <a:spcBef>
                <a:spcPts val="1200"/>
              </a:spcBef>
              <a:spcAft>
                <a:spcPts val="0"/>
              </a:spcAft>
              <a:buNone/>
            </a:pPr>
            <a:r>
              <a:rPr lang="uk" sz="1400">
                <a:latin typeface="Times New Roman"/>
                <a:ea typeface="Times New Roman"/>
                <a:cs typeface="Times New Roman"/>
                <a:sym typeface="Times New Roman"/>
              </a:rPr>
              <a:t>3. </a:t>
            </a:r>
            <a:r>
              <a:rPr b="1" lang="uk" sz="1400">
                <a:latin typeface="Times New Roman"/>
                <a:ea typeface="Times New Roman"/>
                <a:cs typeface="Times New Roman"/>
                <a:sym typeface="Times New Roman"/>
              </a:rPr>
              <a:t>Ураза, саум </a:t>
            </a:r>
            <a:r>
              <a:rPr lang="uk" sz="1400">
                <a:latin typeface="Times New Roman"/>
                <a:ea typeface="Times New Roman"/>
                <a:cs typeface="Times New Roman"/>
                <a:sym typeface="Times New Roman"/>
              </a:rPr>
              <a:t>— дотримання посту протягом дев’ятого місяця за мусульманським місячним календарем.</a:t>
            </a:r>
            <a:endParaRPr sz="1400">
              <a:latin typeface="Times New Roman"/>
              <a:ea typeface="Times New Roman"/>
              <a:cs typeface="Times New Roman"/>
              <a:sym typeface="Times New Roman"/>
            </a:endParaRPr>
          </a:p>
          <a:p>
            <a:pPr indent="0" lvl="0" marL="0" rtl="0" algn="just">
              <a:spcBef>
                <a:spcPts val="1200"/>
              </a:spcBef>
              <a:spcAft>
                <a:spcPts val="0"/>
              </a:spcAft>
              <a:buNone/>
            </a:pPr>
            <a:r>
              <a:rPr lang="uk" sz="1400">
                <a:latin typeface="Times New Roman"/>
                <a:ea typeface="Times New Roman"/>
                <a:cs typeface="Times New Roman"/>
                <a:sym typeface="Times New Roman"/>
              </a:rPr>
              <a:t>4. </a:t>
            </a:r>
            <a:r>
              <a:rPr b="1" lang="uk" sz="1400">
                <a:latin typeface="Times New Roman"/>
                <a:ea typeface="Times New Roman"/>
                <a:cs typeface="Times New Roman"/>
                <a:sym typeface="Times New Roman"/>
              </a:rPr>
              <a:t>Зак’ят (очищення) — обов’язкова пожертва бідним і нужденним. </a:t>
            </a:r>
            <a:endParaRPr sz="1400">
              <a:latin typeface="Times New Roman"/>
              <a:ea typeface="Times New Roman"/>
              <a:cs typeface="Times New Roman"/>
              <a:sym typeface="Times New Roman"/>
            </a:endParaRPr>
          </a:p>
          <a:p>
            <a:pPr indent="0" lvl="0" marL="0" rtl="0" algn="just">
              <a:spcBef>
                <a:spcPts val="1200"/>
              </a:spcBef>
              <a:spcAft>
                <a:spcPts val="1200"/>
              </a:spcAft>
              <a:buNone/>
            </a:pPr>
            <a:r>
              <a:rPr lang="uk" sz="1400">
                <a:latin typeface="Times New Roman"/>
                <a:ea typeface="Times New Roman"/>
                <a:cs typeface="Times New Roman"/>
                <a:sym typeface="Times New Roman"/>
              </a:rPr>
              <a:t>5. </a:t>
            </a:r>
            <a:r>
              <a:rPr b="1" lang="uk" sz="1400">
                <a:latin typeface="Times New Roman"/>
                <a:ea typeface="Times New Roman"/>
                <a:cs typeface="Times New Roman"/>
                <a:sym typeface="Times New Roman"/>
              </a:rPr>
              <a:t>Хадж </a:t>
            </a:r>
            <a:r>
              <a:rPr lang="uk" sz="1400">
                <a:latin typeface="Times New Roman"/>
                <a:ea typeface="Times New Roman"/>
                <a:cs typeface="Times New Roman"/>
                <a:sym typeface="Times New Roman"/>
              </a:rPr>
              <a:t>— паломництво до священних місць ісламу, і насамперед до Мекки</a:t>
            </a:r>
            <a:endParaRPr sz="1400">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5"/>
          <p:cNvSpPr txBox="1"/>
          <p:nvPr>
            <p:ph idx="1" type="body"/>
          </p:nvPr>
        </p:nvSpPr>
        <p:spPr>
          <a:xfrm>
            <a:off x="819150" y="679750"/>
            <a:ext cx="7505700" cy="3759000"/>
          </a:xfrm>
          <a:prstGeom prst="rect">
            <a:avLst/>
          </a:prstGeom>
        </p:spPr>
        <p:txBody>
          <a:bodyPr anchorCtr="0" anchor="t" bIns="91425" lIns="91425" spcFirstLastPara="1" rIns="91425" wrap="square" tIns="91425">
            <a:normAutofit fontScale="92500" lnSpcReduction="10000"/>
          </a:bodyPr>
          <a:lstStyle/>
          <a:p>
            <a:pPr indent="0" lvl="0" marL="0" rtl="0" algn="just">
              <a:spcBef>
                <a:spcPts val="0"/>
              </a:spcBef>
              <a:spcAft>
                <a:spcPts val="0"/>
              </a:spcAft>
              <a:buNone/>
            </a:pPr>
            <a:r>
              <a:rPr lang="uk">
                <a:latin typeface="Times New Roman"/>
                <a:ea typeface="Times New Roman"/>
                <a:cs typeface="Times New Roman"/>
                <a:sym typeface="Times New Roman"/>
              </a:rPr>
              <a:t>На зламі ХІХ — ХХ ст. можна відстежити дві форми функціонування релігієзнавства: </a:t>
            </a:r>
            <a:r>
              <a:rPr b="1" lang="uk">
                <a:latin typeface="Times New Roman"/>
                <a:ea typeface="Times New Roman"/>
                <a:cs typeface="Times New Roman"/>
                <a:sym typeface="Times New Roman"/>
              </a:rPr>
              <a:t>академічне (світське) і конфесійне. </a:t>
            </a:r>
            <a:endParaRPr b="1">
              <a:latin typeface="Times New Roman"/>
              <a:ea typeface="Times New Roman"/>
              <a:cs typeface="Times New Roman"/>
              <a:sym typeface="Times New Roman"/>
            </a:endParaRPr>
          </a:p>
          <a:p>
            <a:pPr indent="0" lvl="0" marL="0" rtl="0" algn="just">
              <a:spcBef>
                <a:spcPts val="1200"/>
              </a:spcBef>
              <a:spcAft>
                <a:spcPts val="0"/>
              </a:spcAft>
              <a:buNone/>
            </a:pPr>
            <a:r>
              <a:rPr b="1" lang="uk">
                <a:latin typeface="Times New Roman"/>
                <a:ea typeface="Times New Roman"/>
                <a:cs typeface="Times New Roman"/>
                <a:sym typeface="Times New Roman"/>
              </a:rPr>
              <a:t>Академічне релігієзнавство</a:t>
            </a:r>
            <a:r>
              <a:rPr lang="uk">
                <a:latin typeface="Times New Roman"/>
                <a:ea typeface="Times New Roman"/>
                <a:cs typeface="Times New Roman"/>
                <a:sym typeface="Times New Roman"/>
              </a:rPr>
              <a:t> вивчає релігію як історичне явище, що функціонує в еволюції людства. У дослідженнях цього напряму релігія — це складова людської культури, одна із форм духовного засвоєння дійсності. Спирання на сцієнтистський підхід (враховуються обґрунтовані положення сумісних наук). Характерна орієнтація на дотримання принципу нейтральності до власної чи будь-якої іншої релігії.  </a:t>
            </a:r>
            <a:endParaRPr>
              <a:latin typeface="Times New Roman"/>
              <a:ea typeface="Times New Roman"/>
              <a:cs typeface="Times New Roman"/>
              <a:sym typeface="Times New Roman"/>
            </a:endParaRPr>
          </a:p>
          <a:p>
            <a:pPr indent="0" lvl="0" marL="0" rtl="0" algn="just">
              <a:spcBef>
                <a:spcPts val="1200"/>
              </a:spcBef>
              <a:spcAft>
                <a:spcPts val="0"/>
              </a:spcAft>
              <a:buNone/>
            </a:pPr>
            <a:r>
              <a:rPr b="1" lang="uk">
                <a:latin typeface="Times New Roman"/>
                <a:ea typeface="Times New Roman"/>
                <a:cs typeface="Times New Roman"/>
                <a:sym typeface="Times New Roman"/>
              </a:rPr>
              <a:t>Конфесійне релігієзнавство</a:t>
            </a:r>
            <a:r>
              <a:rPr lang="uk">
                <a:latin typeface="Times New Roman"/>
                <a:ea typeface="Times New Roman"/>
                <a:cs typeface="Times New Roman"/>
                <a:sym typeface="Times New Roman"/>
              </a:rPr>
              <a:t> досліджує релігію як особистісний феномен з акцентом на виявлення релігійного досвіду. Питання сутності релігійних традицій розглядається дещо побіжно. Також властивий детальний аналіз проявів «своєї релігії», її впливу та взаємозв’язків. «Своя релігія» розглядається як «істина Божа», чужі традиції демонструються як такі, що не відповідають істині, з’ясовуються недоліки таких вірувань. Інші релігії мають теж багато корисного, на думку представників конфесійного релігієзнавства, однак у майбутньому вони перетворяться на «їхню релігію», так як є «недосконалими». </a:t>
            </a:r>
            <a:endParaRPr>
              <a:latin typeface="Times New Roman"/>
              <a:ea typeface="Times New Roman"/>
              <a:cs typeface="Times New Roman"/>
              <a:sym typeface="Times New Roman"/>
            </a:endParaRPr>
          </a:p>
          <a:p>
            <a:pPr indent="0" lvl="0" marL="0" rtl="0" algn="just">
              <a:spcBef>
                <a:spcPts val="1200"/>
              </a:spcBef>
              <a:spcAft>
                <a:spcPts val="1200"/>
              </a:spcAft>
              <a:buNone/>
            </a:pPr>
            <a:r>
              <a:rPr lang="uk">
                <a:latin typeface="Times New Roman"/>
                <a:ea typeface="Times New Roman"/>
                <a:cs typeface="Times New Roman"/>
                <a:sym typeface="Times New Roman"/>
              </a:rPr>
              <a:t>Представникам цього напряму релігієзнавства характерна конфесійна упередженість. Сцієнтизм (спирання на наукові знання) враховується, але у дослідженнях робиться акцент на релігійному досвіді, одкровенні, релігійному авторитеті. Логіка вивчення релігійних проблем випливає з феномена віри, який сприймається як істина. </a:t>
            </a:r>
            <a:endParaRPr>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6"/>
          <p:cNvSpPr txBox="1"/>
          <p:nvPr>
            <p:ph idx="1" type="body"/>
          </p:nvPr>
        </p:nvSpPr>
        <p:spPr>
          <a:xfrm>
            <a:off x="819150" y="691075"/>
            <a:ext cx="7505700" cy="37476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uk">
                <a:latin typeface="Times New Roman"/>
                <a:ea typeface="Times New Roman"/>
                <a:cs typeface="Times New Roman"/>
                <a:sym typeface="Times New Roman"/>
              </a:rPr>
              <a:t>На межі ХІХ — ХХ ст. у царині релігієзнавства сформувалися два важливі напрями, або розділи, залежно від характеру релігієзнавчих знань — теоретичний та історичний. </a:t>
            </a:r>
            <a:endParaRPr>
              <a:latin typeface="Times New Roman"/>
              <a:ea typeface="Times New Roman"/>
              <a:cs typeface="Times New Roman"/>
              <a:sym typeface="Times New Roman"/>
            </a:endParaRPr>
          </a:p>
          <a:p>
            <a:pPr indent="0" lvl="0" marL="0" rtl="0" algn="just">
              <a:spcBef>
                <a:spcPts val="1200"/>
              </a:spcBef>
              <a:spcAft>
                <a:spcPts val="0"/>
              </a:spcAft>
              <a:buNone/>
            </a:pPr>
            <a:r>
              <a:rPr b="1" lang="uk">
                <a:latin typeface="Times New Roman"/>
                <a:ea typeface="Times New Roman"/>
                <a:cs typeface="Times New Roman"/>
                <a:sym typeface="Times New Roman"/>
              </a:rPr>
              <a:t>Історичне релігієзнавство </a:t>
            </a:r>
            <a:r>
              <a:rPr lang="uk">
                <a:latin typeface="Times New Roman"/>
                <a:ea typeface="Times New Roman"/>
                <a:cs typeface="Times New Roman"/>
                <a:sym typeface="Times New Roman"/>
              </a:rPr>
              <a:t>— вивчає історію виникнення та еволюцію релігій, вірувань у їх розвитку, взаємозв’язках, акцентує увагу на послідовності розвитку релігійних культів. </a:t>
            </a:r>
            <a:endParaRPr>
              <a:latin typeface="Times New Roman"/>
              <a:ea typeface="Times New Roman"/>
              <a:cs typeface="Times New Roman"/>
              <a:sym typeface="Times New Roman"/>
            </a:endParaRPr>
          </a:p>
          <a:p>
            <a:pPr indent="0" lvl="0" marL="0" rtl="0" algn="just">
              <a:spcBef>
                <a:spcPts val="1200"/>
              </a:spcBef>
              <a:spcAft>
                <a:spcPts val="0"/>
              </a:spcAft>
              <a:buNone/>
            </a:pPr>
            <a:r>
              <a:rPr b="1" lang="uk">
                <a:latin typeface="Times New Roman"/>
                <a:ea typeface="Times New Roman"/>
                <a:cs typeface="Times New Roman"/>
                <a:sym typeface="Times New Roman"/>
              </a:rPr>
              <a:t>Теоретичне релігієзнавство</a:t>
            </a:r>
            <a:r>
              <a:rPr lang="uk">
                <a:latin typeface="Times New Roman"/>
                <a:ea typeface="Times New Roman"/>
                <a:cs typeface="Times New Roman"/>
                <a:sym typeface="Times New Roman"/>
              </a:rPr>
              <a:t> — складається з філософських, соціологічних і психологічних аспектів вивчення релігії як соціального явища. </a:t>
            </a:r>
            <a:endParaRPr>
              <a:latin typeface="Times New Roman"/>
              <a:ea typeface="Times New Roman"/>
              <a:cs typeface="Times New Roman"/>
              <a:sym typeface="Times New Roman"/>
            </a:endParaRPr>
          </a:p>
          <a:p>
            <a:pPr indent="0" lvl="0" marL="0" rtl="0" algn="just">
              <a:spcBef>
                <a:spcPts val="1200"/>
              </a:spcBef>
              <a:spcAft>
                <a:spcPts val="1200"/>
              </a:spcAft>
              <a:buNone/>
            </a:pPr>
            <a:r>
              <a:rPr lang="uk">
                <a:latin typeface="Times New Roman"/>
                <a:ea typeface="Times New Roman"/>
                <a:cs typeface="Times New Roman"/>
                <a:sym typeface="Times New Roman"/>
              </a:rPr>
              <a:t>Наприкінці ХХ ст. розвиваються </a:t>
            </a:r>
            <a:r>
              <a:rPr b="1" lang="uk">
                <a:latin typeface="Times New Roman"/>
                <a:ea typeface="Times New Roman"/>
                <a:cs typeface="Times New Roman"/>
                <a:sym typeface="Times New Roman"/>
              </a:rPr>
              <a:t>такі напрями</a:t>
            </a:r>
            <a:r>
              <a:rPr lang="uk">
                <a:latin typeface="Times New Roman"/>
                <a:ea typeface="Times New Roman"/>
                <a:cs typeface="Times New Roman"/>
                <a:sym typeface="Times New Roman"/>
              </a:rPr>
              <a:t> в релігієзнавстві: географія релігії, політологія релігії, культурологія релігії, герменевтичне релігієзнавство, феноменологія релігії, лінгвістичне релігієзнавство, етнологія релігії та ін. </a:t>
            </a:r>
            <a:endParaRPr>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7"/>
          <p:cNvSpPr txBox="1"/>
          <p:nvPr>
            <p:ph idx="1" type="body"/>
          </p:nvPr>
        </p:nvSpPr>
        <p:spPr>
          <a:xfrm>
            <a:off x="819150" y="611775"/>
            <a:ext cx="7505700" cy="3827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uk" sz="2000">
                <a:latin typeface="Times New Roman"/>
                <a:ea typeface="Times New Roman"/>
                <a:cs typeface="Times New Roman"/>
                <a:sym typeface="Times New Roman"/>
              </a:rPr>
              <a:t>Особливості світових релігій:</a:t>
            </a:r>
            <a:endParaRPr b="1" sz="2000">
              <a:latin typeface="Times New Roman"/>
              <a:ea typeface="Times New Roman"/>
              <a:cs typeface="Times New Roman"/>
              <a:sym typeface="Times New Roman"/>
            </a:endParaRPr>
          </a:p>
          <a:p>
            <a:pPr indent="-355600" lvl="0" marL="457200" rtl="0" algn="just">
              <a:spcBef>
                <a:spcPts val="1200"/>
              </a:spcBef>
              <a:spcAft>
                <a:spcPts val="0"/>
              </a:spcAft>
              <a:buSzPts val="2000"/>
              <a:buFont typeface="Times New Roman"/>
              <a:buAutoNum type="arabicPeriod"/>
            </a:pPr>
            <a:r>
              <a:rPr lang="uk" sz="2000">
                <a:latin typeface="Times New Roman"/>
                <a:ea typeface="Times New Roman"/>
                <a:cs typeface="Times New Roman"/>
                <a:sym typeface="Times New Roman"/>
              </a:rPr>
              <a:t>Гарантують спасіння всім незалежно від етносу;</a:t>
            </a:r>
            <a:endParaRPr sz="2000">
              <a:latin typeface="Times New Roman"/>
              <a:ea typeface="Times New Roman"/>
              <a:cs typeface="Times New Roman"/>
              <a:sym typeface="Times New Roman"/>
            </a:endParaRPr>
          </a:p>
          <a:p>
            <a:pPr indent="-355600" lvl="0" marL="457200" rtl="0" algn="just">
              <a:spcBef>
                <a:spcPts val="0"/>
              </a:spcBef>
              <a:spcAft>
                <a:spcPts val="0"/>
              </a:spcAft>
              <a:buSzPts val="2000"/>
              <a:buFont typeface="Times New Roman"/>
              <a:buAutoNum type="arabicPeriod"/>
            </a:pPr>
            <a:r>
              <a:rPr lang="uk" sz="2000">
                <a:latin typeface="Times New Roman"/>
                <a:ea typeface="Times New Roman"/>
                <a:cs typeface="Times New Roman"/>
                <a:sym typeface="Times New Roman"/>
              </a:rPr>
              <a:t>На початку свого функціонування не мають специфічного культу, що сприяє спілкуванню з іновірцями;</a:t>
            </a:r>
            <a:endParaRPr sz="2000">
              <a:latin typeface="Times New Roman"/>
              <a:ea typeface="Times New Roman"/>
              <a:cs typeface="Times New Roman"/>
              <a:sym typeface="Times New Roman"/>
            </a:endParaRPr>
          </a:p>
          <a:p>
            <a:pPr indent="-355600" lvl="0" marL="457200" rtl="0" algn="just">
              <a:spcBef>
                <a:spcPts val="0"/>
              </a:spcBef>
              <a:spcAft>
                <a:spcPts val="0"/>
              </a:spcAft>
              <a:buSzPts val="2000"/>
              <a:buFont typeface="Times New Roman"/>
              <a:buAutoNum type="arabicPeriod"/>
            </a:pPr>
            <a:r>
              <a:rPr lang="uk" sz="2000">
                <a:latin typeface="Times New Roman"/>
                <a:ea typeface="Times New Roman"/>
                <a:cs typeface="Times New Roman"/>
                <a:sym typeface="Times New Roman"/>
              </a:rPr>
              <a:t>Визнання рівності всіх людей перед Богом незалежно від їх соціального стану;</a:t>
            </a:r>
            <a:endParaRPr sz="2000">
              <a:latin typeface="Times New Roman"/>
              <a:ea typeface="Times New Roman"/>
              <a:cs typeface="Times New Roman"/>
              <a:sym typeface="Times New Roman"/>
            </a:endParaRPr>
          </a:p>
          <a:p>
            <a:pPr indent="-355600" lvl="0" marL="457200" rtl="0" algn="just">
              <a:spcBef>
                <a:spcPts val="0"/>
              </a:spcBef>
              <a:spcAft>
                <a:spcPts val="0"/>
              </a:spcAft>
              <a:buSzPts val="2000"/>
              <a:buFont typeface="Times New Roman"/>
              <a:buAutoNum type="arabicPeriod"/>
            </a:pPr>
            <a:r>
              <a:rPr lang="uk" sz="2000">
                <a:latin typeface="Times New Roman"/>
                <a:ea typeface="Times New Roman"/>
                <a:cs typeface="Times New Roman"/>
                <a:sym typeface="Times New Roman"/>
              </a:rPr>
              <a:t>Ідеали кращого життя переносяться із землі на небо;</a:t>
            </a:r>
            <a:endParaRPr sz="2000">
              <a:latin typeface="Times New Roman"/>
              <a:ea typeface="Times New Roman"/>
              <a:cs typeface="Times New Roman"/>
              <a:sym typeface="Times New Roman"/>
            </a:endParaRPr>
          </a:p>
          <a:p>
            <a:pPr indent="-355600" lvl="0" marL="457200" rtl="0" algn="just">
              <a:spcBef>
                <a:spcPts val="0"/>
              </a:spcBef>
              <a:spcAft>
                <a:spcPts val="0"/>
              </a:spcAft>
              <a:buSzPts val="2000"/>
              <a:buFont typeface="Times New Roman"/>
              <a:buAutoNum type="arabicPeriod"/>
            </a:pPr>
            <a:r>
              <a:rPr lang="uk" sz="2000">
                <a:latin typeface="Times New Roman"/>
                <a:ea typeface="Times New Roman"/>
                <a:cs typeface="Times New Roman"/>
                <a:sym typeface="Times New Roman"/>
              </a:rPr>
              <a:t>Їх засновники приходять як спасителі і як вісники благодаті для всього людства.</a:t>
            </a:r>
            <a:endParaRPr sz="2000">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18"/>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uk"/>
              <a:t>Буддизм</a:t>
            </a:r>
            <a:endParaRPr/>
          </a:p>
        </p:txBody>
      </p:sp>
      <p:sp>
        <p:nvSpPr>
          <p:cNvPr id="156" name="Google Shape;156;p18"/>
          <p:cNvSpPr txBox="1"/>
          <p:nvPr>
            <p:ph idx="1" type="body"/>
          </p:nvPr>
        </p:nvSpPr>
        <p:spPr>
          <a:xfrm>
            <a:off x="819150" y="1506800"/>
            <a:ext cx="7505700" cy="2931900"/>
          </a:xfrm>
          <a:prstGeom prst="rect">
            <a:avLst/>
          </a:prstGeom>
        </p:spPr>
        <p:txBody>
          <a:bodyPr anchorCtr="0" anchor="t" bIns="91425" lIns="91425" spcFirstLastPara="1" rIns="91425" wrap="square" tIns="91425">
            <a:normAutofit lnSpcReduction="10000"/>
          </a:bodyPr>
          <a:lstStyle/>
          <a:p>
            <a:pPr indent="0" lvl="0" marL="0" rtl="0" algn="just">
              <a:spcBef>
                <a:spcPts val="0"/>
              </a:spcBef>
              <a:spcAft>
                <a:spcPts val="0"/>
              </a:spcAft>
              <a:buNone/>
            </a:pPr>
            <a:r>
              <a:rPr b="1" lang="uk">
                <a:latin typeface="Times New Roman"/>
                <a:ea typeface="Times New Roman"/>
                <a:cs typeface="Times New Roman"/>
                <a:sym typeface="Times New Roman"/>
              </a:rPr>
              <a:t>Буддизм</a:t>
            </a:r>
            <a:r>
              <a:rPr lang="uk">
                <a:latin typeface="Times New Roman"/>
                <a:ea typeface="Times New Roman"/>
                <a:cs typeface="Times New Roman"/>
                <a:sym typeface="Times New Roman"/>
              </a:rPr>
              <a:t> — найдавніша світова релігія. Засновником буддизму є Сіддхартха Гаутама, який згодом набув ім’я Будда — «Просвітлений» (боголюдина, яка досягла найвищої святості). Від цього епітету і пішла назва релігійної системи. </a:t>
            </a:r>
            <a:endParaRPr>
              <a:latin typeface="Times New Roman"/>
              <a:ea typeface="Times New Roman"/>
              <a:cs typeface="Times New Roman"/>
              <a:sym typeface="Times New Roman"/>
            </a:endParaRPr>
          </a:p>
          <a:p>
            <a:pPr indent="0" lvl="0" marL="0" rtl="0" algn="just">
              <a:spcBef>
                <a:spcPts val="1200"/>
              </a:spcBef>
              <a:spcAft>
                <a:spcPts val="0"/>
              </a:spcAft>
              <a:buNone/>
            </a:pPr>
            <a:r>
              <a:rPr lang="uk">
                <a:latin typeface="Times New Roman"/>
                <a:ea typeface="Times New Roman"/>
                <a:cs typeface="Times New Roman"/>
                <a:sym typeface="Times New Roman"/>
              </a:rPr>
              <a:t>Буддизм виник у VI — V ст. до н. е. в Індії і поширився у Південній, Південно-Східній і Центральній Азії та на Далекому Сході. З кінця ХІХ ст. буддизм набув популярності і в Європі та на Американському континенті. Нині у світі буддизм сповідують близько 350 мільйонів осіб, з яких майже 1 мільйон — це буддійські ченці). </a:t>
            </a:r>
            <a:endParaRPr>
              <a:latin typeface="Times New Roman"/>
              <a:ea typeface="Times New Roman"/>
              <a:cs typeface="Times New Roman"/>
              <a:sym typeface="Times New Roman"/>
            </a:endParaRPr>
          </a:p>
          <a:p>
            <a:pPr indent="0" lvl="0" marL="0" rtl="0" algn="just">
              <a:spcBef>
                <a:spcPts val="1200"/>
              </a:spcBef>
              <a:spcAft>
                <a:spcPts val="0"/>
              </a:spcAft>
              <a:buNone/>
            </a:pPr>
            <a:r>
              <a:rPr lang="uk">
                <a:latin typeface="Times New Roman"/>
                <a:ea typeface="Times New Roman"/>
                <a:cs typeface="Times New Roman"/>
                <a:sym typeface="Times New Roman"/>
              </a:rPr>
              <a:t>Характерною особливістю буддизму є його етико-практична спрямованість. Стрижень змісту цієї релігії викладений у першій бенарській проповіді Будди — </a:t>
            </a:r>
            <a:r>
              <a:rPr b="1" lang="uk">
                <a:latin typeface="Times New Roman"/>
                <a:ea typeface="Times New Roman"/>
                <a:cs typeface="Times New Roman"/>
                <a:sym typeface="Times New Roman"/>
              </a:rPr>
              <a:t>«Про чотири благородні істини».</a:t>
            </a:r>
            <a:r>
              <a:rPr lang="uk">
                <a:latin typeface="Times New Roman"/>
                <a:ea typeface="Times New Roman"/>
                <a:cs typeface="Times New Roman"/>
                <a:sym typeface="Times New Roman"/>
              </a:rPr>
              <a:t> </a:t>
            </a:r>
            <a:endParaRPr>
              <a:latin typeface="Times New Roman"/>
              <a:ea typeface="Times New Roman"/>
              <a:cs typeface="Times New Roman"/>
              <a:sym typeface="Times New Roman"/>
            </a:endParaRPr>
          </a:p>
          <a:p>
            <a:pPr indent="0" lvl="0" marL="0" rtl="0" algn="just">
              <a:spcBef>
                <a:spcPts val="1200"/>
              </a:spcBef>
              <a:spcAft>
                <a:spcPts val="1200"/>
              </a:spcAft>
              <a:buNone/>
            </a:pPr>
            <a:r>
              <a:rPr b="1" lang="uk">
                <a:latin typeface="Times New Roman"/>
                <a:ea typeface="Times New Roman"/>
                <a:cs typeface="Times New Roman"/>
                <a:sym typeface="Times New Roman"/>
              </a:rPr>
              <a:t>Перша істина — «Існує страждання»</a:t>
            </a:r>
            <a:r>
              <a:rPr lang="uk">
                <a:latin typeface="Times New Roman"/>
                <a:ea typeface="Times New Roman"/>
                <a:cs typeface="Times New Roman"/>
                <a:sym typeface="Times New Roman"/>
              </a:rPr>
              <a:t>. Життя — це страждання. Страждає все, стражданням сповнений увесь світ. Усе буття є страждання: життя, хвороба, старість, смерть. </a:t>
            </a:r>
            <a:endParaRPr>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19"/>
          <p:cNvSpPr txBox="1"/>
          <p:nvPr>
            <p:ph idx="1" type="body"/>
          </p:nvPr>
        </p:nvSpPr>
        <p:spPr>
          <a:xfrm>
            <a:off x="819150" y="634450"/>
            <a:ext cx="7505700" cy="38043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t/>
            </a:r>
            <a:endParaRPr>
              <a:latin typeface="Times New Roman"/>
              <a:ea typeface="Times New Roman"/>
              <a:cs typeface="Times New Roman"/>
              <a:sym typeface="Times New Roman"/>
            </a:endParaRPr>
          </a:p>
          <a:p>
            <a:pPr indent="0" lvl="0" marL="0" rtl="0" algn="just">
              <a:spcBef>
                <a:spcPts val="1200"/>
              </a:spcBef>
              <a:spcAft>
                <a:spcPts val="0"/>
              </a:spcAft>
              <a:buNone/>
            </a:pPr>
            <a:r>
              <a:rPr b="1" lang="uk">
                <a:latin typeface="Times New Roman"/>
                <a:ea typeface="Times New Roman"/>
                <a:cs typeface="Times New Roman"/>
                <a:sym typeface="Times New Roman"/>
              </a:rPr>
              <a:t>Друга істина — «Страждання має причину»</a:t>
            </a:r>
            <a:r>
              <a:rPr lang="uk">
                <a:latin typeface="Times New Roman"/>
                <a:ea typeface="Times New Roman"/>
                <a:cs typeface="Times New Roman"/>
                <a:sym typeface="Times New Roman"/>
              </a:rPr>
              <a:t>, а це — наше его, у якого є бажання. Причиною страждань є бажання, пристрасті, потяг до людей, афект і, зокрема, трішна — жадоба до життя. Виходить, що причина страждання полягає в самій природі людини. Навіть смерть не позбавляє її від страждань, бо буде нове народження, а значить — нове життя, а значить — нове страждання. Отже, джерело страждання перебуває всередині людини. Це не відсутність бажаного, а саме бажання. Іншими словами, це не віддаленість від мети, а прагнення самої мети. В цій істині закладена вся філософія буддизму. </a:t>
            </a:r>
            <a:endParaRPr>
              <a:latin typeface="Times New Roman"/>
              <a:ea typeface="Times New Roman"/>
              <a:cs typeface="Times New Roman"/>
              <a:sym typeface="Times New Roman"/>
            </a:endParaRPr>
          </a:p>
          <a:p>
            <a:pPr indent="0" lvl="0" marL="0" rtl="0" algn="just">
              <a:spcBef>
                <a:spcPts val="1200"/>
              </a:spcBef>
              <a:spcAft>
                <a:spcPts val="0"/>
              </a:spcAft>
              <a:buNone/>
            </a:pPr>
            <a:r>
              <a:rPr lang="uk">
                <a:latin typeface="Times New Roman"/>
                <a:ea typeface="Times New Roman"/>
                <a:cs typeface="Times New Roman"/>
                <a:sym typeface="Times New Roman"/>
              </a:rPr>
              <a:t>Третя істина — </a:t>
            </a:r>
            <a:r>
              <a:rPr b="1" lang="uk">
                <a:latin typeface="Times New Roman"/>
                <a:ea typeface="Times New Roman"/>
                <a:cs typeface="Times New Roman"/>
                <a:sym typeface="Times New Roman"/>
              </a:rPr>
              <a:t>«Оскільки страждання має причину, воно має початок і кінець»</a:t>
            </a:r>
            <a:r>
              <a:rPr lang="uk">
                <a:latin typeface="Times New Roman"/>
                <a:ea typeface="Times New Roman"/>
                <a:cs typeface="Times New Roman"/>
                <a:sym typeface="Times New Roman"/>
              </a:rPr>
              <a:t>. Страждання може бути припинене, а людина звільнена від нього. Шляхом до звільнення від страждань є подолання жадоби буття, придушення у людині не тільки бажання жити, а й усіх бажань, подолати прив’язаність людського існування до кругообігу життя і смерті. </a:t>
            </a:r>
            <a:endParaRPr>
              <a:latin typeface="Times New Roman"/>
              <a:ea typeface="Times New Roman"/>
              <a:cs typeface="Times New Roman"/>
              <a:sym typeface="Times New Roman"/>
            </a:endParaRPr>
          </a:p>
          <a:p>
            <a:pPr indent="0" lvl="0" marL="0" rtl="0" algn="just">
              <a:spcBef>
                <a:spcPts val="1200"/>
              </a:spcBef>
              <a:spcAft>
                <a:spcPts val="1200"/>
              </a:spcAft>
              <a:buNone/>
            </a:pPr>
            <a:r>
              <a:rPr lang="uk">
                <a:latin typeface="Times New Roman"/>
                <a:ea typeface="Times New Roman"/>
                <a:cs typeface="Times New Roman"/>
                <a:sym typeface="Times New Roman"/>
              </a:rPr>
              <a:t>Четверта істина —</a:t>
            </a:r>
            <a:r>
              <a:rPr b="1" lang="uk">
                <a:latin typeface="Times New Roman"/>
                <a:ea typeface="Times New Roman"/>
                <a:cs typeface="Times New Roman"/>
                <a:sym typeface="Times New Roman"/>
              </a:rPr>
              <a:t> «Існує шлях до припинення страждань». </a:t>
            </a:r>
            <a:endParaRPr b="1">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0"/>
          <p:cNvSpPr txBox="1"/>
          <p:nvPr>
            <p:ph idx="1" type="body"/>
          </p:nvPr>
        </p:nvSpPr>
        <p:spPr>
          <a:xfrm>
            <a:off x="819150" y="663900"/>
            <a:ext cx="7505700" cy="3815700"/>
          </a:xfrm>
          <a:prstGeom prst="rect">
            <a:avLst/>
          </a:prstGeom>
        </p:spPr>
        <p:txBody>
          <a:bodyPr anchorCtr="0" anchor="t" bIns="91425" lIns="91425" spcFirstLastPara="1" rIns="91425" wrap="square" tIns="91425">
            <a:normAutofit fontScale="85000" lnSpcReduction="20000"/>
          </a:bodyPr>
          <a:lstStyle/>
          <a:p>
            <a:pPr indent="0" lvl="0" marL="0" rtl="0" algn="just">
              <a:spcBef>
                <a:spcPts val="0"/>
              </a:spcBef>
              <a:spcAft>
                <a:spcPts val="0"/>
              </a:spcAft>
              <a:buNone/>
            </a:pPr>
            <a:r>
              <a:rPr lang="uk">
                <a:latin typeface="Times New Roman"/>
                <a:ea typeface="Times New Roman"/>
                <a:cs typeface="Times New Roman"/>
                <a:sym typeface="Times New Roman"/>
              </a:rPr>
              <a:t>Цим шляхом є так званий Благородний восьмирічний шлях, який, відповідно, вміщує вісім кроків, або етапів: </a:t>
            </a:r>
            <a:endParaRPr>
              <a:latin typeface="Times New Roman"/>
              <a:ea typeface="Times New Roman"/>
              <a:cs typeface="Times New Roman"/>
              <a:sym typeface="Times New Roman"/>
            </a:endParaRPr>
          </a:p>
          <a:p>
            <a:pPr indent="0" lvl="0" marL="0" rtl="0" algn="just">
              <a:spcBef>
                <a:spcPts val="1200"/>
              </a:spcBef>
              <a:spcAft>
                <a:spcPts val="0"/>
              </a:spcAft>
              <a:buNone/>
            </a:pPr>
            <a:r>
              <a:rPr lang="uk">
                <a:latin typeface="Times New Roman"/>
                <a:ea typeface="Times New Roman"/>
                <a:cs typeface="Times New Roman"/>
                <a:sym typeface="Times New Roman"/>
              </a:rPr>
              <a:t>1-й — праведні погляди — розуміння основних істин і положень буддизму, людині потрібно повірити в те, що життя є страждання, необхідно засвоїти і пережити величні істини; </a:t>
            </a:r>
            <a:endParaRPr>
              <a:latin typeface="Times New Roman"/>
              <a:ea typeface="Times New Roman"/>
              <a:cs typeface="Times New Roman"/>
              <a:sym typeface="Times New Roman"/>
            </a:endParaRPr>
          </a:p>
          <a:p>
            <a:pPr indent="0" lvl="0" marL="0" rtl="0" algn="just">
              <a:spcBef>
                <a:spcPts val="1200"/>
              </a:spcBef>
              <a:spcAft>
                <a:spcPts val="0"/>
              </a:spcAft>
              <a:buNone/>
            </a:pPr>
            <a:r>
              <a:rPr lang="uk">
                <a:latin typeface="Times New Roman"/>
                <a:ea typeface="Times New Roman"/>
                <a:cs typeface="Times New Roman"/>
                <a:sym typeface="Times New Roman"/>
              </a:rPr>
              <a:t>2-й — праведні бажання, людина має зважитися стати на шлях припинення страждань, тобто обмеження своїх бажань; </a:t>
            </a:r>
            <a:endParaRPr>
              <a:latin typeface="Times New Roman"/>
              <a:ea typeface="Times New Roman"/>
              <a:cs typeface="Times New Roman"/>
              <a:sym typeface="Times New Roman"/>
            </a:endParaRPr>
          </a:p>
          <a:p>
            <a:pPr indent="0" lvl="0" marL="0" rtl="0" algn="just">
              <a:spcBef>
                <a:spcPts val="1200"/>
              </a:spcBef>
              <a:spcAft>
                <a:spcPts val="0"/>
              </a:spcAft>
              <a:buNone/>
            </a:pPr>
            <a:r>
              <a:rPr lang="uk">
                <a:latin typeface="Times New Roman"/>
                <a:ea typeface="Times New Roman"/>
                <a:cs typeface="Times New Roman"/>
                <a:sym typeface="Times New Roman"/>
              </a:rPr>
              <a:t>3-й — праведна мова — людина має відмовитися від наклепів, лжесвідчень, лайки, брудних слів, мова має бути правдивою і позбавленою будь-яких ефектів; </a:t>
            </a:r>
            <a:endParaRPr>
              <a:latin typeface="Times New Roman"/>
              <a:ea typeface="Times New Roman"/>
              <a:cs typeface="Times New Roman"/>
              <a:sym typeface="Times New Roman"/>
            </a:endParaRPr>
          </a:p>
          <a:p>
            <a:pPr indent="0" lvl="0" marL="0" rtl="0" algn="just">
              <a:spcBef>
                <a:spcPts val="1200"/>
              </a:spcBef>
              <a:spcAft>
                <a:spcPts val="0"/>
              </a:spcAft>
              <a:buNone/>
            </a:pPr>
            <a:r>
              <a:rPr lang="uk">
                <a:latin typeface="Times New Roman"/>
                <a:ea typeface="Times New Roman"/>
                <a:cs typeface="Times New Roman"/>
                <a:sym typeface="Times New Roman"/>
              </a:rPr>
              <a:t>4-й — праведна поведінка — необхідність жити у гармонійному єднанні із зовнішнім світом і самим собою, не завдавати жодної шкоди живій природі, живим істотам взагалі; </a:t>
            </a:r>
            <a:endParaRPr>
              <a:latin typeface="Times New Roman"/>
              <a:ea typeface="Times New Roman"/>
              <a:cs typeface="Times New Roman"/>
              <a:sym typeface="Times New Roman"/>
            </a:endParaRPr>
          </a:p>
          <a:p>
            <a:pPr indent="0" lvl="0" marL="0" rtl="0" algn="just">
              <a:spcBef>
                <a:spcPts val="1200"/>
              </a:spcBef>
              <a:spcAft>
                <a:spcPts val="0"/>
              </a:spcAft>
              <a:buNone/>
            </a:pPr>
            <a:r>
              <a:rPr lang="uk">
                <a:latin typeface="Times New Roman"/>
                <a:ea typeface="Times New Roman"/>
                <a:cs typeface="Times New Roman"/>
                <a:sym typeface="Times New Roman"/>
              </a:rPr>
              <a:t>5-й — праведний спосіб життя — дотримуватися у повсякденному житті буддійських заповідей, а саме — не вбивати, не красти, бути цнотливим, не обманювати, не вживати алкоголь; </a:t>
            </a:r>
            <a:endParaRPr>
              <a:latin typeface="Times New Roman"/>
              <a:ea typeface="Times New Roman"/>
              <a:cs typeface="Times New Roman"/>
              <a:sym typeface="Times New Roman"/>
            </a:endParaRPr>
          </a:p>
          <a:p>
            <a:pPr indent="0" lvl="0" marL="0" rtl="0" algn="just">
              <a:spcBef>
                <a:spcPts val="1200"/>
              </a:spcBef>
              <a:spcAft>
                <a:spcPts val="0"/>
              </a:spcAft>
              <a:buNone/>
            </a:pPr>
            <a:r>
              <a:rPr lang="uk">
                <a:latin typeface="Times New Roman"/>
                <a:ea typeface="Times New Roman"/>
                <a:cs typeface="Times New Roman"/>
                <a:sym typeface="Times New Roman"/>
              </a:rPr>
              <a:t>6-й — праведні устремління — старанність і щирість у повсякденній праці; </a:t>
            </a:r>
            <a:endParaRPr>
              <a:latin typeface="Times New Roman"/>
              <a:ea typeface="Times New Roman"/>
              <a:cs typeface="Times New Roman"/>
              <a:sym typeface="Times New Roman"/>
            </a:endParaRPr>
          </a:p>
          <a:p>
            <a:pPr indent="0" lvl="0" marL="0" rtl="0" algn="just">
              <a:spcBef>
                <a:spcPts val="1200"/>
              </a:spcBef>
              <a:spcAft>
                <a:spcPts val="0"/>
              </a:spcAft>
              <a:buNone/>
            </a:pPr>
            <a:r>
              <a:rPr lang="uk">
                <a:latin typeface="Times New Roman"/>
                <a:ea typeface="Times New Roman"/>
                <a:cs typeface="Times New Roman"/>
                <a:sym typeface="Times New Roman"/>
              </a:rPr>
              <a:t>7-й — праведне мислення — контроль над думками, тому що саме думки визначають форму подальшого життя; </a:t>
            </a:r>
            <a:endParaRPr>
              <a:latin typeface="Times New Roman"/>
              <a:ea typeface="Times New Roman"/>
              <a:cs typeface="Times New Roman"/>
              <a:sym typeface="Times New Roman"/>
            </a:endParaRPr>
          </a:p>
          <a:p>
            <a:pPr indent="0" lvl="0" marL="0" rtl="0" algn="just">
              <a:spcBef>
                <a:spcPts val="1200"/>
              </a:spcBef>
              <a:spcAft>
                <a:spcPts val="1200"/>
              </a:spcAft>
              <a:buNone/>
            </a:pPr>
            <a:r>
              <a:rPr lang="uk">
                <a:latin typeface="Times New Roman"/>
                <a:ea typeface="Times New Roman"/>
                <a:cs typeface="Times New Roman"/>
                <a:sym typeface="Times New Roman"/>
              </a:rPr>
              <a:t>8-й — праведне самозаглиблення, споглядання — відмова від усього земного, від усіх радощів, регулярні медитації, що сприяють встановленню зв’язку із космосом, досягненню внутрішнього спокою, вміння досягти глибокого медитативного трансу, повної непорушності (нірвани). </a:t>
            </a:r>
            <a:endParaRPr>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1"/>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uk"/>
              <a:t>Напрями буддизму</a:t>
            </a:r>
            <a:endParaRPr/>
          </a:p>
        </p:txBody>
      </p:sp>
      <p:sp>
        <p:nvSpPr>
          <p:cNvPr id="172" name="Google Shape;172;p21"/>
          <p:cNvSpPr txBox="1"/>
          <p:nvPr>
            <p:ph idx="1" type="body"/>
          </p:nvPr>
        </p:nvSpPr>
        <p:spPr>
          <a:xfrm>
            <a:off x="819150" y="1563450"/>
            <a:ext cx="7505700" cy="30363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b="1" lang="uk" sz="1500">
                <a:latin typeface="Times New Roman"/>
                <a:ea typeface="Times New Roman"/>
                <a:cs typeface="Times New Roman"/>
                <a:sym typeface="Times New Roman"/>
              </a:rPr>
              <a:t>Хінаяна </a:t>
            </a:r>
            <a:r>
              <a:rPr lang="uk" sz="1500">
                <a:latin typeface="Times New Roman"/>
                <a:ea typeface="Times New Roman"/>
                <a:cs typeface="Times New Roman"/>
                <a:sym typeface="Times New Roman"/>
              </a:rPr>
              <a:t>як напрям буддизму оформився внаслідок його розколу у І ст. н. е. Визначальний аспект у вченні хінаяни робиться на особистісному спасінні, на власних зусиллях віруючих для звільнення від сансари. Послідовники хінаяни відмовляються від усього мирського, вважають, що досягти святості та нірвани можна лише через чернецтво, аскетизм, відмову від усіх благ і задоволень, шляхом багатьох перероджень. Хінаяна як самостійна течія була поширена в основному в Східній Індії, з часом з’явилися незвичні для раннього буддизму релігійні дії — пишний культ, масове паломництво до святих місць тощо. Послідовники хінаяни в традиціях раннього буддизму шанують Будду не як божество, а як людину — Великого Вчителя, що досягнув моральної самодосконалості через праведне життя і споглядання. Послідовники хінаяни мешкають у Шрі-Ланці, Таїланді, Лаосі, Південно-Східній Азії.</a:t>
            </a:r>
            <a:endParaRPr sz="1500">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