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93" autoAdjust="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1640"/>
            <a:ext cx="8134672" cy="2594719"/>
          </a:xfrm>
        </p:spPr>
        <p:txBody>
          <a:bodyPr>
            <a:normAutofit/>
          </a:bodyPr>
          <a:lstStyle/>
          <a:p>
            <a:r>
              <a:rPr lang="uk-UA" b="1" dirty="0" smtClean="0"/>
              <a:t>Логіко-дидактичний аналіз теми: «Многокутники. Площі многокутників»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6067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4248472" cy="2535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000" b="1" dirty="0"/>
              <a:t>Описаний многокутник</a:t>
            </a:r>
            <a:endParaRPr lang="uk-UA" sz="3000" dirty="0"/>
          </a:p>
          <a:p>
            <a:pPr marL="0" indent="0">
              <a:buNone/>
            </a:pPr>
            <a:r>
              <a:rPr lang="uk-UA" sz="2600" dirty="0"/>
              <a:t>Многокутник називають </a:t>
            </a:r>
            <a:r>
              <a:rPr lang="uk-UA" sz="2600" b="1" dirty="0"/>
              <a:t>описаним</a:t>
            </a:r>
            <a:r>
              <a:rPr lang="uk-UA" sz="2600" dirty="0"/>
              <a:t>, якщо існує коло, яке дотикається до всіх його сторін.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586372"/>
            <a:ext cx="44644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Площа многокутника </a:t>
            </a:r>
            <a:endParaRPr lang="uk-UA" sz="2800" dirty="0"/>
          </a:p>
          <a:p>
            <a:r>
              <a:rPr lang="uk-UA" sz="2400" b="1" dirty="0"/>
              <a:t>Площею</a:t>
            </a:r>
            <a:r>
              <a:rPr lang="uk-UA" sz="2400" dirty="0"/>
              <a:t> </a:t>
            </a:r>
            <a:r>
              <a:rPr lang="uk-UA" sz="2400" b="1" dirty="0"/>
              <a:t>многокутника</a:t>
            </a:r>
            <a:r>
              <a:rPr lang="uk-UA" sz="2400" dirty="0"/>
              <a:t> називають додатну величину, яка має такі властивості: </a:t>
            </a:r>
          </a:p>
          <a:p>
            <a:r>
              <a:rPr lang="uk-UA" sz="2400" dirty="0"/>
              <a:t>1) Рівні многокутники мають рівні площі; </a:t>
            </a:r>
          </a:p>
          <a:p>
            <a:r>
              <a:rPr lang="uk-UA" sz="2400" dirty="0"/>
              <a:t>2) Якщо многокутник складено з кількох многокутників, то його площа дорівнює сумі площ цих многокутників; </a:t>
            </a:r>
          </a:p>
          <a:p>
            <a:r>
              <a:rPr lang="uk-UA" sz="2400" dirty="0"/>
              <a:t>3) За одиницю виміру площі приймають площу одиничного квадрата, тобто квадрата зі стороною, яка дорівнює одиниці виміру довжини.</a:t>
            </a:r>
          </a:p>
          <a:p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384376" cy="296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51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26469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/>
              <a:t>Рівновеликі многокутники</a:t>
            </a:r>
            <a:endParaRPr lang="uk-UA" sz="2800" dirty="0"/>
          </a:p>
          <a:p>
            <a:pPr marL="0" indent="0">
              <a:buNone/>
            </a:pPr>
            <a:r>
              <a:rPr lang="uk-UA" sz="2400" dirty="0"/>
              <a:t>Многокутники, які мають рівні площі, називають </a:t>
            </a:r>
            <a:r>
              <a:rPr lang="uk-UA" sz="2400" b="1" dirty="0"/>
              <a:t>рівновеликими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endParaRPr lang="uk-UA" sz="2800" b="1" dirty="0" smtClean="0"/>
          </a:p>
          <a:p>
            <a:pPr marL="0" indent="0">
              <a:buNone/>
            </a:pPr>
            <a:endParaRPr lang="uk-UA" sz="2800" b="1" dirty="0"/>
          </a:p>
          <a:p>
            <a:pPr marL="0" indent="0">
              <a:buNone/>
            </a:pPr>
            <a:endParaRPr lang="uk-UA" sz="2800" b="1" dirty="0" smtClean="0"/>
          </a:p>
          <a:p>
            <a:pPr marL="0" indent="0">
              <a:buNone/>
            </a:pPr>
            <a:endParaRPr lang="uk-UA" sz="2800" b="1" dirty="0" smtClean="0"/>
          </a:p>
          <a:p>
            <a:pPr marL="0" indent="0" algn="ctr">
              <a:buNone/>
            </a:pPr>
            <a:r>
              <a:rPr lang="uk-UA" sz="2800" b="1" dirty="0" err="1" smtClean="0"/>
              <a:t>Рівноскладені</a:t>
            </a:r>
            <a:r>
              <a:rPr lang="uk-UA" sz="2800" b="1" dirty="0" smtClean="0"/>
              <a:t> </a:t>
            </a:r>
            <a:r>
              <a:rPr lang="uk-UA" sz="2800" b="1" dirty="0"/>
              <a:t>многокутники </a:t>
            </a:r>
            <a:endParaRPr lang="uk-UA" sz="2800" dirty="0"/>
          </a:p>
          <a:p>
            <a:pPr marL="0" indent="0">
              <a:buNone/>
            </a:pPr>
            <a:r>
              <a:rPr lang="uk-UA" sz="2400" dirty="0"/>
              <a:t>Якщо деякий многокутник можна розрізати на частини та скласти з них інший многокутник, то такі многокутники називають </a:t>
            </a:r>
            <a:r>
              <a:rPr lang="uk-UA" sz="2400" b="1" dirty="0" err="1"/>
              <a:t>рівноскладеними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56" y="1315453"/>
            <a:ext cx="50180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62808"/>
            <a:ext cx="7212090" cy="16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0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dirty="0" smtClean="0"/>
              <a:t>5. Логіко-математичний </a:t>
            </a:r>
            <a:r>
              <a:rPr lang="uk-UA" sz="3600" b="1" dirty="0"/>
              <a:t>аналіз системи вправ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690146"/>
              </p:ext>
            </p:extLst>
          </p:nvPr>
        </p:nvGraphicFramePr>
        <p:xfrm>
          <a:off x="107504" y="548680"/>
          <a:ext cx="8928992" cy="6199355"/>
        </p:xfrm>
        <a:graphic>
          <a:graphicData uri="http://schemas.openxmlformats.org/drawingml/2006/table">
            <a:tbl>
              <a:tblPr firstRow="1" firstCol="1" bandRow="1"/>
              <a:tblGrid>
                <a:gridCol w="1461264"/>
                <a:gridCol w="626968"/>
                <a:gridCol w="1728192"/>
                <a:gridCol w="648072"/>
                <a:gridCol w="653236"/>
                <a:gridCol w="521932"/>
                <a:gridCol w="521932"/>
                <a:gridCol w="535148"/>
                <a:gridCol w="576064"/>
                <a:gridCol w="720080"/>
                <a:gridCol w="936104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Вправи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Поняття</a:t>
                      </a:r>
                      <a:endParaRPr lang="uk-UA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uk-UA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748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uk-UA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ногокутник</a:t>
                      </a: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ершина, сторона, сусідні сторони, сусідні вершини, кут многокутника,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ериметр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многокутника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іагональ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многокутника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пуклий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многокутник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писаний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многокутник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писаний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многокутник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лоща многокутника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івновеликі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ногокутники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Рівноскладені многокутники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Вправи для створення мотивації для введення нового поняття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672, 673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4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Вправи, що забезпечують актуалізацію та повторення базових знань та умінь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660, 661, 693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662, 663, 802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16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Вправи спрямовані на виділення суттєвих властивостей та на побудову обєктів, які мають ці властивості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641, 647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642, 643, 644, 645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642, 643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691,692, 791, 792, 753, 755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9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Вправи на базі яких відбувається ілюстрація поняття, що вводиться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642, 643, 644, 645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642, 643, 724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700, 701, 702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668, 699, 723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Впр1(ст.165)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3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Вправи для забезпечення розпізнавання об'єктів, що входять до обсягу нового поняття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681, 779, 780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668, 699, 723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Впр2(ст.165)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Вправи спрямовані на забезпечення розуміння і засвоєння тексту означення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641, 653, 659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655, 658, 670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654, 676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653, 658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656, 686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657, 686, 728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700, 687, 688, 7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Впр3(ст.165)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63" marR="3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2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80120"/>
          </a:xfrm>
        </p:spPr>
        <p:txBody>
          <a:bodyPr>
            <a:noAutofit/>
          </a:bodyPr>
          <a:lstStyle/>
          <a:p>
            <a:pPr lvl="0"/>
            <a:r>
              <a:rPr lang="uk-UA" sz="2600" b="1" dirty="0" smtClean="0"/>
              <a:t>6. Логіко </a:t>
            </a:r>
            <a:r>
              <a:rPr lang="uk-UA" sz="2600" b="1" dirty="0"/>
              <a:t>– математичний аналіз системи вправ підручника призначений для формування способу діяльності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70696"/>
              </p:ext>
            </p:extLst>
          </p:nvPr>
        </p:nvGraphicFramePr>
        <p:xfrm>
          <a:off x="323528" y="1124744"/>
          <a:ext cx="8568951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2085245"/>
                <a:gridCol w="2084428"/>
                <a:gridCol w="2314033"/>
                <a:gridCol w="2085245"/>
              </a:tblGrid>
              <a:tr h="1304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Основний спосіб діяльності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Відпрацювання операцій, які формують спосіб діяльності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Відпрацювання послідовності операцій, які входять у спосіб діяльності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Застосування способу діяльності (різні рівні)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8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Побудова рівновеликих многокутників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668, 691, 692, 699, 723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791, 792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4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Встановити чи існує многокутник за заданою сумою кутів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650, 651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4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Розбиття многокутника на рівновеликі многокутники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696, 751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752, 753, 754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Визначення виду многокутника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655, 659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91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3600" b="1" dirty="0" smtClean="0"/>
              <a:t>7. Структурно-логічна </a:t>
            </a:r>
            <a:r>
              <a:rPr lang="uk-UA" sz="3600" b="1" dirty="0"/>
              <a:t>модель, яка охоплює основні поняття теми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564" y="1124744"/>
            <a:ext cx="7848872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dirty="0" smtClean="0"/>
              <a:t>1. Програмові </a:t>
            </a:r>
            <a:r>
              <a:rPr lang="uk-UA" sz="3600" b="1" dirty="0"/>
              <a:t>вимоги до вивчення теми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975182"/>
              </p:ext>
            </p:extLst>
          </p:nvPr>
        </p:nvGraphicFramePr>
        <p:xfrm>
          <a:off x="107503" y="620688"/>
          <a:ext cx="8821488" cy="6169928"/>
        </p:xfrm>
        <a:graphic>
          <a:graphicData uri="http://schemas.openxmlformats.org/drawingml/2006/table">
            <a:tbl>
              <a:tblPr/>
              <a:tblGrid>
                <a:gridCol w="6366016"/>
                <a:gridCol w="2455472"/>
              </a:tblGrid>
              <a:tr h="45898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Очікувані результати навчально-пізнавальної діяльності учнів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2" marR="28692" marT="28692" marB="28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Зміст навчального матеріалу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2" marR="28692" marT="28692" marB="28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54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 smtClean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4. МНОГОКУТНИКИ. ПЛОЩІ МНОГОКУТНИКІВ </a:t>
                      </a:r>
                      <a:b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uk-UA" sz="1300" b="1" dirty="0" smtClean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300" i="1" dirty="0" smtClean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uk-UA" sz="1300" i="1" dirty="0" err="1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7" marR="30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817801">
                <a:tc>
                  <a:txBody>
                    <a:bodyPr/>
                    <a:lstStyle/>
                    <a:p>
                      <a:pPr marL="38100" marR="38100" indent="457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Учень/учениця: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наводить приклади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геометричних фігур, указаних у змісті;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пояснює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, що таке: многокутник та його елементи; площа многокутника; многокутник, вписаний у коло та описаний навколо кола;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формулює: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8300" marR="38100" indent="-1778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·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uk-UA" sz="1300" i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означення: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многокутника, вписаного у коло; многокутника, описаного навколо кола;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8300" marR="38100" indent="-1778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·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uk-UA" sz="1300" i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теорему: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про площу прямокутника, паралелограма, трикутника, трапеції;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записує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та пояснює формули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площі геометричних фігур, указаних у змісті; 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зображує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та знаходить на малюнках: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многокутник і його елементи; многокутник, вписаний у коло; многокутник, описаний навколо кола;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співвідносить 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з об'єктами навколишньої дійсності вказані у змісті фігури;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обчислює 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площі вказаних у змісті фігур;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застосовує</a:t>
                      </a: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вивчені означення, властивості та формули до розв’язування задач, зокрема знаходження площ реальних об’єктів;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spc="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розв’язує задачі на</a:t>
                      </a:r>
                      <a:r>
                        <a:rPr lang="uk-UA" sz="1300" spc="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розбиття многокутника на рівновеликі; дослідження </a:t>
                      </a:r>
                      <a:r>
                        <a:rPr lang="uk-UA" sz="1300" spc="15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рівноскладеності</a:t>
                      </a:r>
                      <a:r>
                        <a:rPr lang="uk-UA" sz="1300" spc="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многокутників тощо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2" marR="28692" marT="28692" marB="28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Многокутник та його елементи</a:t>
                      </a:r>
                      <a:r>
                        <a:rPr lang="uk-UA" sz="1300" dirty="0" smtClean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Многокутник, вписаний у коло, і многокутник, описаний навколо кола</a:t>
                      </a:r>
                      <a:r>
                        <a:rPr lang="uk-UA" sz="1300" dirty="0" smtClean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Поняття площі многокутника</a:t>
                      </a:r>
                      <a:r>
                        <a:rPr lang="uk-UA" sz="1300" dirty="0" smtClean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Площі прямокутника, паралелограма, ромба, трикутника, трапеції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2" marR="28692" marT="28692" marB="28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982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spc="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Розв’язує задачі практичного змісту на</a:t>
                      </a:r>
                      <a:r>
                        <a:rPr lang="uk-UA" sz="1300" spc="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визначення відстані до недоступної точки; висоти предмета; знаходження кутів (кута підйому дороги, відкосу, кута, під яким видно деякий предмет) тощо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92" marR="28692" marT="28692" marB="286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40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-171400"/>
            <a:ext cx="8445624" cy="926976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dirty="0" smtClean="0"/>
              <a:t>2.Критерії </a:t>
            </a:r>
            <a:r>
              <a:rPr lang="uk-UA" sz="3600" b="1" dirty="0"/>
              <a:t>оцінювання навчальних </a:t>
            </a:r>
            <a:r>
              <a:rPr lang="uk-UA" sz="3600" b="1" dirty="0" smtClean="0"/>
              <a:t>досягнень</a:t>
            </a:r>
            <a:r>
              <a:rPr lang="uk-UA" b="1" dirty="0"/>
              <a:t> 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637161"/>
              </p:ext>
            </p:extLst>
          </p:nvPr>
        </p:nvGraphicFramePr>
        <p:xfrm>
          <a:off x="107504" y="620689"/>
          <a:ext cx="8928992" cy="6120679"/>
        </p:xfrm>
        <a:graphic>
          <a:graphicData uri="http://schemas.openxmlformats.org/drawingml/2006/table">
            <a:tbl>
              <a:tblPr firstRow="1" firstCol="1" bandRow="1"/>
              <a:tblGrid>
                <a:gridCol w="216024"/>
                <a:gridCol w="216024"/>
                <a:gridCol w="8496944"/>
              </a:tblGrid>
              <a:tr h="498413"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HeliosCond-Bold"/>
                          <a:cs typeface="PetersburgC"/>
                        </a:rPr>
                        <a:t>Рівні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HeliosCond-Bold"/>
                          <a:cs typeface="PetersburgC"/>
                        </a:rPr>
                        <a:t>Бали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HeliosCond-Bold"/>
                          <a:cs typeface="PetersburgC"/>
                        </a:rPr>
                        <a:t>Характеристика навчальних досягнень учня (учениці)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6763">
                <a:tc rowSpan="3">
                  <a:txBody>
                    <a:bodyPr/>
                    <a:lstStyle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Початковий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1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розпізнає многокутники, виділивши його серед інших фігур;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переписує формули площі;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зображає найпростіші многокутники (малює ескіз)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34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2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має початкове уявлення про площу;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впізнає окремі види многокутників і пояснює свій вибір;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67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3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 • співвідносить з об'єктами навколишньої дійсності вказані у змісті фігури;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співставляє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многокутники за  їх суттєвими властивостями;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за допомогою вчителя розв’язує елементарні вправи на знаходження площі;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7607">
                <a:tc rowSpan="3">
                  <a:txBody>
                    <a:bodyPr/>
                    <a:lstStyle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Середній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4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пояснює, що таке: многокутник та його елементи; площа многокутника; многокутник, вписаний у коло та описаний навколо кола;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називає елементи многокутників;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формулює деякі властивості многокутників;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виконує за зразком завдання обов'язкового рівня на знаходження площ найпростіших многокутників з допомогою вчителя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76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PetersburgC"/>
                        </a:rPr>
                        <a:t>зображує та знаходить на малюнках: многокутник і його елементи; многокутник, вписаний у коло; многокутник, описаний навколо кола;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формулює: означення: многокутника, вписаного у коло; многокутника; описаного навколо кола; теорему: про площу прямокутника, паралелограма, трикутника, трапеції;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за зразком обчислює площі вказаних у змісті фігур без  достатніх пояснень 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21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6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ілюструє означення многокутників і площі, формулює властивості площі формули знаходження площі власними прикладами;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розв’язує завдання обов'язкового рівня на знаходження площ найпростіших многокутників за відомими алгоритмами з частковим поясненням 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записує та пояснює формули площі геометричних фігур, указаних у змісті;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4080" marR="14080" marT="14080" marB="140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4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223916"/>
              </p:ext>
            </p:extLst>
          </p:nvPr>
        </p:nvGraphicFramePr>
        <p:xfrm>
          <a:off x="107504" y="116632"/>
          <a:ext cx="8928991" cy="6534408"/>
        </p:xfrm>
        <a:graphic>
          <a:graphicData uri="http://schemas.openxmlformats.org/drawingml/2006/table">
            <a:tbl>
              <a:tblPr firstRow="1" firstCol="1" bandRow="1"/>
              <a:tblGrid>
                <a:gridCol w="216024"/>
                <a:gridCol w="288032"/>
                <a:gridCol w="8424935"/>
              </a:tblGrid>
              <a:tr h="807828">
                <a:tc rowSpan="3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Достатній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7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застосовує вивчені означення, властивості та формули до розв’язування задач, зокрема знаходження площ реальних об’єктів;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знає залежності між елементами у формулі та у фігурі;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самостійно виправляє вказані йому помилки;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розв’язує завдання, передбачені програмою, з частковим поясненням;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638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8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129540" indent="-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 •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PetersburgC"/>
                        </a:rPr>
                        <a:t>розв’язує задачі на: розбиття многокутника на рівновеликі;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PetersburgC"/>
                        </a:rPr>
                        <a:t>дослідження</a:t>
                      </a:r>
                      <a:r>
                        <a:rPr lang="uk-UA" sz="12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PetersburgC"/>
                        </a:rPr>
                        <a:t> </a:t>
                      </a:r>
                      <a:r>
                        <a:rPr lang="uk-UA" sz="120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PetersburgC"/>
                        </a:rPr>
                        <a:t>рівноскладеності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PetersburgC"/>
                        </a:rPr>
                        <a:t>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PetersburgC"/>
                        </a:rPr>
                        <a:t>многокутників тощо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•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володіє визначеним програмою навчальним матеріалом з таких тем: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Многокутник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та його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елементи;</a:t>
                      </a:r>
                      <a:r>
                        <a:rPr lang="uk-UA" sz="12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Многокутник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, вписаний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 у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коло, і многокутник, описаний навколо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кола;</a:t>
                      </a:r>
                      <a:r>
                        <a:rPr lang="uk-UA" sz="12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PetersburgC"/>
                          <a:ea typeface="PetersburgC"/>
                          <a:cs typeface="PetersburgC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Поняття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площі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многокутника;</a:t>
                      </a:r>
                      <a:r>
                        <a:rPr lang="uk-UA" sz="12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PetersburgC"/>
                          <a:ea typeface="PetersburgC"/>
                          <a:cs typeface="PetersburgC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Площі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прямокутника, паралелограма, ромба, трикутника, трапеції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самостійно обчислює площі вказаних у змісті фігур з достатнім поясненням;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частково аргументує математичні міркування й розв’язування завдань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9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вільно володіє визначеним програмою навчальним матеріалом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матеріалом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з таких тем: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Многокутник та його елементи;</a:t>
                      </a:r>
                      <a:r>
                        <a:rPr lang="uk-UA" sz="12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Многокутник, вписаний у коло, і многокутник, описаний навколо кола;</a:t>
                      </a:r>
                      <a:r>
                        <a:rPr lang="uk-UA" sz="12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PetersburgC"/>
                          <a:ea typeface="PetersburgC"/>
                          <a:cs typeface="PetersburgC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Поняття площі многокутника;</a:t>
                      </a:r>
                      <a:r>
                        <a:rPr lang="uk-UA" sz="120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PetersburgC"/>
                          <a:ea typeface="PetersburgC"/>
                          <a:cs typeface="PetersburgC"/>
                        </a:rPr>
                        <a:t> 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Площі прямокутника, паралелограма, ромба, трикутника, трапеції</a:t>
                      </a:r>
                    </a:p>
                    <a:p>
                      <a:pPr marL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• 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самостійно виконує завдання в знайомих ситуаціях з достатнім поясненням;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виправляє допущені помилки;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повністю аргументує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обгрунтування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формул площ многокутників;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розв’язує завдання з достатнім поясненням;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6104">
                <a:tc rowSpan="3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Високий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10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Знання, вміння й навички учня повністю відповідають вимогам програми, зокрема 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усвідомлює що таке: многокутник та його елементи; площа многокутника та її властивості; многокутник, вписаний у коло та описаний навколо кола; вміє доводити формули площі  з достатнім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обгрунтуванням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під керівництвом учителя знаходить джерела інформації та самостійно використовує їх;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розв’язує завдання на знаходження площі з повним поясненням і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обгрунтуванням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2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11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вільно і правильно висловлює означення та теореми, що стосуються многокутників та їх площ, переконливо аргументує їх;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самостійно знаходить джерела інформації та працює з ними;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знає, передбачені програмою, основні методи розв’язання завдання і вміє їх застосовувати з необхідним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обгрунтуванням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84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12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Учень: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виявляє варіативність мислення і раціональність у виборі способу розв’язання математичної проблеми пов’язаної зі знаходженням площі многокутника;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• вміє узагальнювати й систематизувати набуті знання пов’язані зі знаходженням площі многокутника;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PetersburgC"/>
                          <a:cs typeface="PetersburgC"/>
                        </a:rPr>
                        <a:t> • Розв’язує задачі практичного змісту на: визначення відстані до недоступної точки; висоти предмета; знаходження кутів (кута підйому дороги, відкосу, кута, під яким видно деякий предмет) тощо;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PetersburgC"/>
                        <a:ea typeface="PetersburgC"/>
                        <a:cs typeface="PetersburgC"/>
                      </a:endParaRPr>
                    </a:p>
                  </a:txBody>
                  <a:tcPr marL="11134" marR="11134" marT="11134" marB="11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>
            <a:noAutofit/>
          </a:bodyPr>
          <a:lstStyle/>
          <a:p>
            <a:pPr lvl="0"/>
            <a:r>
              <a:rPr lang="uk-UA" sz="2900" b="1" dirty="0" smtClean="0"/>
              <a:t>3. Логіко-математичний </a:t>
            </a:r>
            <a:r>
              <a:rPr lang="uk-UA" sz="2900" b="1" dirty="0"/>
              <a:t>аналіз теоретичного </a:t>
            </a:r>
            <a:r>
              <a:rPr lang="uk-UA" sz="2900" b="1" dirty="0" smtClean="0"/>
              <a:t>матеріалу</a:t>
            </a:r>
            <a:r>
              <a:rPr lang="uk-UA" sz="2900" dirty="0"/>
              <a:t/>
            </a:r>
            <a:br>
              <a:rPr lang="uk-UA" sz="2900" dirty="0"/>
            </a:br>
            <a:endParaRPr lang="uk-UA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2013103"/>
                  </p:ext>
                </p:extLst>
              </p:nvPr>
            </p:nvGraphicFramePr>
            <p:xfrm>
              <a:off x="107504" y="764705"/>
              <a:ext cx="8856984" cy="597666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76064"/>
                    <a:gridCol w="2952328"/>
                    <a:gridCol w="2664296"/>
                    <a:gridCol w="2664296"/>
                  </a:tblGrid>
                  <a:tr h="2179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Поняття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Факти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Способи діяльності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147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Нові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Многокутник,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вершина, сторона, сусідні сторони, сусідні вершини, кут многокутника, 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периметр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діагональ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опуклий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вписаний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описаний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площа многокутника,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рівновеликі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многокутники,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</a:t>
                          </a:r>
                          <a:r>
                            <a:rPr lang="uk-UA" sz="14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рівноскладені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многокутники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Теорема про суму кутів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опуклого n-кутника,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лема про площу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квадрата зі стороною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14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14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uk-UA" sz="14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од, 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теорема про площу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прямокутника,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теорема про площу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паралелограма,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теорема про площу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трикутника,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наслідок про площу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Прямокутного трикутника,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теорема про площу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трапеції,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наслідок про площу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трапеції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теорема про два рівновеликі многокутники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Побудова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рівновеликих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многокутників,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Встановлення 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існування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 за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заданою сумою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кутів,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Розбиття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 на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рівновеликі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многокутники,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Визначення виду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Обрахунок площі довільного многокутника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7439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Базові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Трикутник,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прямокутний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трикутник,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прямокутник,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паралелограм,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трапеція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Теорема про суму кутів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трикутника,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властивості: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трикутника,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прямокутника,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паралелограма,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трапеції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indent="44958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Елементарні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геометричні побудови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2013103"/>
                  </p:ext>
                </p:extLst>
              </p:nvPr>
            </p:nvGraphicFramePr>
            <p:xfrm>
              <a:off x="107504" y="764705"/>
              <a:ext cx="8856984" cy="597666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76064"/>
                    <a:gridCol w="2952328"/>
                    <a:gridCol w="2664296"/>
                    <a:gridCol w="2664296"/>
                  </a:tblGrid>
                  <a:tr h="2179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Поняття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Факти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Способи діяльності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0147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Нові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Многокутник,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вершина, сторона, сусідні сторони, сусідні вершини, кут многокутника, 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периметр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діагональ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опуклий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вписаний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описаний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площа многокутника,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рівновеликі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многокутники,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</a:t>
                          </a:r>
                          <a:r>
                            <a:rPr lang="uk-UA" sz="1400" dirty="0" err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рівноскладені</a:t>
                          </a: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многокутники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2723" t="-6829" r="-100000" b="-43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Побудова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рівновеликих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многокутників,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Встановлення 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існування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 за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заданою сумою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кутів,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Розбиття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 на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рівновеликі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многокутники,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Визначення виду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Многокутника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Обрахунок площі довільного многокутника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7439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Базові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Трикутник,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прямокутний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трикутник,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прямокутник,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паралелограм,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трапеція</a:t>
                          </a:r>
                          <a:endParaRPr lang="uk-UA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Теорема про суму кутів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трикутника,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• властивості: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трикутника,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прямокутника,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паралелограма,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трапеції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indent="44958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Елементарні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геометричні побудови</a:t>
                          </a:r>
                          <a:endParaRPr lang="uk-UA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2500" marR="4250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400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43000"/>
          </a:xfrm>
        </p:spPr>
        <p:txBody>
          <a:bodyPr>
            <a:noAutofit/>
          </a:bodyPr>
          <a:lstStyle/>
          <a:p>
            <a:pPr lvl="0"/>
            <a:r>
              <a:rPr lang="uk-UA" sz="3200" b="1" dirty="0" smtClean="0"/>
              <a:t>4. Логіко-математичний </a:t>
            </a:r>
            <a:r>
              <a:rPr lang="uk-UA" sz="3200" b="1" dirty="0"/>
              <a:t>аналіз формулювання означень нових понять теми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/>
              <a:t>Многокутник </a:t>
            </a:r>
            <a:r>
              <a:rPr lang="ru-RU" sz="2800" b="1" dirty="0"/>
              <a:t>та його </a:t>
            </a:r>
            <a:r>
              <a:rPr lang="ru-RU" sz="2800" b="1" dirty="0" err="1"/>
              <a:t>елементи</a:t>
            </a:r>
            <a:endParaRPr lang="uk-UA" sz="2800" dirty="0"/>
          </a:p>
          <a:p>
            <a:pPr marL="0" indent="0">
              <a:buNone/>
            </a:pPr>
            <a:r>
              <a:rPr lang="uk-UA" sz="2400" dirty="0"/>
              <a:t>Розглянемо фігуру яка складається з точок А</a:t>
            </a:r>
            <a:r>
              <a:rPr lang="uk-UA" sz="2400" baseline="-25000" dirty="0"/>
              <a:t>1</a:t>
            </a:r>
            <a:r>
              <a:rPr lang="uk-UA" sz="2400" dirty="0"/>
              <a:t>, А</a:t>
            </a:r>
            <a:r>
              <a:rPr lang="uk-UA" sz="2400" baseline="-25000" dirty="0"/>
              <a:t>2</a:t>
            </a:r>
            <a:r>
              <a:rPr lang="uk-UA" sz="2400" dirty="0"/>
              <a:t>, … А</a:t>
            </a:r>
            <a:r>
              <a:rPr lang="pl-PL" sz="2400" baseline="-25000" dirty="0"/>
              <a:t>n</a:t>
            </a:r>
            <a:r>
              <a:rPr lang="uk-UA" sz="2400" dirty="0"/>
              <a:t> і відрізків таких, що жодні два сусідні відрізки не лежать на одній прямій і ніякі два </a:t>
            </a:r>
            <a:r>
              <a:rPr lang="uk-UA" sz="2400" dirty="0" err="1"/>
              <a:t>несусідні</a:t>
            </a:r>
            <a:r>
              <a:rPr lang="uk-UA" sz="2400" dirty="0"/>
              <a:t> відрізки не мають спільних точок. Фігура, утворена цими відрізками, обмежує частину площини, виділену на цю частину площини разом з відрізками , що її обмежують, називають </a:t>
            </a:r>
            <a:r>
              <a:rPr lang="uk-UA" sz="2400" b="1" dirty="0"/>
              <a:t>многокутником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6" y="4077072"/>
            <a:ext cx="8499887" cy="26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20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00" y="3429000"/>
            <a:ext cx="82296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Точки А</a:t>
            </a:r>
            <a:r>
              <a:rPr lang="uk-UA" sz="2400" baseline="-25000" dirty="0"/>
              <a:t>1</a:t>
            </a:r>
            <a:r>
              <a:rPr lang="uk-UA" sz="2400" dirty="0"/>
              <a:t>, А</a:t>
            </a:r>
            <a:r>
              <a:rPr lang="uk-UA" sz="2400" baseline="-25000" dirty="0"/>
              <a:t>2</a:t>
            </a:r>
            <a:r>
              <a:rPr lang="uk-UA" sz="2400" dirty="0"/>
              <a:t>, А</a:t>
            </a:r>
            <a:r>
              <a:rPr lang="uk-UA" sz="2400" baseline="-25000" dirty="0"/>
              <a:t>3</a:t>
            </a:r>
            <a:r>
              <a:rPr lang="uk-UA" sz="2400" dirty="0"/>
              <a:t>, …, </a:t>
            </a:r>
            <a:r>
              <a:rPr lang="uk-UA" sz="2400" dirty="0" err="1"/>
              <a:t>А</a:t>
            </a:r>
            <a:r>
              <a:rPr lang="uk-UA" sz="2400" baseline="-25000" dirty="0" err="1"/>
              <a:t>n</a:t>
            </a:r>
            <a:r>
              <a:rPr lang="uk-UA" sz="2400" dirty="0"/>
              <a:t> називають </a:t>
            </a:r>
            <a:r>
              <a:rPr lang="uk-UA" sz="2400" b="1" dirty="0"/>
              <a:t>вершинами многокутника</a:t>
            </a:r>
            <a:r>
              <a:rPr lang="uk-UA" sz="2400" dirty="0"/>
              <a:t>, а відрізки А</a:t>
            </a:r>
            <a:r>
              <a:rPr lang="uk-UA" sz="2400" baseline="-25000" dirty="0"/>
              <a:t>1</a:t>
            </a:r>
            <a:r>
              <a:rPr lang="uk-UA" sz="2400" dirty="0"/>
              <a:t>А</a:t>
            </a:r>
            <a:r>
              <a:rPr lang="uk-UA" sz="2400" baseline="-25000" dirty="0"/>
              <a:t>2</a:t>
            </a:r>
            <a:r>
              <a:rPr lang="uk-UA" sz="2400" dirty="0"/>
              <a:t>,</a:t>
            </a:r>
            <a:r>
              <a:rPr lang="uk-UA" sz="2400" baseline="-25000" dirty="0"/>
              <a:t> </a:t>
            </a:r>
            <a:r>
              <a:rPr lang="uk-UA" sz="2400" dirty="0"/>
              <a:t>А</a:t>
            </a:r>
            <a:r>
              <a:rPr lang="uk-UA" sz="2400" baseline="-25000" dirty="0"/>
              <a:t>2</a:t>
            </a:r>
            <a:r>
              <a:rPr lang="uk-UA" sz="2400" dirty="0"/>
              <a:t>А</a:t>
            </a:r>
            <a:r>
              <a:rPr lang="uk-UA" sz="2400" baseline="-25000" dirty="0"/>
              <a:t>3</a:t>
            </a:r>
            <a:r>
              <a:rPr lang="uk-UA" sz="2400" dirty="0"/>
              <a:t>, … </a:t>
            </a:r>
            <a:r>
              <a:rPr lang="uk-UA" sz="2400" dirty="0" err="1"/>
              <a:t>А</a:t>
            </a:r>
            <a:r>
              <a:rPr lang="uk-UA" sz="2400" baseline="-25000" dirty="0" err="1"/>
              <a:t>n</a:t>
            </a:r>
            <a:r>
              <a:rPr lang="uk-UA" sz="2400" dirty="0"/>
              <a:t> А</a:t>
            </a:r>
            <a:r>
              <a:rPr lang="uk-UA" sz="2400" baseline="-25000" dirty="0"/>
              <a:t>1 </a:t>
            </a:r>
            <a:r>
              <a:rPr lang="uk-UA" sz="2400" dirty="0"/>
              <a:t>– </a:t>
            </a:r>
            <a:r>
              <a:rPr lang="uk-UA" sz="2400" b="1" dirty="0"/>
              <a:t>сторони многокутника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r>
              <a:rPr lang="uk-UA" sz="2400" dirty="0"/>
              <a:t>Сторони, що є </a:t>
            </a:r>
            <a:r>
              <a:rPr lang="uk-UA" sz="2400" b="1" dirty="0"/>
              <a:t>сусідніми відрізками</a:t>
            </a:r>
            <a:r>
              <a:rPr lang="uk-UA" sz="2400" dirty="0"/>
              <a:t>, називають сусідніми сторонами многокутника. Вершини, які є кінцями однієї сторони, називають </a:t>
            </a:r>
            <a:r>
              <a:rPr lang="uk-UA" sz="2400" b="1" dirty="0"/>
              <a:t>сусідніми вершинами многокутника</a:t>
            </a:r>
            <a:r>
              <a:rPr lang="uk-UA" sz="2400" dirty="0"/>
              <a:t>. Дві сусідні сторони утворюють </a:t>
            </a:r>
            <a:r>
              <a:rPr lang="uk-UA" sz="2400" b="1" dirty="0"/>
              <a:t>кут</a:t>
            </a:r>
            <a:r>
              <a:rPr lang="uk-UA" sz="2400" dirty="0"/>
              <a:t> многокутника.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799"/>
            <a:ext cx="849788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72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/>
              <a:t>Периметр многокутника</a:t>
            </a:r>
            <a:endParaRPr lang="uk-UA" sz="2800" dirty="0"/>
          </a:p>
          <a:p>
            <a:pPr marL="0" indent="0">
              <a:buNone/>
            </a:pPr>
            <a:r>
              <a:rPr lang="uk-UA" sz="2400" b="1" dirty="0"/>
              <a:t>Периметром</a:t>
            </a:r>
            <a:r>
              <a:rPr lang="uk-UA" sz="2400" dirty="0"/>
              <a:t> многокутника називають суму довжин усіх його сторін.</a:t>
            </a:r>
          </a:p>
          <a:p>
            <a:pPr marL="0" indent="0" algn="ctr">
              <a:buNone/>
            </a:pPr>
            <a:r>
              <a:rPr lang="pl-PL" sz="2400" b="1" dirty="0"/>
              <a:t>P</a:t>
            </a:r>
            <a:r>
              <a:rPr lang="ru-RU" sz="2400" b="1" dirty="0"/>
              <a:t> = </a:t>
            </a:r>
            <a:r>
              <a:rPr lang="uk-UA" sz="2400" b="1" dirty="0"/>
              <a:t>А</a:t>
            </a:r>
            <a:r>
              <a:rPr lang="uk-UA" sz="2400" b="1" baseline="-25000" dirty="0"/>
              <a:t>1</a:t>
            </a:r>
            <a:r>
              <a:rPr lang="uk-UA" sz="2400" b="1" dirty="0"/>
              <a:t>А</a:t>
            </a:r>
            <a:r>
              <a:rPr lang="uk-UA" sz="2400" b="1" baseline="-25000" dirty="0"/>
              <a:t>2</a:t>
            </a:r>
            <a:r>
              <a:rPr lang="ru-RU" sz="2400" b="1" dirty="0"/>
              <a:t> + </a:t>
            </a:r>
            <a:r>
              <a:rPr lang="uk-UA" sz="2400" b="1" dirty="0"/>
              <a:t>А</a:t>
            </a:r>
            <a:r>
              <a:rPr lang="uk-UA" sz="2400" b="1" baseline="-25000" dirty="0"/>
              <a:t>2</a:t>
            </a:r>
            <a:r>
              <a:rPr lang="uk-UA" sz="2400" b="1" dirty="0"/>
              <a:t>А</a:t>
            </a:r>
            <a:r>
              <a:rPr lang="uk-UA" sz="2400" b="1" baseline="-25000" dirty="0"/>
              <a:t>3</a:t>
            </a:r>
            <a:r>
              <a:rPr lang="ru-RU" sz="2400" b="1" dirty="0"/>
              <a:t> + … + </a:t>
            </a:r>
            <a:r>
              <a:rPr lang="uk-UA" sz="2400" b="1" dirty="0" err="1"/>
              <a:t>А</a:t>
            </a:r>
            <a:r>
              <a:rPr lang="uk-UA" sz="2400" b="1" baseline="-25000" dirty="0" err="1"/>
              <a:t>n</a:t>
            </a:r>
            <a:r>
              <a:rPr lang="uk-UA" sz="2400" b="1" dirty="0"/>
              <a:t> А</a:t>
            </a:r>
            <a:r>
              <a:rPr lang="uk-UA" sz="2400" b="1" baseline="-25000" dirty="0"/>
              <a:t>1</a:t>
            </a:r>
            <a:endParaRPr lang="uk-UA" sz="2400" dirty="0"/>
          </a:p>
          <a:p>
            <a:pPr marL="0" indent="0" algn="ctr">
              <a:buNone/>
            </a:pPr>
            <a:r>
              <a:rPr lang="uk-UA" sz="2800" b="1" dirty="0"/>
              <a:t>Діагональ многокутника</a:t>
            </a:r>
            <a:endParaRPr lang="uk-UA" sz="2800" dirty="0"/>
          </a:p>
          <a:p>
            <a:pPr marL="0" indent="0">
              <a:buNone/>
            </a:pPr>
            <a:r>
              <a:rPr lang="uk-UA" sz="2400" dirty="0"/>
              <a:t>Відрізок, який сполучає </a:t>
            </a:r>
            <a:r>
              <a:rPr lang="uk-UA" sz="2400" dirty="0" err="1"/>
              <a:t>несусідні</a:t>
            </a:r>
            <a:r>
              <a:rPr lang="uk-UA" sz="2400" dirty="0"/>
              <a:t> вершини многокутника, називають </a:t>
            </a:r>
            <a:r>
              <a:rPr lang="uk-UA" sz="2400" b="1" dirty="0"/>
              <a:t>діагоналлю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endParaRPr lang="uk-UA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3672408" cy="325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7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252" y="730050"/>
            <a:ext cx="3898776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/>
              <a:t>Опуклий многокутник</a:t>
            </a:r>
            <a:endParaRPr lang="uk-UA" sz="2800" dirty="0"/>
          </a:p>
          <a:p>
            <a:pPr marL="0" indent="0">
              <a:buNone/>
            </a:pPr>
            <a:r>
              <a:rPr lang="uk-UA" sz="2400" dirty="0"/>
              <a:t>Многокутник, усі кути якого менші від розгорнутого називають </a:t>
            </a:r>
            <a:r>
              <a:rPr lang="uk-UA" sz="2400" b="1" dirty="0"/>
              <a:t>опуклим многокутником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0" y="3102665"/>
            <a:ext cx="4128221" cy="25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86" y="2917346"/>
            <a:ext cx="3024336" cy="295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724697"/>
            <a:ext cx="44305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Вписаний многокутник</a:t>
            </a:r>
            <a:endParaRPr lang="uk-UA" sz="2800" dirty="0"/>
          </a:p>
          <a:p>
            <a:r>
              <a:rPr lang="uk-UA" sz="2400" dirty="0"/>
              <a:t>Многокутник називають </a:t>
            </a:r>
            <a:r>
              <a:rPr lang="uk-UA" sz="2400" b="1" dirty="0"/>
              <a:t>вписаним</a:t>
            </a:r>
            <a:r>
              <a:rPr lang="uk-UA" sz="2400" dirty="0"/>
              <a:t>, якщо існує коло, якому належать усі його вершини.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198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1715</Words>
  <Application>Microsoft Office PowerPoint</Application>
  <PresentationFormat>Экран (4:3)</PresentationFormat>
  <Paragraphs>310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Логіко-дидактичний аналіз теми: «Многокутники. Площі многокутників»</vt:lpstr>
      <vt:lpstr>1. Програмові вимоги до вивчення теми </vt:lpstr>
      <vt:lpstr>2.Критерії оцінювання навчальних досягнень </vt:lpstr>
      <vt:lpstr>Презентация PowerPoint</vt:lpstr>
      <vt:lpstr>3. Логіко-математичний аналіз теоретичного матеріалу </vt:lpstr>
      <vt:lpstr>4. Логіко-математичний аналіз формулювання означень нових понять теми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Логіко-математичний аналіз системи вправ </vt:lpstr>
      <vt:lpstr>6. Логіко – математичний аналіз системи вправ підручника призначений для формування способу діяльності </vt:lpstr>
      <vt:lpstr>7. Структурно-логічна модель, яка охоплює основні поняття теми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Кетрин</dc:creator>
  <cp:lastModifiedBy>Кетрин</cp:lastModifiedBy>
  <cp:revision>12</cp:revision>
  <dcterms:created xsi:type="dcterms:W3CDTF">2024-02-16T17:16:42Z</dcterms:created>
  <dcterms:modified xsi:type="dcterms:W3CDTF">2024-02-18T14:21:40Z</dcterms:modified>
</cp:coreProperties>
</file>