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Ирина Гоштанар" userId="c72d86d083940fc0" providerId="LiveId" clId="{F95F34F9-B5CF-4000-9E73-C672E546DC10}"/>
    <pc:docChg chg="undo redo custSel addSld delSld modSld">
      <pc:chgData name="Ирина Гоштанар" userId="c72d86d083940fc0" providerId="LiveId" clId="{F95F34F9-B5CF-4000-9E73-C672E546DC10}" dt="2023-02-11T19:36:18.426" v="1550" actId="14100"/>
      <pc:docMkLst>
        <pc:docMk/>
      </pc:docMkLst>
      <pc:sldChg chg="new del">
        <pc:chgData name="Ирина Гоштанар" userId="c72d86d083940fc0" providerId="LiveId" clId="{F95F34F9-B5CF-4000-9E73-C672E546DC10}" dt="2023-02-11T17:55:06.202" v="42" actId="2696"/>
        <pc:sldMkLst>
          <pc:docMk/>
          <pc:sldMk cId="3239041718" sldId="256"/>
        </pc:sldMkLst>
      </pc:sldChg>
      <pc:sldChg chg="addSp modSp new mod setBg">
        <pc:chgData name="Ирина Гоштанар" userId="c72d86d083940fc0" providerId="LiveId" clId="{F95F34F9-B5CF-4000-9E73-C672E546DC10}" dt="2023-02-11T19:36:18.426" v="1550" actId="14100"/>
        <pc:sldMkLst>
          <pc:docMk/>
          <pc:sldMk cId="3343098750" sldId="257"/>
        </pc:sldMkLst>
        <pc:spChg chg="mod">
          <ac:chgData name="Ирина Гоштанар" userId="c72d86d083940fc0" providerId="LiveId" clId="{F95F34F9-B5CF-4000-9E73-C672E546DC10}" dt="2023-02-11T19:36:07.890" v="1549" actId="20577"/>
          <ac:spMkLst>
            <pc:docMk/>
            <pc:sldMk cId="3343098750" sldId="257"/>
            <ac:spMk id="2" creationId="{953B35C0-5F0C-E08E-1B8C-BCB4E683F219}"/>
          </ac:spMkLst>
        </pc:spChg>
        <pc:picChg chg="add mod">
          <ac:chgData name="Ирина Гоштанар" userId="c72d86d083940fc0" providerId="LiveId" clId="{F95F34F9-B5CF-4000-9E73-C672E546DC10}" dt="2023-02-11T19:36:18.426" v="1550" actId="14100"/>
          <ac:picMkLst>
            <pc:docMk/>
            <pc:sldMk cId="3343098750" sldId="257"/>
            <ac:picMk id="3" creationId="{DF12EF08-AE99-9202-60B4-F4A878C97D13}"/>
          </ac:picMkLst>
        </pc:picChg>
      </pc:sldChg>
      <pc:sldChg chg="addSp delSp modSp new mod">
        <pc:chgData name="Ирина Гоштанар" userId="c72d86d083940fc0" providerId="LiveId" clId="{F95F34F9-B5CF-4000-9E73-C672E546DC10}" dt="2023-02-11T18:10:27.290" v="193" actId="14100"/>
        <pc:sldMkLst>
          <pc:docMk/>
          <pc:sldMk cId="3793342124" sldId="258"/>
        </pc:sldMkLst>
        <pc:spChg chg="add mod">
          <ac:chgData name="Ирина Гоштанар" userId="c72d86d083940fc0" providerId="LiveId" clId="{F95F34F9-B5CF-4000-9E73-C672E546DC10}" dt="2023-02-11T18:10:27.290" v="193" actId="14100"/>
          <ac:spMkLst>
            <pc:docMk/>
            <pc:sldMk cId="3793342124" sldId="258"/>
            <ac:spMk id="3" creationId="{950A6161-A6F4-23FA-F196-8F36E860D71E}"/>
          </ac:spMkLst>
        </pc:spChg>
        <pc:picChg chg="add del mod">
          <ac:chgData name="Ирина Гоштанар" userId="c72d86d083940fc0" providerId="LiveId" clId="{F95F34F9-B5CF-4000-9E73-C672E546DC10}" dt="2023-02-11T18:03:59.439" v="121" actId="21"/>
          <ac:picMkLst>
            <pc:docMk/>
            <pc:sldMk cId="3793342124" sldId="258"/>
            <ac:picMk id="4" creationId="{10828BFF-A4C8-A154-AECF-9D74149480DF}"/>
          </ac:picMkLst>
        </pc:picChg>
      </pc:sldChg>
      <pc:sldChg chg="addSp delSp modSp new mod">
        <pc:chgData name="Ирина Гоштанар" userId="c72d86d083940fc0" providerId="LiveId" clId="{F95F34F9-B5CF-4000-9E73-C672E546DC10}" dt="2023-02-11T18:37:32.165" v="1073" actId="113"/>
        <pc:sldMkLst>
          <pc:docMk/>
          <pc:sldMk cId="1021461787" sldId="259"/>
        </pc:sldMkLst>
        <pc:spChg chg="add mod">
          <ac:chgData name="Ирина Гоштанар" userId="c72d86d083940fc0" providerId="LiveId" clId="{F95F34F9-B5CF-4000-9E73-C672E546DC10}" dt="2023-02-11T18:10:51.956" v="195" actId="20577"/>
          <ac:spMkLst>
            <pc:docMk/>
            <pc:sldMk cId="1021461787" sldId="259"/>
            <ac:spMk id="4" creationId="{5BA8540C-0A5E-08A2-14E5-0E5DC5BE22BB}"/>
          </ac:spMkLst>
        </pc:spChg>
        <pc:spChg chg="add mod">
          <ac:chgData name="Ирина Гоштанар" userId="c72d86d083940fc0" providerId="LiveId" clId="{F95F34F9-B5CF-4000-9E73-C672E546DC10}" dt="2023-02-11T18:37:32.165" v="1073" actId="113"/>
          <ac:spMkLst>
            <pc:docMk/>
            <pc:sldMk cId="1021461787" sldId="259"/>
            <ac:spMk id="6" creationId="{CC6E6645-3BA7-890C-2957-E7724E9C8BFA}"/>
          </ac:spMkLst>
        </pc:spChg>
        <pc:picChg chg="add del mod">
          <ac:chgData name="Ирина Гоштанар" userId="c72d86d083940fc0" providerId="LiveId" clId="{F95F34F9-B5CF-4000-9E73-C672E546DC10}" dt="2023-02-11T18:03:53.045" v="120" actId="21"/>
          <ac:picMkLst>
            <pc:docMk/>
            <pc:sldMk cId="1021461787" sldId="259"/>
            <ac:picMk id="2" creationId="{58C40541-26EB-3B10-B2D3-57F2000677E6}"/>
          </ac:picMkLst>
        </pc:picChg>
      </pc:sldChg>
      <pc:sldChg chg="addSp modSp new mod">
        <pc:chgData name="Ирина Гоштанар" userId="c72d86d083940fc0" providerId="LiveId" clId="{F95F34F9-B5CF-4000-9E73-C672E546DC10}" dt="2023-02-11T18:11:11.679" v="199" actId="14100"/>
        <pc:sldMkLst>
          <pc:docMk/>
          <pc:sldMk cId="3530923870" sldId="260"/>
        </pc:sldMkLst>
        <pc:spChg chg="add mod">
          <ac:chgData name="Ирина Гоштанар" userId="c72d86d083940fc0" providerId="LiveId" clId="{F95F34F9-B5CF-4000-9E73-C672E546DC10}" dt="2023-02-11T18:04:40.653" v="130" actId="14100"/>
          <ac:spMkLst>
            <pc:docMk/>
            <pc:sldMk cId="3530923870" sldId="260"/>
            <ac:spMk id="3" creationId="{0939AF4B-A3B4-19D7-06FF-F587140C3763}"/>
          </ac:spMkLst>
        </pc:spChg>
        <pc:spChg chg="add mod">
          <ac:chgData name="Ирина Гоштанар" userId="c72d86d083940fc0" providerId="LiveId" clId="{F95F34F9-B5CF-4000-9E73-C672E546DC10}" dt="2023-02-11T18:11:11.679" v="199" actId="14100"/>
          <ac:spMkLst>
            <pc:docMk/>
            <pc:sldMk cId="3530923870" sldId="260"/>
            <ac:spMk id="5" creationId="{DD9E3CA7-E229-BCDF-FC7E-0CF0F99D5A4D}"/>
          </ac:spMkLst>
        </pc:spChg>
      </pc:sldChg>
      <pc:sldChg chg="addSp modSp new mod">
        <pc:chgData name="Ирина Гоштанар" userId="c72d86d083940fc0" providerId="LiveId" clId="{F95F34F9-B5CF-4000-9E73-C672E546DC10}" dt="2023-02-11T18:13:43.805" v="235" actId="113"/>
        <pc:sldMkLst>
          <pc:docMk/>
          <pc:sldMk cId="1325481729" sldId="261"/>
        </pc:sldMkLst>
        <pc:spChg chg="add mod">
          <ac:chgData name="Ирина Гоштанар" userId="c72d86d083940fc0" providerId="LiveId" clId="{F95F34F9-B5CF-4000-9E73-C672E546DC10}" dt="2023-02-11T18:11:59.159" v="209" actId="255"/>
          <ac:spMkLst>
            <pc:docMk/>
            <pc:sldMk cId="1325481729" sldId="261"/>
            <ac:spMk id="3" creationId="{A3FD79AD-0A16-F6C6-C2AC-803E314958B2}"/>
          </ac:spMkLst>
        </pc:spChg>
        <pc:spChg chg="add mod">
          <ac:chgData name="Ирина Гоштанар" userId="c72d86d083940fc0" providerId="LiveId" clId="{F95F34F9-B5CF-4000-9E73-C672E546DC10}" dt="2023-02-11T18:13:43.805" v="235" actId="113"/>
          <ac:spMkLst>
            <pc:docMk/>
            <pc:sldMk cId="1325481729" sldId="261"/>
            <ac:spMk id="5" creationId="{65C7380B-5758-5B32-A68E-F23B8F7D7817}"/>
          </ac:spMkLst>
        </pc:spChg>
      </pc:sldChg>
      <pc:sldChg chg="addSp modSp new mod">
        <pc:chgData name="Ирина Гоштанар" userId="c72d86d083940fc0" providerId="LiveId" clId="{F95F34F9-B5CF-4000-9E73-C672E546DC10}" dt="2023-02-11T18:37:16.108" v="1071" actId="113"/>
        <pc:sldMkLst>
          <pc:docMk/>
          <pc:sldMk cId="3708337654" sldId="262"/>
        </pc:sldMkLst>
        <pc:spChg chg="add mod">
          <ac:chgData name="Ирина Гоштанар" userId="c72d86d083940fc0" providerId="LiveId" clId="{F95F34F9-B5CF-4000-9E73-C672E546DC10}" dt="2023-02-11T18:37:16.108" v="1071" actId="113"/>
          <ac:spMkLst>
            <pc:docMk/>
            <pc:sldMk cId="3708337654" sldId="262"/>
            <ac:spMk id="3" creationId="{FB918EE8-E77F-602D-DC9F-DB7451EBB76F}"/>
          </ac:spMkLst>
        </pc:spChg>
        <pc:spChg chg="add mod">
          <ac:chgData name="Ирина Гоштанар" userId="c72d86d083940fc0" providerId="LiveId" clId="{F95F34F9-B5CF-4000-9E73-C672E546DC10}" dt="2023-02-11T18:15:35.492" v="245" actId="255"/>
          <ac:spMkLst>
            <pc:docMk/>
            <pc:sldMk cId="3708337654" sldId="262"/>
            <ac:spMk id="5" creationId="{AF95F3EF-0296-5251-FEFE-2F633234A619}"/>
          </ac:spMkLst>
        </pc:spChg>
      </pc:sldChg>
      <pc:sldChg chg="addSp modSp new mod">
        <pc:chgData name="Ирина Гоштанар" userId="c72d86d083940fc0" providerId="LiveId" clId="{F95F34F9-B5CF-4000-9E73-C672E546DC10}" dt="2023-02-11T18:31:03.457" v="985" actId="14100"/>
        <pc:sldMkLst>
          <pc:docMk/>
          <pc:sldMk cId="625124650" sldId="263"/>
        </pc:sldMkLst>
        <pc:spChg chg="add mod">
          <ac:chgData name="Ирина Гоштанар" userId="c72d86d083940fc0" providerId="LiveId" clId="{F95F34F9-B5CF-4000-9E73-C672E546DC10}" dt="2023-02-11T18:22:03.952" v="339" actId="255"/>
          <ac:spMkLst>
            <pc:docMk/>
            <pc:sldMk cId="625124650" sldId="263"/>
            <ac:spMk id="3" creationId="{AC4202CB-F47C-2AB5-3FE3-1D051CBDD099}"/>
          </ac:spMkLst>
        </pc:spChg>
        <pc:spChg chg="add mod">
          <ac:chgData name="Ирина Гоштанар" userId="c72d86d083940fc0" providerId="LiveId" clId="{F95F34F9-B5CF-4000-9E73-C672E546DC10}" dt="2023-02-11T18:31:03.457" v="985" actId="14100"/>
          <ac:spMkLst>
            <pc:docMk/>
            <pc:sldMk cId="625124650" sldId="263"/>
            <ac:spMk id="5" creationId="{A4007CF9-8DC5-452C-9E4C-DB9E2F26F0F1}"/>
          </ac:spMkLst>
        </pc:spChg>
      </pc:sldChg>
      <pc:sldChg chg="addSp modSp new mod">
        <pc:chgData name="Ирина Гоштанар" userId="c72d86d083940fc0" providerId="LiveId" clId="{F95F34F9-B5CF-4000-9E73-C672E546DC10}" dt="2023-02-11T18:36:55.770" v="1068" actId="207"/>
        <pc:sldMkLst>
          <pc:docMk/>
          <pc:sldMk cId="866753650" sldId="264"/>
        </pc:sldMkLst>
        <pc:spChg chg="add mod">
          <ac:chgData name="Ирина Гоштанар" userId="c72d86d083940fc0" providerId="LiveId" clId="{F95F34F9-B5CF-4000-9E73-C672E546DC10}" dt="2023-02-11T18:36:55.770" v="1068" actId="207"/>
          <ac:spMkLst>
            <pc:docMk/>
            <pc:sldMk cId="866753650" sldId="264"/>
            <ac:spMk id="3" creationId="{0C59A3EA-6B19-08F9-4D7D-18DF048F2818}"/>
          </ac:spMkLst>
        </pc:spChg>
      </pc:sldChg>
      <pc:sldChg chg="addSp modSp new mod">
        <pc:chgData name="Ирина Гоштанар" userId="c72d86d083940fc0" providerId="LiveId" clId="{F95F34F9-B5CF-4000-9E73-C672E546DC10}" dt="2023-02-11T18:42:35.703" v="1136" actId="113"/>
        <pc:sldMkLst>
          <pc:docMk/>
          <pc:sldMk cId="1366707936" sldId="265"/>
        </pc:sldMkLst>
        <pc:spChg chg="add mod">
          <ac:chgData name="Ирина Гоштанар" userId="c72d86d083940fc0" providerId="LiveId" clId="{F95F34F9-B5CF-4000-9E73-C672E546DC10}" dt="2023-02-11T18:39:48.427" v="1081" actId="255"/>
          <ac:spMkLst>
            <pc:docMk/>
            <pc:sldMk cId="1366707936" sldId="265"/>
            <ac:spMk id="3" creationId="{C008D3D5-A497-1889-F628-8B1BEB7B8E4B}"/>
          </ac:spMkLst>
        </pc:spChg>
        <pc:spChg chg="add mod">
          <ac:chgData name="Ирина Гоштанар" userId="c72d86d083940fc0" providerId="LiveId" clId="{F95F34F9-B5CF-4000-9E73-C672E546DC10}" dt="2023-02-11T18:42:35.703" v="1136" actId="113"/>
          <ac:spMkLst>
            <pc:docMk/>
            <pc:sldMk cId="1366707936" sldId="265"/>
            <ac:spMk id="5" creationId="{58F4FF2E-9170-78E7-8B36-FAFB6ED4A3E6}"/>
          </ac:spMkLst>
        </pc:spChg>
      </pc:sldChg>
      <pc:sldChg chg="addSp delSp modSp new mod">
        <pc:chgData name="Ирина Гоштанар" userId="c72d86d083940fc0" providerId="LiveId" clId="{F95F34F9-B5CF-4000-9E73-C672E546DC10}" dt="2023-02-11T18:49:24.499" v="1161" actId="14100"/>
        <pc:sldMkLst>
          <pc:docMk/>
          <pc:sldMk cId="2968862343" sldId="266"/>
        </pc:sldMkLst>
        <pc:spChg chg="add del mod">
          <ac:chgData name="Ирина Гоштанар" userId="c72d86d083940fc0" providerId="LiveId" clId="{F95F34F9-B5CF-4000-9E73-C672E546DC10}" dt="2023-02-11T18:46:44.760" v="1145"/>
          <ac:spMkLst>
            <pc:docMk/>
            <pc:sldMk cId="2968862343" sldId="266"/>
            <ac:spMk id="3" creationId="{1EE7C069-7222-5F59-5149-4462E5CC43B0}"/>
          </ac:spMkLst>
        </pc:spChg>
        <pc:spChg chg="add mod">
          <ac:chgData name="Ирина Гоштанар" userId="c72d86d083940fc0" providerId="LiveId" clId="{F95F34F9-B5CF-4000-9E73-C672E546DC10}" dt="2023-02-11T18:47:46.353" v="1155" actId="14100"/>
          <ac:spMkLst>
            <pc:docMk/>
            <pc:sldMk cId="2968862343" sldId="266"/>
            <ac:spMk id="5" creationId="{A6230AC1-5F8A-2D25-9C0D-61F764792E40}"/>
          </ac:spMkLst>
        </pc:spChg>
        <pc:picChg chg="add mod">
          <ac:chgData name="Ирина Гоштанар" userId="c72d86d083940fc0" providerId="LiveId" clId="{F95F34F9-B5CF-4000-9E73-C672E546DC10}" dt="2023-02-11T18:49:24.499" v="1161" actId="14100"/>
          <ac:picMkLst>
            <pc:docMk/>
            <pc:sldMk cId="2968862343" sldId="266"/>
            <ac:picMk id="6" creationId="{7D18F1E5-676C-4811-8227-0463FE55121D}"/>
          </ac:picMkLst>
        </pc:picChg>
      </pc:sldChg>
      <pc:sldChg chg="addSp modSp new mod">
        <pc:chgData name="Ирина Гоштанар" userId="c72d86d083940fc0" providerId="LiveId" clId="{F95F34F9-B5CF-4000-9E73-C672E546DC10}" dt="2023-02-11T19:02:03.061" v="1249" actId="207"/>
        <pc:sldMkLst>
          <pc:docMk/>
          <pc:sldMk cId="3255146131" sldId="267"/>
        </pc:sldMkLst>
        <pc:spChg chg="add mod">
          <ac:chgData name="Ирина Гоштанар" userId="c72d86d083940fc0" providerId="LiveId" clId="{F95F34F9-B5CF-4000-9E73-C672E546DC10}" dt="2023-02-11T19:02:03.061" v="1249" actId="207"/>
          <ac:spMkLst>
            <pc:docMk/>
            <pc:sldMk cId="3255146131" sldId="267"/>
            <ac:spMk id="3" creationId="{073EA566-CF50-6D9A-1BC7-F63E26C5DF42}"/>
          </ac:spMkLst>
        </pc:spChg>
      </pc:sldChg>
      <pc:sldChg chg="addSp modSp new mod">
        <pc:chgData name="Ирина Гоштанар" userId="c72d86d083940fc0" providerId="LiveId" clId="{F95F34F9-B5CF-4000-9E73-C672E546DC10}" dt="2023-02-11T19:05:57.905" v="1332" actId="207"/>
        <pc:sldMkLst>
          <pc:docMk/>
          <pc:sldMk cId="1406829299" sldId="268"/>
        </pc:sldMkLst>
        <pc:spChg chg="add mod">
          <ac:chgData name="Ирина Гоштанар" userId="c72d86d083940fc0" providerId="LiveId" clId="{F95F34F9-B5CF-4000-9E73-C672E546DC10}" dt="2023-02-11T19:05:57.905" v="1332" actId="207"/>
          <ac:spMkLst>
            <pc:docMk/>
            <pc:sldMk cId="1406829299" sldId="268"/>
            <ac:spMk id="3" creationId="{3F0C3704-1B4C-838C-0381-8C1D0E7462B1}"/>
          </ac:spMkLst>
        </pc:spChg>
      </pc:sldChg>
      <pc:sldChg chg="addSp modSp new mod">
        <pc:chgData name="Ирина Гоштанар" userId="c72d86d083940fc0" providerId="LiveId" clId="{F95F34F9-B5CF-4000-9E73-C672E546DC10}" dt="2023-02-11T19:09:05.399" v="1376" actId="207"/>
        <pc:sldMkLst>
          <pc:docMk/>
          <pc:sldMk cId="681307368" sldId="269"/>
        </pc:sldMkLst>
        <pc:spChg chg="add mod">
          <ac:chgData name="Ирина Гоштанар" userId="c72d86d083940fc0" providerId="LiveId" clId="{F95F34F9-B5CF-4000-9E73-C672E546DC10}" dt="2023-02-11T19:07:04.369" v="1348" actId="14100"/>
          <ac:spMkLst>
            <pc:docMk/>
            <pc:sldMk cId="681307368" sldId="269"/>
            <ac:spMk id="3" creationId="{8F8DC6E4-2D1A-5EDE-2C94-8445DCFB6921}"/>
          </ac:spMkLst>
        </pc:spChg>
        <pc:spChg chg="add mod">
          <ac:chgData name="Ирина Гоштанар" userId="c72d86d083940fc0" providerId="LiveId" clId="{F95F34F9-B5CF-4000-9E73-C672E546DC10}" dt="2023-02-11T19:09:05.399" v="1376" actId="207"/>
          <ac:spMkLst>
            <pc:docMk/>
            <pc:sldMk cId="681307368" sldId="269"/>
            <ac:spMk id="5" creationId="{881199B9-4076-0C84-80FB-BE5C9CAE4BA4}"/>
          </ac:spMkLst>
        </pc:spChg>
      </pc:sldChg>
      <pc:sldChg chg="addSp modSp new mod">
        <pc:chgData name="Ирина Гоштанар" userId="c72d86d083940fc0" providerId="LiveId" clId="{F95F34F9-B5CF-4000-9E73-C672E546DC10}" dt="2023-02-11T19:15:13.477" v="1424" actId="115"/>
        <pc:sldMkLst>
          <pc:docMk/>
          <pc:sldMk cId="2909988002" sldId="270"/>
        </pc:sldMkLst>
        <pc:spChg chg="add mod">
          <ac:chgData name="Ирина Гоштанар" userId="c72d86d083940fc0" providerId="LiveId" clId="{F95F34F9-B5CF-4000-9E73-C672E546DC10}" dt="2023-02-11T19:10:26.897" v="1386" actId="255"/>
          <ac:spMkLst>
            <pc:docMk/>
            <pc:sldMk cId="2909988002" sldId="270"/>
            <ac:spMk id="3" creationId="{47183426-578B-266D-FF7B-7335ABA7AAA0}"/>
          </ac:spMkLst>
        </pc:spChg>
        <pc:spChg chg="add mod">
          <ac:chgData name="Ирина Гоштанар" userId="c72d86d083940fc0" providerId="LiveId" clId="{F95F34F9-B5CF-4000-9E73-C672E546DC10}" dt="2023-02-11T19:15:13.477" v="1424" actId="115"/>
          <ac:spMkLst>
            <pc:docMk/>
            <pc:sldMk cId="2909988002" sldId="270"/>
            <ac:spMk id="5" creationId="{2E0DAE10-BC76-AFA6-CB2C-09DBEA919BB9}"/>
          </ac:spMkLst>
        </pc:spChg>
      </pc:sldChg>
      <pc:sldChg chg="addSp modSp new mod">
        <pc:chgData name="Ирина Гоштанар" userId="c72d86d083940fc0" providerId="LiveId" clId="{F95F34F9-B5CF-4000-9E73-C672E546DC10}" dt="2023-02-11T19:18:29.285" v="1444" actId="14100"/>
        <pc:sldMkLst>
          <pc:docMk/>
          <pc:sldMk cId="4051448918" sldId="271"/>
        </pc:sldMkLst>
        <pc:spChg chg="add mod">
          <ac:chgData name="Ирина Гоштанар" userId="c72d86d083940fc0" providerId="LiveId" clId="{F95F34F9-B5CF-4000-9E73-C672E546DC10}" dt="2023-02-11T19:17:54.333" v="1432" actId="14100"/>
          <ac:spMkLst>
            <pc:docMk/>
            <pc:sldMk cId="4051448918" sldId="271"/>
            <ac:spMk id="4" creationId="{A610334B-EDFA-8A3B-B8DA-B5C5D572D500}"/>
          </ac:spMkLst>
        </pc:spChg>
        <pc:picChg chg="add mod">
          <ac:chgData name="Ирина Гоштанар" userId="c72d86d083940fc0" providerId="LiveId" clId="{F95F34F9-B5CF-4000-9E73-C672E546DC10}" dt="2023-02-11T19:18:29.285" v="1444" actId="14100"/>
          <ac:picMkLst>
            <pc:docMk/>
            <pc:sldMk cId="4051448918" sldId="271"/>
            <ac:picMk id="2" creationId="{26418067-1373-D10C-D691-C6E8858F24B5}"/>
          </ac:picMkLst>
        </pc:picChg>
      </pc:sldChg>
      <pc:sldChg chg="addSp modSp new mod">
        <pc:chgData name="Ирина Гоштанар" userId="c72d86d083940fc0" providerId="LiveId" clId="{F95F34F9-B5CF-4000-9E73-C672E546DC10}" dt="2023-02-11T19:27:50.816" v="1515" actId="14100"/>
        <pc:sldMkLst>
          <pc:docMk/>
          <pc:sldMk cId="3405803367" sldId="272"/>
        </pc:sldMkLst>
        <pc:spChg chg="add mod">
          <ac:chgData name="Ирина Гоштанар" userId="c72d86d083940fc0" providerId="LiveId" clId="{F95F34F9-B5CF-4000-9E73-C672E546DC10}" dt="2023-02-11T19:22:58.640" v="1472" actId="14100"/>
          <ac:spMkLst>
            <pc:docMk/>
            <pc:sldMk cId="3405803367" sldId="272"/>
            <ac:spMk id="3" creationId="{4EA401D0-B5BA-2007-7971-D6914FF97DE3}"/>
          </ac:spMkLst>
        </pc:spChg>
        <pc:spChg chg="add mod">
          <ac:chgData name="Ирина Гоштанар" userId="c72d86d083940fc0" providerId="LiveId" clId="{F95F34F9-B5CF-4000-9E73-C672E546DC10}" dt="2023-02-11T19:27:50.816" v="1515" actId="14100"/>
          <ac:spMkLst>
            <pc:docMk/>
            <pc:sldMk cId="3405803367" sldId="272"/>
            <ac:spMk id="5" creationId="{95C48D38-A07A-42E6-AF35-10492744E56A}"/>
          </ac:spMkLst>
        </pc:spChg>
      </pc:sldChg>
      <pc:sldChg chg="addSp modSp new mod">
        <pc:chgData name="Ирина Гоштанар" userId="c72d86d083940fc0" providerId="LiveId" clId="{F95F34F9-B5CF-4000-9E73-C672E546DC10}" dt="2023-02-11T19:34:59.036" v="1542" actId="14100"/>
        <pc:sldMkLst>
          <pc:docMk/>
          <pc:sldMk cId="2002053295" sldId="273"/>
        </pc:sldMkLst>
        <pc:picChg chg="add mod">
          <ac:chgData name="Ирина Гоштанар" userId="c72d86d083940fc0" providerId="LiveId" clId="{F95F34F9-B5CF-4000-9E73-C672E546DC10}" dt="2023-02-11T19:34:59.036" v="1542" actId="14100"/>
          <ac:picMkLst>
            <pc:docMk/>
            <pc:sldMk cId="2002053295" sldId="273"/>
            <ac:picMk id="3" creationId="{B72DAF6B-B09A-5C9F-E89F-A5CC811B959B}"/>
          </ac:picMkLst>
        </pc:picChg>
      </pc:sldChg>
      <pc:sldChg chg="addSp modSp new del mod">
        <pc:chgData name="Ирина Гоштанар" userId="c72d86d083940fc0" providerId="LiveId" clId="{F95F34F9-B5CF-4000-9E73-C672E546DC10}" dt="2023-02-11T19:34:53.172" v="1541" actId="2696"/>
        <pc:sldMkLst>
          <pc:docMk/>
          <pc:sldMk cId="2619186806" sldId="274"/>
        </pc:sldMkLst>
        <pc:picChg chg="add mod">
          <ac:chgData name="Ирина Гоштанар" userId="c72d86d083940fc0" providerId="LiveId" clId="{F95F34F9-B5CF-4000-9E73-C672E546DC10}" dt="2023-02-11T19:34:26.824" v="1540" actId="14100"/>
          <ac:picMkLst>
            <pc:docMk/>
            <pc:sldMk cId="2619186806" sldId="274"/>
            <ac:picMk id="3" creationId="{3D4199E6-EA5A-C629-AADB-1C17B0F15B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869EF63-40A2-47EB-94F4-1A69F502BCB9}" type="datetimeFigureOut">
              <a:rPr lang="ru-UA" smtClean="0"/>
              <a:t>11.02.2023</a:t>
            </a:fld>
            <a:endParaRPr lang="ru-UA"/>
          </a:p>
        </p:txBody>
      </p:sp>
      <p:sp>
        <p:nvSpPr>
          <p:cNvPr id="5" name="Footer Placeholder 4"/>
          <p:cNvSpPr>
            <a:spLocks noGrp="1"/>
          </p:cNvSpPr>
          <p:nvPr>
            <p:ph type="ftr" sz="quarter" idx="11"/>
          </p:nvPr>
        </p:nvSpPr>
        <p:spPr/>
        <p:txBody>
          <a:bodyPr/>
          <a:lstStyle/>
          <a:p>
            <a:endParaRPr lang="ru-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4116017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869EF63-40A2-47EB-94F4-1A69F502BCB9}" type="datetimeFigureOut">
              <a:rPr lang="ru-UA" smtClean="0"/>
              <a:t>11.02.2023</a:t>
            </a:fld>
            <a:endParaRPr lang="ru-UA"/>
          </a:p>
        </p:txBody>
      </p:sp>
      <p:sp>
        <p:nvSpPr>
          <p:cNvPr id="5" name="Footer Placeholder 4"/>
          <p:cNvSpPr>
            <a:spLocks noGrp="1"/>
          </p:cNvSpPr>
          <p:nvPr>
            <p:ph type="ftr" sz="quarter" idx="11"/>
          </p:nvPr>
        </p:nvSpPr>
        <p:spPr/>
        <p:txBody>
          <a:bodyPr/>
          <a:lstStyle/>
          <a:p>
            <a:endParaRPr lang="ru-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9115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869EF63-40A2-47EB-94F4-1A69F502BCB9}" type="datetimeFigureOut">
              <a:rPr lang="ru-UA" smtClean="0"/>
              <a:t>11.02.2023</a:t>
            </a:fld>
            <a:endParaRPr lang="ru-UA"/>
          </a:p>
        </p:txBody>
      </p:sp>
      <p:sp>
        <p:nvSpPr>
          <p:cNvPr id="5" name="Footer Placeholder 4"/>
          <p:cNvSpPr>
            <a:spLocks noGrp="1"/>
          </p:cNvSpPr>
          <p:nvPr>
            <p:ph type="ftr" sz="quarter" idx="11"/>
          </p:nvPr>
        </p:nvSpPr>
        <p:spPr/>
        <p:txBody>
          <a:bodyPr/>
          <a:lstStyle/>
          <a:p>
            <a:endParaRPr lang="ru-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66B085-3DBF-4D39-8C35-FF152450A6EF}" type="slidenum">
              <a:rPr lang="ru-UA" smtClean="0"/>
              <a:t>‹#›</a:t>
            </a:fld>
            <a:endParaRPr lang="ru-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43864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869EF63-40A2-47EB-94F4-1A69F502BCB9}" type="datetimeFigureOut">
              <a:rPr lang="ru-UA" smtClean="0"/>
              <a:t>11.02.2023</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3509025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869EF63-40A2-47EB-94F4-1A69F502BCB9}" type="datetimeFigureOut">
              <a:rPr lang="ru-UA" smtClean="0"/>
              <a:t>11.02.2023</a:t>
            </a:fld>
            <a:endParaRPr lang="ru-UA"/>
          </a:p>
        </p:txBody>
      </p:sp>
      <p:sp>
        <p:nvSpPr>
          <p:cNvPr id="6" name="Footer Placeholder 5"/>
          <p:cNvSpPr>
            <a:spLocks noGrp="1"/>
          </p:cNvSpPr>
          <p:nvPr>
            <p:ph type="ftr" sz="quarter" idx="11"/>
          </p:nvPr>
        </p:nvSpPr>
        <p:spPr/>
        <p:txBody>
          <a:bodyPr/>
          <a:lstStyle/>
          <a:p>
            <a:endParaRPr lang="ru-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66B085-3DBF-4D39-8C35-FF152450A6EF}" type="slidenum">
              <a:rPr lang="ru-UA" smtClean="0"/>
              <a:t>‹#›</a:t>
            </a:fld>
            <a:endParaRPr lang="ru-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0925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869EF63-40A2-47EB-94F4-1A69F502BCB9}" type="datetimeFigureOut">
              <a:rPr lang="ru-UA" smtClean="0"/>
              <a:t>11.02.2023</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2614425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869EF63-40A2-47EB-94F4-1A69F502BCB9}" type="datetimeFigureOut">
              <a:rPr lang="ru-UA" smtClean="0"/>
              <a:t>11.02.2023</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34067437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869EF63-40A2-47EB-94F4-1A69F502BCB9}" type="datetimeFigureOut">
              <a:rPr lang="ru-UA" smtClean="0"/>
              <a:t>11.02.2023</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1456178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869EF63-40A2-47EB-94F4-1A69F502BCB9}" type="datetimeFigureOut">
              <a:rPr lang="ru-UA" smtClean="0"/>
              <a:t>11.02.2023</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2619278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869EF63-40A2-47EB-94F4-1A69F502BCB9}" type="datetimeFigureOut">
              <a:rPr lang="ru-UA" smtClean="0"/>
              <a:t>11.02.2023</a:t>
            </a:fld>
            <a:endParaRPr lang="ru-UA"/>
          </a:p>
        </p:txBody>
      </p:sp>
      <p:sp>
        <p:nvSpPr>
          <p:cNvPr id="5" name="Footer Placeholder 4"/>
          <p:cNvSpPr>
            <a:spLocks noGrp="1"/>
          </p:cNvSpPr>
          <p:nvPr>
            <p:ph type="ftr" sz="quarter" idx="11"/>
          </p:nvPr>
        </p:nvSpPr>
        <p:spPr/>
        <p:txBody>
          <a:bodyPr/>
          <a:lstStyle/>
          <a:p>
            <a:endParaRPr lang="ru-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3900893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869EF63-40A2-47EB-94F4-1A69F502BCB9}" type="datetimeFigureOut">
              <a:rPr lang="ru-UA" smtClean="0"/>
              <a:t>11.02.2023</a:t>
            </a:fld>
            <a:endParaRPr lang="ru-UA"/>
          </a:p>
        </p:txBody>
      </p:sp>
      <p:sp>
        <p:nvSpPr>
          <p:cNvPr id="6" name="Footer Placeholder 5"/>
          <p:cNvSpPr>
            <a:spLocks noGrp="1"/>
          </p:cNvSpPr>
          <p:nvPr>
            <p:ph type="ftr" sz="quarter" idx="11"/>
          </p:nvPr>
        </p:nvSpPr>
        <p:spPr/>
        <p:txBody>
          <a:bodyPr/>
          <a:lstStyle/>
          <a:p>
            <a:endParaRPr lang="ru-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3028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869EF63-40A2-47EB-94F4-1A69F502BCB9}" type="datetimeFigureOut">
              <a:rPr lang="ru-UA" smtClean="0"/>
              <a:t>11.02.2023</a:t>
            </a:fld>
            <a:endParaRPr lang="ru-UA"/>
          </a:p>
        </p:txBody>
      </p:sp>
      <p:sp>
        <p:nvSpPr>
          <p:cNvPr id="8" name="Footer Placeholder 7"/>
          <p:cNvSpPr>
            <a:spLocks noGrp="1"/>
          </p:cNvSpPr>
          <p:nvPr>
            <p:ph type="ftr" sz="quarter" idx="11"/>
          </p:nvPr>
        </p:nvSpPr>
        <p:spPr/>
        <p:txBody>
          <a:bodyPr/>
          <a:lstStyle/>
          <a:p>
            <a:endParaRPr lang="ru-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3535225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869EF63-40A2-47EB-94F4-1A69F502BCB9}" type="datetimeFigureOut">
              <a:rPr lang="ru-UA" smtClean="0"/>
              <a:t>11.02.2023</a:t>
            </a:fld>
            <a:endParaRPr lang="ru-UA"/>
          </a:p>
        </p:txBody>
      </p:sp>
      <p:sp>
        <p:nvSpPr>
          <p:cNvPr id="4" name="Footer Placeholder 3"/>
          <p:cNvSpPr>
            <a:spLocks noGrp="1"/>
          </p:cNvSpPr>
          <p:nvPr>
            <p:ph type="ftr" sz="quarter" idx="11"/>
          </p:nvPr>
        </p:nvSpPr>
        <p:spPr/>
        <p:txBody>
          <a:bodyPr/>
          <a:lstStyle/>
          <a:p>
            <a:endParaRPr lang="ru-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54050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9EF63-40A2-47EB-94F4-1A69F502BCB9}" type="datetimeFigureOut">
              <a:rPr lang="ru-UA" smtClean="0"/>
              <a:t>11.02.2023</a:t>
            </a:fld>
            <a:endParaRPr lang="ru-UA"/>
          </a:p>
        </p:txBody>
      </p:sp>
      <p:sp>
        <p:nvSpPr>
          <p:cNvPr id="3" name="Footer Placeholder 2"/>
          <p:cNvSpPr>
            <a:spLocks noGrp="1"/>
          </p:cNvSpPr>
          <p:nvPr>
            <p:ph type="ftr" sz="quarter" idx="11"/>
          </p:nvPr>
        </p:nvSpPr>
        <p:spPr/>
        <p:txBody>
          <a:bodyPr/>
          <a:lstStyle/>
          <a:p>
            <a:endParaRPr lang="ru-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56206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869EF63-40A2-47EB-94F4-1A69F502BCB9}" type="datetimeFigureOut">
              <a:rPr lang="ru-UA" smtClean="0"/>
              <a:t>11.02.2023</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1969210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869EF63-40A2-47EB-94F4-1A69F502BCB9}" type="datetimeFigureOut">
              <a:rPr lang="ru-UA" smtClean="0"/>
              <a:t>11.02.2023</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66B085-3DBF-4D39-8C35-FF152450A6EF}" type="slidenum">
              <a:rPr lang="ru-UA" smtClean="0"/>
              <a:t>‹#›</a:t>
            </a:fld>
            <a:endParaRPr lang="ru-UA"/>
          </a:p>
        </p:txBody>
      </p:sp>
    </p:spTree>
    <p:extLst>
      <p:ext uri="{BB962C8B-B14F-4D97-AF65-F5344CB8AC3E}">
        <p14:creationId xmlns:p14="http://schemas.microsoft.com/office/powerpoint/2010/main" val="4130068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869EF63-40A2-47EB-94F4-1A69F502BCB9}" type="datetimeFigureOut">
              <a:rPr lang="ru-UA" smtClean="0"/>
              <a:t>11.02.2023</a:t>
            </a:fld>
            <a:endParaRPr lang="ru-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F66B085-3DBF-4D39-8C35-FF152450A6EF}" type="slidenum">
              <a:rPr lang="ru-UA" smtClean="0"/>
              <a:t>‹#›</a:t>
            </a:fld>
            <a:endParaRPr lang="ru-UA"/>
          </a:p>
        </p:txBody>
      </p:sp>
    </p:spTree>
    <p:extLst>
      <p:ext uri="{BB962C8B-B14F-4D97-AF65-F5344CB8AC3E}">
        <p14:creationId xmlns:p14="http://schemas.microsoft.com/office/powerpoint/2010/main" val="225457059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unterrichten.zum.de/wiki/Datei:Interpretationsbauteile.png"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3B35C0-5F0C-E08E-1B8C-BCB4E683F219}"/>
              </a:ext>
            </a:extLst>
          </p:cNvPr>
          <p:cNvSpPr>
            <a:spLocks noGrp="1"/>
          </p:cNvSpPr>
          <p:nvPr>
            <p:ph type="title"/>
          </p:nvPr>
        </p:nvSpPr>
        <p:spPr>
          <a:xfrm>
            <a:off x="1850066" y="624110"/>
            <a:ext cx="9930808" cy="1280890"/>
          </a:xfrm>
        </p:spPr>
        <p:txBody>
          <a:bodyPr>
            <a:normAutofit/>
          </a:bodyPr>
          <a:lstStyle/>
          <a:p>
            <a:pPr algn="ctr"/>
            <a:r>
              <a:rPr lang="de-DE" b="1" dirty="0">
                <a:latin typeface="Book Antiqua" panose="02040602050305030304" pitchFamily="18" charset="0"/>
              </a:rPr>
              <a:t>TEXT ALS OBJEKT </a:t>
            </a:r>
            <a:br>
              <a:rPr lang="de-DE" b="1" dirty="0">
                <a:latin typeface="Book Antiqua" panose="02040602050305030304" pitchFamily="18" charset="0"/>
              </a:rPr>
            </a:br>
            <a:r>
              <a:rPr lang="de-DE" b="1" dirty="0">
                <a:latin typeface="Book Antiqua" panose="02040602050305030304" pitchFamily="18" charset="0"/>
              </a:rPr>
              <a:t>DER INTERPRETATION</a:t>
            </a:r>
            <a:endParaRPr lang="ru-UA" b="1" dirty="0">
              <a:latin typeface="Book Antiqua" panose="02040602050305030304" pitchFamily="18" charset="0"/>
            </a:endParaRPr>
          </a:p>
        </p:txBody>
      </p:sp>
      <p:pic>
        <p:nvPicPr>
          <p:cNvPr id="3" name="Рисунок 2">
            <a:extLst>
              <a:ext uri="{FF2B5EF4-FFF2-40B4-BE49-F238E27FC236}">
                <a16:creationId xmlns:a16="http://schemas.microsoft.com/office/drawing/2014/main" id="{DF12EF08-AE99-9202-60B4-F4A878C97D13}"/>
              </a:ext>
            </a:extLst>
          </p:cNvPr>
          <p:cNvPicPr>
            <a:picLocks noChangeAspect="1"/>
          </p:cNvPicPr>
          <p:nvPr/>
        </p:nvPicPr>
        <p:blipFill>
          <a:blip r:embed="rId3"/>
          <a:stretch>
            <a:fillRect/>
          </a:stretch>
        </p:blipFill>
        <p:spPr>
          <a:xfrm>
            <a:off x="2817627" y="1860699"/>
            <a:ext cx="8474149" cy="4657059"/>
          </a:xfrm>
          <a:prstGeom prst="rect">
            <a:avLst/>
          </a:prstGeom>
          <a:ln>
            <a:solidFill>
              <a:schemeClr val="accent4">
                <a:lumMod val="75000"/>
              </a:schemeClr>
            </a:solidFill>
          </a:ln>
        </p:spPr>
      </p:pic>
    </p:spTree>
    <p:extLst>
      <p:ext uri="{BB962C8B-B14F-4D97-AF65-F5344CB8AC3E}">
        <p14:creationId xmlns:p14="http://schemas.microsoft.com/office/powerpoint/2010/main" val="3343098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230AC1-5F8A-2D25-9C0D-61F764792E40}"/>
              </a:ext>
            </a:extLst>
          </p:cNvPr>
          <p:cNvSpPr txBox="1"/>
          <p:nvPr/>
        </p:nvSpPr>
        <p:spPr>
          <a:xfrm>
            <a:off x="2147778" y="584792"/>
            <a:ext cx="8304027" cy="1323439"/>
          </a:xfrm>
          <a:prstGeom prst="rect">
            <a:avLst/>
          </a:prstGeom>
          <a:noFill/>
        </p:spPr>
        <p:txBody>
          <a:bodyPr wrap="square">
            <a:spAutoFit/>
          </a:bodyPr>
          <a:lstStyle/>
          <a:p>
            <a:pPr algn="ctr"/>
            <a:r>
              <a:rPr lang="de-DE" sz="4000" b="1" dirty="0">
                <a:effectLst/>
                <a:latin typeface="Book Antiqua" panose="02040602050305030304" pitchFamily="18" charset="0"/>
                <a:ea typeface="Times New Roman" panose="02020603050405020304" pitchFamily="18" charset="0"/>
              </a:rPr>
              <a:t>Die Textsorten</a:t>
            </a:r>
          </a:p>
          <a:p>
            <a:pPr algn="ctr"/>
            <a:endParaRPr lang="ru-UA" sz="4000" dirty="0">
              <a:effectLst/>
              <a:latin typeface="Times New Roman" panose="02020603050405020304" pitchFamily="18" charset="0"/>
              <a:ea typeface="Times New Roman" panose="02020603050405020304" pitchFamily="18" charset="0"/>
            </a:endParaRPr>
          </a:p>
        </p:txBody>
      </p:sp>
      <p:pic>
        <p:nvPicPr>
          <p:cNvPr id="6" name="Рисунок 5">
            <a:extLst>
              <a:ext uri="{FF2B5EF4-FFF2-40B4-BE49-F238E27FC236}">
                <a16:creationId xmlns:a16="http://schemas.microsoft.com/office/drawing/2014/main" id="{7D18F1E5-676C-4811-8227-0463FE55121D}"/>
              </a:ext>
            </a:extLst>
          </p:cNvPr>
          <p:cNvPicPr>
            <a:picLocks noChangeAspect="1"/>
          </p:cNvPicPr>
          <p:nvPr/>
        </p:nvPicPr>
        <p:blipFill>
          <a:blip r:embed="rId2"/>
          <a:stretch>
            <a:fillRect/>
          </a:stretch>
        </p:blipFill>
        <p:spPr>
          <a:xfrm>
            <a:off x="808075" y="1275907"/>
            <a:ext cx="10972800" cy="5273749"/>
          </a:xfrm>
          <a:prstGeom prst="rect">
            <a:avLst/>
          </a:prstGeom>
        </p:spPr>
      </p:pic>
    </p:spTree>
    <p:extLst>
      <p:ext uri="{BB962C8B-B14F-4D97-AF65-F5344CB8AC3E}">
        <p14:creationId xmlns:p14="http://schemas.microsoft.com/office/powerpoint/2010/main" val="296886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3EA566-CF50-6D9A-1BC7-F63E26C5DF42}"/>
              </a:ext>
            </a:extLst>
          </p:cNvPr>
          <p:cNvSpPr txBox="1"/>
          <p:nvPr/>
        </p:nvSpPr>
        <p:spPr>
          <a:xfrm>
            <a:off x="797442" y="489099"/>
            <a:ext cx="10877107" cy="6124754"/>
          </a:xfrm>
          <a:prstGeom prst="rect">
            <a:avLst/>
          </a:prstGeom>
          <a:noFill/>
        </p:spPr>
        <p:txBody>
          <a:bodyPr wrap="square">
            <a:spAutoFit/>
          </a:bodyPr>
          <a:lstStyle/>
          <a:p>
            <a:pPr indent="457200" algn="ctr"/>
            <a:r>
              <a:rPr lang="de-DE" sz="4000" dirty="0">
                <a:effectLst/>
                <a:latin typeface="Book Antiqua" panose="02040602050305030304" pitchFamily="18" charset="0"/>
                <a:ea typeface="Times New Roman" panose="02020603050405020304" pitchFamily="18" charset="0"/>
              </a:rPr>
              <a:t>„</a:t>
            </a:r>
            <a:r>
              <a:rPr lang="de-DE" sz="4000" b="1" dirty="0">
                <a:effectLst/>
                <a:latin typeface="Book Antiqua" panose="02040602050305030304" pitchFamily="18" charset="0"/>
                <a:ea typeface="Times New Roman" panose="02020603050405020304" pitchFamily="18" charset="0"/>
              </a:rPr>
              <a:t>W-Fragen</a:t>
            </a:r>
            <a:r>
              <a:rPr lang="de-DE" sz="4000" dirty="0">
                <a:effectLst/>
                <a:latin typeface="Book Antiqua" panose="02040602050305030304" pitchFamily="18" charset="0"/>
                <a:ea typeface="Times New Roman" panose="02020603050405020304" pitchFamily="18" charset="0"/>
              </a:rPr>
              <a:t>“</a:t>
            </a:r>
            <a:endParaRPr lang="ru-UA" sz="4000" dirty="0">
              <a:effectLst/>
              <a:latin typeface="Book Antiqua" panose="02040602050305030304" pitchFamily="18" charset="0"/>
              <a:ea typeface="Times New Roman" panose="02020603050405020304" pitchFamily="18" charset="0"/>
            </a:endParaRPr>
          </a:p>
          <a:p>
            <a:pPr indent="457200" algn="just"/>
            <a:r>
              <a:rPr lang="de-DE" sz="3200" b="1" u="sng" dirty="0">
                <a:solidFill>
                  <a:schemeClr val="accent1">
                    <a:lumMod val="50000"/>
                  </a:schemeClr>
                </a:solidFill>
                <a:effectLst/>
                <a:latin typeface="Book Antiqua" panose="02040602050305030304" pitchFamily="18" charset="0"/>
                <a:ea typeface="Times New Roman" panose="02020603050405020304" pitchFamily="18" charset="0"/>
              </a:rPr>
              <a:t>Textexterne Kriterien</a:t>
            </a:r>
            <a:r>
              <a:rPr lang="de-DE" sz="3200" dirty="0">
                <a:effectLst/>
                <a:latin typeface="Book Antiqua" panose="02040602050305030304" pitchFamily="18" charset="0"/>
                <a:ea typeface="Times New Roman" panose="02020603050405020304" pitchFamily="18" charset="0"/>
              </a:rPr>
              <a:t>: </a:t>
            </a:r>
            <a:r>
              <a:rPr lang="de-DE" sz="3200" b="1" dirty="0">
                <a:effectLst/>
                <a:latin typeface="Book Antiqua" panose="02040602050305030304" pitchFamily="18" charset="0"/>
                <a:ea typeface="Times New Roman" panose="02020603050405020304" pitchFamily="18" charset="0"/>
              </a:rPr>
              <a:t>Wer </a:t>
            </a:r>
            <a:r>
              <a:rPr lang="de-DE" sz="3200" dirty="0">
                <a:effectLst/>
                <a:latin typeface="Book Antiqua" panose="02040602050305030304" pitchFamily="18" charset="0"/>
                <a:ea typeface="Times New Roman" panose="02020603050405020304" pitchFamily="18" charset="0"/>
              </a:rPr>
              <a:t>(Textproduzent/Sender), übermittelt </a:t>
            </a:r>
            <a:r>
              <a:rPr lang="de-DE" sz="3200" b="1" dirty="0">
                <a:effectLst/>
                <a:latin typeface="Book Antiqua" panose="02040602050305030304" pitchFamily="18" charset="0"/>
                <a:ea typeface="Times New Roman" panose="02020603050405020304" pitchFamily="18" charset="0"/>
              </a:rPr>
              <a:t>wozu</a:t>
            </a:r>
            <a:r>
              <a:rPr lang="de-DE" sz="3200" dirty="0">
                <a:effectLst/>
                <a:latin typeface="Book Antiqua" panose="02040602050305030304" pitchFamily="18" charset="0"/>
                <a:ea typeface="Times New Roman" panose="02020603050405020304" pitchFamily="18" charset="0"/>
              </a:rPr>
              <a:t> (Senderintention) </a:t>
            </a:r>
            <a:r>
              <a:rPr lang="de-DE" sz="3200" b="1" dirty="0">
                <a:effectLst/>
                <a:latin typeface="Book Antiqua" panose="02040602050305030304" pitchFamily="18" charset="0"/>
                <a:ea typeface="Times New Roman" panose="02020603050405020304" pitchFamily="18" charset="0"/>
              </a:rPr>
              <a:t>wem</a:t>
            </a:r>
            <a:r>
              <a:rPr lang="de-DE" sz="3200" dirty="0">
                <a:effectLst/>
                <a:latin typeface="Book Antiqua" panose="02040602050305030304" pitchFamily="18" charset="0"/>
                <a:ea typeface="Times New Roman" panose="02020603050405020304" pitchFamily="18" charset="0"/>
              </a:rPr>
              <a:t> (Empfänger) </a:t>
            </a:r>
            <a:r>
              <a:rPr lang="de-DE" sz="3200" b="1" dirty="0">
                <a:effectLst/>
                <a:latin typeface="Book Antiqua" panose="02040602050305030304" pitchFamily="18" charset="0"/>
                <a:ea typeface="Times New Roman" panose="02020603050405020304" pitchFamily="18" charset="0"/>
              </a:rPr>
              <a:t>über welches Medium</a:t>
            </a:r>
            <a:r>
              <a:rPr lang="de-DE" sz="3200" dirty="0">
                <a:effectLst/>
                <a:latin typeface="Book Antiqua" panose="02040602050305030304" pitchFamily="18" charset="0"/>
                <a:ea typeface="Times New Roman" panose="02020603050405020304" pitchFamily="18" charset="0"/>
              </a:rPr>
              <a:t> (Medium/Kanal), </a:t>
            </a:r>
            <a:r>
              <a:rPr lang="de-DE" sz="3200" b="1" dirty="0">
                <a:effectLst/>
                <a:latin typeface="Book Antiqua" panose="02040602050305030304" pitchFamily="18" charset="0"/>
                <a:ea typeface="Times New Roman" panose="02020603050405020304" pitchFamily="18" charset="0"/>
              </a:rPr>
              <a:t>wo</a:t>
            </a:r>
            <a:r>
              <a:rPr lang="de-DE" sz="3200" dirty="0">
                <a:effectLst/>
                <a:latin typeface="Book Antiqua" panose="02040602050305030304" pitchFamily="18" charset="0"/>
                <a:ea typeface="Times New Roman" panose="02020603050405020304" pitchFamily="18" charset="0"/>
              </a:rPr>
              <a:t> (Ort), </a:t>
            </a:r>
            <a:r>
              <a:rPr lang="de-DE" sz="3200" b="1" dirty="0">
                <a:effectLst/>
                <a:latin typeface="Book Antiqua" panose="02040602050305030304" pitchFamily="18" charset="0"/>
                <a:ea typeface="Times New Roman" panose="02020603050405020304" pitchFamily="18" charset="0"/>
              </a:rPr>
              <a:t>wann</a:t>
            </a:r>
            <a:r>
              <a:rPr lang="de-DE" sz="3200" dirty="0">
                <a:effectLst/>
                <a:latin typeface="Book Antiqua" panose="02040602050305030304" pitchFamily="18" charset="0"/>
                <a:ea typeface="Times New Roman" panose="02020603050405020304" pitchFamily="18" charset="0"/>
              </a:rPr>
              <a:t> (Zeit), </a:t>
            </a:r>
            <a:r>
              <a:rPr lang="de-DE" sz="3200" b="1" dirty="0">
                <a:effectLst/>
                <a:latin typeface="Book Antiqua" panose="02040602050305030304" pitchFamily="18" charset="0"/>
                <a:ea typeface="Times New Roman" panose="02020603050405020304" pitchFamily="18" charset="0"/>
              </a:rPr>
              <a:t>warum </a:t>
            </a:r>
            <a:r>
              <a:rPr lang="de-DE" sz="3200" dirty="0">
                <a:effectLst/>
                <a:latin typeface="Book Antiqua" panose="02040602050305030304" pitchFamily="18" charset="0"/>
                <a:ea typeface="Times New Roman" panose="02020603050405020304" pitchFamily="18" charset="0"/>
              </a:rPr>
              <a:t>(Kommunikationsanlass) einen Text </a:t>
            </a:r>
            <a:r>
              <a:rPr lang="de-DE" sz="3200" b="1" dirty="0">
                <a:effectLst/>
                <a:latin typeface="Book Antiqua" panose="02040602050305030304" pitchFamily="18" charset="0"/>
                <a:ea typeface="Times New Roman" panose="02020603050405020304" pitchFamily="18" charset="0"/>
              </a:rPr>
              <a:t>mit welcher Funktion</a:t>
            </a:r>
            <a:r>
              <a:rPr lang="de-DE" sz="3200" dirty="0">
                <a:effectLst/>
                <a:latin typeface="Book Antiqua" panose="02040602050305030304" pitchFamily="18" charset="0"/>
                <a:ea typeface="Times New Roman" panose="02020603050405020304" pitchFamily="18" charset="0"/>
              </a:rPr>
              <a:t> (Textfunktion)? </a:t>
            </a:r>
            <a:endParaRPr lang="ru-UA" sz="3200" dirty="0">
              <a:effectLst/>
              <a:latin typeface="Book Antiqua" panose="02040602050305030304" pitchFamily="18" charset="0"/>
              <a:ea typeface="Times New Roman" panose="02020603050405020304" pitchFamily="18" charset="0"/>
            </a:endParaRPr>
          </a:p>
          <a:p>
            <a:pPr indent="457200" algn="just"/>
            <a:r>
              <a:rPr lang="de-DE" sz="3200" b="1" u="sng" dirty="0">
                <a:solidFill>
                  <a:schemeClr val="accent1">
                    <a:lumMod val="50000"/>
                  </a:schemeClr>
                </a:solidFill>
                <a:effectLst/>
                <a:latin typeface="Book Antiqua" panose="02040602050305030304" pitchFamily="18" charset="0"/>
                <a:ea typeface="Times New Roman" panose="02020603050405020304" pitchFamily="18" charset="0"/>
              </a:rPr>
              <a:t>Textinterne Kriterien</a:t>
            </a:r>
            <a:r>
              <a:rPr lang="de-DE" sz="3200" dirty="0">
                <a:effectLst/>
                <a:latin typeface="Book Antiqua" panose="02040602050305030304" pitchFamily="18" charset="0"/>
                <a:ea typeface="Times New Roman" panose="02020603050405020304" pitchFamily="18" charset="0"/>
              </a:rPr>
              <a:t>: </a:t>
            </a:r>
            <a:r>
              <a:rPr lang="de-DE" sz="3200" b="1" dirty="0">
                <a:effectLst/>
                <a:latin typeface="Book Antiqua" panose="02040602050305030304" pitchFamily="18" charset="0"/>
                <a:ea typeface="Times New Roman" panose="02020603050405020304" pitchFamily="18" charset="0"/>
              </a:rPr>
              <a:t>Worüber</a:t>
            </a:r>
            <a:r>
              <a:rPr lang="de-DE" sz="3200" dirty="0">
                <a:effectLst/>
                <a:latin typeface="Book Antiqua" panose="02040602050305030304" pitchFamily="18" charset="0"/>
                <a:ea typeface="Times New Roman" panose="02020603050405020304" pitchFamily="18" charset="0"/>
              </a:rPr>
              <a:t> (Thematik) sagt er </a:t>
            </a:r>
            <a:r>
              <a:rPr lang="de-DE" sz="3200" b="1" dirty="0">
                <a:effectLst/>
                <a:latin typeface="Book Antiqua" panose="02040602050305030304" pitchFamily="18" charset="0"/>
                <a:ea typeface="Times New Roman" panose="02020603050405020304" pitchFamily="18" charset="0"/>
              </a:rPr>
              <a:t>was</a:t>
            </a:r>
            <a:r>
              <a:rPr lang="de-DE" sz="3200" dirty="0">
                <a:effectLst/>
                <a:latin typeface="Book Antiqua" panose="02040602050305030304" pitchFamily="18" charset="0"/>
                <a:ea typeface="Times New Roman" panose="02020603050405020304" pitchFamily="18" charset="0"/>
              </a:rPr>
              <a:t> (Textinhalt), (was nicht – Präsuppositionen) </a:t>
            </a:r>
            <a:r>
              <a:rPr lang="de-DE" sz="3200" b="1" dirty="0">
                <a:effectLst/>
                <a:latin typeface="Book Antiqua" panose="02040602050305030304" pitchFamily="18" charset="0"/>
                <a:ea typeface="Times New Roman" panose="02020603050405020304" pitchFamily="18" charset="0"/>
              </a:rPr>
              <a:t>in welcher Reihenfolge</a:t>
            </a:r>
            <a:r>
              <a:rPr lang="de-DE" sz="3200" dirty="0">
                <a:effectLst/>
                <a:latin typeface="Book Antiqua" panose="02040602050305030304" pitchFamily="18" charset="0"/>
                <a:ea typeface="Times New Roman" panose="02020603050405020304" pitchFamily="18" charset="0"/>
              </a:rPr>
              <a:t> (Textaufbau), unter Einsatz</a:t>
            </a:r>
            <a:r>
              <a:rPr lang="de-DE" sz="3200" b="1" dirty="0">
                <a:effectLst/>
                <a:latin typeface="Book Antiqua" panose="02040602050305030304" pitchFamily="18" charset="0"/>
                <a:ea typeface="Times New Roman" panose="02020603050405020304" pitchFamily="18" charset="0"/>
              </a:rPr>
              <a:t> welcher </a:t>
            </a:r>
            <a:r>
              <a:rPr lang="de-DE" sz="3200" dirty="0">
                <a:effectLst/>
                <a:latin typeface="Book Antiqua" panose="02040602050305030304" pitchFamily="18" charset="0"/>
                <a:ea typeface="Times New Roman" panose="02020603050405020304" pitchFamily="18" charset="0"/>
              </a:rPr>
              <a:t>nonverbalen Elemente, </a:t>
            </a:r>
            <a:r>
              <a:rPr lang="de-DE" sz="3200" b="1" dirty="0">
                <a:effectLst/>
                <a:latin typeface="Book Antiqua" panose="02040602050305030304" pitchFamily="18" charset="0"/>
                <a:ea typeface="Times New Roman" panose="02020603050405020304" pitchFamily="18" charset="0"/>
              </a:rPr>
              <a:t>in welchen Worten</a:t>
            </a:r>
            <a:r>
              <a:rPr lang="de-DE" sz="3200" dirty="0">
                <a:effectLst/>
                <a:latin typeface="Book Antiqua" panose="02040602050305030304" pitchFamily="18" charset="0"/>
                <a:ea typeface="Times New Roman" panose="02020603050405020304" pitchFamily="18" charset="0"/>
              </a:rPr>
              <a:t> (Lexik), </a:t>
            </a:r>
            <a:r>
              <a:rPr lang="de-DE" sz="3200" b="1" dirty="0">
                <a:effectLst/>
                <a:latin typeface="Book Antiqua" panose="02040602050305030304" pitchFamily="18" charset="0"/>
                <a:ea typeface="Times New Roman" panose="02020603050405020304" pitchFamily="18" charset="0"/>
              </a:rPr>
              <a:t>in was für Sätzen</a:t>
            </a:r>
            <a:r>
              <a:rPr lang="de-DE" sz="3200" dirty="0">
                <a:effectLst/>
                <a:latin typeface="Book Antiqua" panose="02040602050305030304" pitchFamily="18" charset="0"/>
                <a:ea typeface="Times New Roman" panose="02020603050405020304" pitchFamily="18" charset="0"/>
              </a:rPr>
              <a:t> (Syntax), in </a:t>
            </a:r>
            <a:r>
              <a:rPr lang="de-DE" sz="3200" b="1" dirty="0">
                <a:effectLst/>
                <a:latin typeface="Book Antiqua" panose="02040602050305030304" pitchFamily="18" charset="0"/>
                <a:ea typeface="Times New Roman" panose="02020603050405020304" pitchFamily="18" charset="0"/>
              </a:rPr>
              <a:t>welchem</a:t>
            </a:r>
            <a:r>
              <a:rPr lang="de-DE" sz="3200" dirty="0">
                <a:effectLst/>
                <a:latin typeface="Book Antiqua" panose="02040602050305030304" pitchFamily="18" charset="0"/>
                <a:ea typeface="Times New Roman" panose="02020603050405020304" pitchFamily="18" charset="0"/>
              </a:rPr>
              <a:t> Ton, mit </a:t>
            </a:r>
            <a:r>
              <a:rPr lang="de-DE" sz="3200" b="1" dirty="0">
                <a:effectLst/>
                <a:latin typeface="Book Antiqua" panose="02040602050305030304" pitchFamily="18" charset="0"/>
                <a:ea typeface="Times New Roman" panose="02020603050405020304" pitchFamily="18" charset="0"/>
              </a:rPr>
              <a:t>welcher </a:t>
            </a:r>
            <a:r>
              <a:rPr lang="de-DE" sz="3200" dirty="0">
                <a:effectLst/>
                <a:latin typeface="Book Antiqua" panose="02040602050305030304" pitchFamily="18" charset="0"/>
                <a:ea typeface="Times New Roman" panose="02020603050405020304" pitchFamily="18" charset="0"/>
              </a:rPr>
              <a:t>Wirkung? (</a:t>
            </a:r>
            <a:r>
              <a:rPr lang="de-DE" sz="3200" i="1" dirty="0">
                <a:effectLst/>
                <a:latin typeface="Book Antiqua" panose="02040602050305030304" pitchFamily="18" charset="0"/>
                <a:ea typeface="Times New Roman" panose="02020603050405020304" pitchFamily="18" charset="0"/>
              </a:rPr>
              <a:t>Nord</a:t>
            </a:r>
            <a:r>
              <a:rPr lang="de-DE" sz="3200" dirty="0">
                <a:effectLst/>
                <a:latin typeface="Book Antiqua" panose="02040602050305030304" pitchFamily="18" charset="0"/>
                <a:ea typeface="Times New Roman" panose="02020603050405020304" pitchFamily="18" charset="0"/>
              </a:rPr>
              <a:t>: 1995: 40)</a:t>
            </a:r>
            <a:endParaRPr lang="ru-UA" sz="3200" dirty="0">
              <a:effectLst/>
              <a:latin typeface="Book Antiqua" panose="02040602050305030304" pitchFamily="18" charset="0"/>
              <a:ea typeface="Times New Roman" panose="02020603050405020304" pitchFamily="18" charset="0"/>
            </a:endParaRPr>
          </a:p>
        </p:txBody>
      </p:sp>
    </p:spTree>
    <p:extLst>
      <p:ext uri="{BB962C8B-B14F-4D97-AF65-F5344CB8AC3E}">
        <p14:creationId xmlns:p14="http://schemas.microsoft.com/office/powerpoint/2010/main" val="3255146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0C3704-1B4C-838C-0381-8C1D0E7462B1}"/>
              </a:ext>
            </a:extLst>
          </p:cNvPr>
          <p:cNvSpPr txBox="1"/>
          <p:nvPr/>
        </p:nvSpPr>
        <p:spPr>
          <a:xfrm>
            <a:off x="956929" y="223284"/>
            <a:ext cx="11025963" cy="6124754"/>
          </a:xfrm>
          <a:prstGeom prst="rect">
            <a:avLst/>
          </a:prstGeom>
          <a:noFill/>
        </p:spPr>
        <p:txBody>
          <a:bodyPr wrap="square">
            <a:spAutoFit/>
          </a:bodyPr>
          <a:lstStyle/>
          <a:p>
            <a:pPr indent="457200" algn="ctr"/>
            <a:r>
              <a:rPr lang="de-DE" sz="4000" b="1" dirty="0">
                <a:solidFill>
                  <a:srgbClr val="393E42"/>
                </a:solidFill>
                <a:effectLst/>
                <a:latin typeface="Book Antiqua" panose="02040602050305030304" pitchFamily="18" charset="0"/>
                <a:ea typeface="Times New Roman" panose="02020603050405020304" pitchFamily="18" charset="0"/>
              </a:rPr>
              <a:t>Die Textsorten</a:t>
            </a:r>
          </a:p>
          <a:p>
            <a:pPr indent="457200" algn="just"/>
            <a:r>
              <a:rPr lang="de-DE" sz="3200" dirty="0">
                <a:solidFill>
                  <a:srgbClr val="393E42"/>
                </a:solidFill>
                <a:effectLst/>
                <a:latin typeface="Book Antiqua" panose="02040602050305030304" pitchFamily="18" charset="0"/>
                <a:ea typeface="Times New Roman" panose="02020603050405020304" pitchFamily="18" charset="0"/>
              </a:rPr>
              <a:t>Texte können gemäß ihrer Gattung grundsätzlich in zwei Kategorien eingeteilt werden: in </a:t>
            </a:r>
            <a:r>
              <a:rPr lang="de-DE" sz="3200" b="1" dirty="0">
                <a:solidFill>
                  <a:srgbClr val="393E42"/>
                </a:solidFill>
                <a:effectLst/>
                <a:latin typeface="Book Antiqua" panose="02040602050305030304" pitchFamily="18" charset="0"/>
                <a:ea typeface="Times New Roman" panose="02020603050405020304" pitchFamily="18" charset="0"/>
              </a:rPr>
              <a:t>fiktionale</a:t>
            </a:r>
            <a:r>
              <a:rPr lang="de-DE" sz="3200" dirty="0">
                <a:solidFill>
                  <a:srgbClr val="393E42"/>
                </a:solidFill>
                <a:effectLst/>
                <a:latin typeface="Book Antiqua" panose="02040602050305030304" pitchFamily="18" charset="0"/>
                <a:ea typeface="Times New Roman" panose="02020603050405020304" pitchFamily="18" charset="0"/>
              </a:rPr>
              <a:t> und </a:t>
            </a:r>
            <a:r>
              <a:rPr lang="de-DE" sz="3200" b="1" dirty="0">
                <a:solidFill>
                  <a:srgbClr val="393E42"/>
                </a:solidFill>
                <a:latin typeface="Book Antiqua" panose="02040602050305030304" pitchFamily="18" charset="0"/>
                <a:ea typeface="Times New Roman" panose="02020603050405020304" pitchFamily="18" charset="0"/>
              </a:rPr>
              <a:t>expositorische</a:t>
            </a:r>
            <a:r>
              <a:rPr lang="de-DE" sz="3200" dirty="0">
                <a:solidFill>
                  <a:srgbClr val="393E42"/>
                </a:solidFill>
                <a:effectLst/>
                <a:latin typeface="Book Antiqua" panose="02040602050305030304" pitchFamily="18" charset="0"/>
                <a:ea typeface="Times New Roman" panose="02020603050405020304" pitchFamily="18" charset="0"/>
              </a:rPr>
              <a:t> Texte.</a:t>
            </a:r>
          </a:p>
          <a:p>
            <a:pPr algn="just"/>
            <a:r>
              <a:rPr lang="de-DE" sz="3200" dirty="0">
                <a:effectLst/>
                <a:latin typeface="Book Antiqua" panose="02040602050305030304" pitchFamily="18" charset="0"/>
                <a:ea typeface="Times New Roman" panose="02020603050405020304" pitchFamily="18" charset="0"/>
              </a:rPr>
              <a:t>Unter </a:t>
            </a:r>
            <a:r>
              <a:rPr lang="de-DE" sz="3200" b="1" i="1" dirty="0">
                <a:solidFill>
                  <a:schemeClr val="accent1">
                    <a:lumMod val="50000"/>
                  </a:schemeClr>
                </a:solidFill>
                <a:effectLst/>
                <a:latin typeface="Book Antiqua" panose="02040602050305030304" pitchFamily="18" charset="0"/>
                <a:ea typeface="Times New Roman" panose="02020603050405020304" pitchFamily="18" charset="0"/>
              </a:rPr>
              <a:t>expositorischen Texten</a:t>
            </a:r>
            <a:r>
              <a:rPr lang="de-DE" sz="3200" b="1" dirty="0">
                <a:solidFill>
                  <a:schemeClr val="accent1">
                    <a:lumMod val="50000"/>
                  </a:schemeClr>
                </a:solidFill>
                <a:effectLst/>
                <a:latin typeface="Book Antiqua" panose="02040602050305030304" pitchFamily="18" charset="0"/>
                <a:ea typeface="Times New Roman" panose="02020603050405020304" pitchFamily="18" charset="0"/>
              </a:rPr>
              <a:t> </a:t>
            </a:r>
            <a:r>
              <a:rPr lang="de-DE" sz="3200" dirty="0">
                <a:effectLst/>
                <a:latin typeface="Book Antiqua" panose="02040602050305030304" pitchFamily="18" charset="0"/>
                <a:ea typeface="Times New Roman" panose="02020603050405020304" pitchFamily="18" charset="0"/>
              </a:rPr>
              <a:t>(lat. Erklärend, darlegend) werden Gebrauchstexte verstanden, die in erster Linie informieren oder etwas erklären wollen. Sie sind  adressatenorientiert.</a:t>
            </a:r>
            <a:endParaRPr lang="ru-UA" sz="3200" dirty="0">
              <a:effectLst/>
              <a:latin typeface="Book Antiqua" panose="02040602050305030304" pitchFamily="18" charset="0"/>
              <a:ea typeface="Times New Roman" panose="02020603050405020304" pitchFamily="18" charset="0"/>
            </a:endParaRPr>
          </a:p>
          <a:p>
            <a:pPr algn="just"/>
            <a:r>
              <a:rPr lang="de-DE" sz="3200" dirty="0">
                <a:effectLst/>
                <a:latin typeface="Book Antiqua" panose="02040602050305030304" pitchFamily="18" charset="0"/>
                <a:ea typeface="Times New Roman" panose="02020603050405020304" pitchFamily="18" charset="0"/>
              </a:rPr>
              <a:t> </a:t>
            </a:r>
            <a:r>
              <a:rPr lang="de-DE" sz="3200" b="1" i="1" dirty="0">
                <a:solidFill>
                  <a:schemeClr val="accent1">
                    <a:lumMod val="50000"/>
                  </a:schemeClr>
                </a:solidFill>
                <a:effectLst/>
                <a:latin typeface="Book Antiqua" panose="02040602050305030304" pitchFamily="18" charset="0"/>
                <a:ea typeface="Times New Roman" panose="02020603050405020304" pitchFamily="18" charset="0"/>
              </a:rPr>
              <a:t>Expositorische Texte</a:t>
            </a:r>
            <a:r>
              <a:rPr lang="de-DE" sz="3200" b="1" dirty="0">
                <a:solidFill>
                  <a:schemeClr val="accent1">
                    <a:lumMod val="50000"/>
                  </a:schemeClr>
                </a:solidFill>
                <a:effectLst/>
                <a:latin typeface="Book Antiqua" panose="02040602050305030304" pitchFamily="18" charset="0"/>
                <a:ea typeface="Times New Roman" panose="02020603050405020304" pitchFamily="18" charset="0"/>
              </a:rPr>
              <a:t> </a:t>
            </a:r>
            <a:r>
              <a:rPr lang="de-DE" sz="3200" dirty="0">
                <a:effectLst/>
                <a:latin typeface="Book Antiqua" panose="02040602050305030304" pitchFamily="18" charset="0"/>
                <a:ea typeface="Times New Roman" panose="02020603050405020304" pitchFamily="18" charset="0"/>
              </a:rPr>
              <a:t>lassen sich in folgende Texte einteilen:</a:t>
            </a:r>
            <a:endParaRPr lang="ru-UA" sz="3200" dirty="0">
              <a:effectLst/>
              <a:latin typeface="Book Antiqua" panose="02040602050305030304" pitchFamily="18" charset="0"/>
              <a:ea typeface="Times New Roman" panose="02020603050405020304" pitchFamily="18" charset="0"/>
            </a:endParaRPr>
          </a:p>
          <a:p>
            <a:pPr marL="342900" lvl="0" indent="-342900" algn="just">
              <a:buFont typeface="Wingdings" panose="05000000000000000000" pitchFamily="2" charset="2"/>
              <a:buChar char=""/>
              <a:tabLst>
                <a:tab pos="540385" algn="l"/>
              </a:tabLst>
            </a:pPr>
            <a:r>
              <a:rPr lang="de-DE" sz="3200" dirty="0">
                <a:effectLst/>
                <a:latin typeface="Book Antiqua" panose="02040602050305030304" pitchFamily="18" charset="0"/>
                <a:ea typeface="Times New Roman" panose="02020603050405020304" pitchFamily="18" charset="0"/>
              </a:rPr>
              <a:t>wissenschaftliche (z. B. Essay, Kommentar), </a:t>
            </a:r>
            <a:endParaRPr lang="ru-UA" sz="3200" dirty="0">
              <a:effectLst/>
              <a:latin typeface="Book Antiqua" panose="02040602050305030304" pitchFamily="18" charset="0"/>
              <a:ea typeface="Times New Roman" panose="02020603050405020304" pitchFamily="18" charset="0"/>
            </a:endParaRPr>
          </a:p>
          <a:p>
            <a:pPr marL="342900" lvl="0" indent="-342900" algn="just">
              <a:buFont typeface="Wingdings" panose="05000000000000000000" pitchFamily="2" charset="2"/>
              <a:buChar char=""/>
              <a:tabLst>
                <a:tab pos="540385" algn="l"/>
              </a:tabLst>
            </a:pPr>
            <a:r>
              <a:rPr lang="de-DE" sz="3200" dirty="0">
                <a:effectLst/>
                <a:latin typeface="Book Antiqua" panose="02040602050305030304" pitchFamily="18" charset="0"/>
                <a:ea typeface="Times New Roman" panose="02020603050405020304" pitchFamily="18" charset="0"/>
              </a:rPr>
              <a:t>belehrende (z. B. Rede, Referat),</a:t>
            </a:r>
            <a:endParaRPr lang="ru-UA" sz="3200" dirty="0">
              <a:effectLst/>
              <a:latin typeface="Book Antiqua" panose="02040602050305030304" pitchFamily="18" charset="0"/>
              <a:ea typeface="Times New Roman" panose="02020603050405020304" pitchFamily="18" charset="0"/>
            </a:endParaRPr>
          </a:p>
          <a:p>
            <a:pPr marL="342900" lvl="0" indent="-342900" algn="just">
              <a:buFont typeface="Wingdings" panose="05000000000000000000" pitchFamily="2" charset="2"/>
              <a:buChar char=""/>
              <a:tabLst>
                <a:tab pos="540385" algn="l"/>
              </a:tabLst>
            </a:pPr>
            <a:r>
              <a:rPr lang="de-DE" sz="3200" dirty="0">
                <a:effectLst/>
                <a:latin typeface="Book Antiqua" panose="02040602050305030304" pitchFamily="18" charset="0"/>
                <a:ea typeface="Times New Roman" panose="02020603050405020304" pitchFamily="18" charset="0"/>
              </a:rPr>
              <a:t> publizistische Texte (z. B. Nachricht, Glosse, Leitartikel). </a:t>
            </a:r>
            <a:endParaRPr lang="ru-UA" sz="3200" dirty="0">
              <a:effectLst/>
              <a:latin typeface="Book Antiqua" panose="02040602050305030304" pitchFamily="18" charset="0"/>
              <a:ea typeface="Times New Roman" panose="02020603050405020304" pitchFamily="18" charset="0"/>
            </a:endParaRPr>
          </a:p>
        </p:txBody>
      </p:sp>
    </p:spTree>
    <p:extLst>
      <p:ext uri="{BB962C8B-B14F-4D97-AF65-F5344CB8AC3E}">
        <p14:creationId xmlns:p14="http://schemas.microsoft.com/office/powerpoint/2010/main" val="1406829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8DC6E4-2D1A-5EDE-2C94-8445DCFB6921}"/>
              </a:ext>
            </a:extLst>
          </p:cNvPr>
          <p:cNvSpPr txBox="1"/>
          <p:nvPr/>
        </p:nvSpPr>
        <p:spPr>
          <a:xfrm>
            <a:off x="2870791" y="255181"/>
            <a:ext cx="6422065" cy="707886"/>
          </a:xfrm>
          <a:prstGeom prst="rect">
            <a:avLst/>
          </a:prstGeom>
          <a:noFill/>
        </p:spPr>
        <p:txBody>
          <a:bodyPr wrap="square">
            <a:spAutoFit/>
          </a:bodyPr>
          <a:lstStyle/>
          <a:p>
            <a:pPr indent="457200" algn="ctr"/>
            <a:r>
              <a:rPr lang="de-DE" sz="4000" b="1" dirty="0">
                <a:solidFill>
                  <a:srgbClr val="393E42"/>
                </a:solidFill>
                <a:effectLst/>
                <a:latin typeface="Book Antiqua" panose="02040602050305030304" pitchFamily="18" charset="0"/>
                <a:ea typeface="Times New Roman" panose="02020603050405020304" pitchFamily="18" charset="0"/>
              </a:rPr>
              <a:t>Die Textsorten</a:t>
            </a:r>
          </a:p>
        </p:txBody>
      </p:sp>
      <p:sp>
        <p:nvSpPr>
          <p:cNvPr id="5" name="TextBox 4">
            <a:extLst>
              <a:ext uri="{FF2B5EF4-FFF2-40B4-BE49-F238E27FC236}">
                <a16:creationId xmlns:a16="http://schemas.microsoft.com/office/drawing/2014/main" id="{881199B9-4076-0C84-80FB-BE5C9CAE4BA4}"/>
              </a:ext>
            </a:extLst>
          </p:cNvPr>
          <p:cNvSpPr txBox="1"/>
          <p:nvPr/>
        </p:nvSpPr>
        <p:spPr>
          <a:xfrm>
            <a:off x="574158" y="1169580"/>
            <a:ext cx="11355572" cy="5078313"/>
          </a:xfrm>
          <a:prstGeom prst="rect">
            <a:avLst/>
          </a:prstGeom>
          <a:noFill/>
        </p:spPr>
        <p:txBody>
          <a:bodyPr wrap="square">
            <a:spAutoFit/>
          </a:bodyPr>
          <a:lstStyle/>
          <a:p>
            <a:pPr indent="450215" algn="just"/>
            <a:r>
              <a:rPr lang="de-DE" sz="3600" dirty="0">
                <a:effectLst/>
                <a:latin typeface="Book Antiqua" panose="02040602050305030304" pitchFamily="18" charset="0"/>
                <a:ea typeface="Times New Roman" panose="02020603050405020304" pitchFamily="18" charset="0"/>
              </a:rPr>
              <a:t>Unter </a:t>
            </a:r>
            <a:r>
              <a:rPr lang="de-DE" sz="3600" b="1" i="1" dirty="0">
                <a:solidFill>
                  <a:schemeClr val="accent1">
                    <a:lumMod val="50000"/>
                  </a:schemeClr>
                </a:solidFill>
                <a:effectLst/>
                <a:latin typeface="Book Antiqua" panose="02040602050305030304" pitchFamily="18" charset="0"/>
                <a:ea typeface="Times New Roman" panose="02020603050405020304" pitchFamily="18" charset="0"/>
              </a:rPr>
              <a:t>fiktionalen Texten</a:t>
            </a:r>
            <a:r>
              <a:rPr lang="de-DE" sz="3600" b="1" dirty="0">
                <a:solidFill>
                  <a:schemeClr val="accent1">
                    <a:lumMod val="50000"/>
                  </a:schemeClr>
                </a:solidFill>
                <a:effectLst/>
                <a:latin typeface="Book Antiqua" panose="02040602050305030304" pitchFamily="18" charset="0"/>
                <a:ea typeface="Times New Roman" panose="02020603050405020304" pitchFamily="18" charset="0"/>
              </a:rPr>
              <a:t> </a:t>
            </a:r>
            <a:r>
              <a:rPr lang="de-DE" sz="3600" dirty="0">
                <a:effectLst/>
                <a:latin typeface="Book Antiqua" panose="02040602050305030304" pitchFamily="18" charset="0"/>
                <a:ea typeface="Times New Roman" panose="02020603050405020304" pitchFamily="18" charset="0"/>
              </a:rPr>
              <a:t>(lat. geformt, erdacht) versteht man grundsätzlich literarische Texte – mit ausgedachten Inhalten, die in Wirklichkeit nicht existieren, aber so dargestellt sind, als könnten sie real sein oder sich ereignen. Sie werden eingeteilt in:</a:t>
            </a:r>
            <a:endParaRPr lang="de-DE" sz="3600" dirty="0">
              <a:latin typeface="Book Antiqua" panose="02040602050305030304" pitchFamily="18" charset="0"/>
              <a:ea typeface="Times New Roman" panose="02020603050405020304" pitchFamily="18" charset="0"/>
            </a:endParaRPr>
          </a:p>
          <a:p>
            <a:pPr indent="450215" algn="just"/>
            <a:r>
              <a:rPr lang="de-DE" sz="3600" dirty="0">
                <a:effectLst/>
                <a:latin typeface="Book Antiqua" panose="02040602050305030304" pitchFamily="18" charset="0"/>
                <a:ea typeface="Times New Roman" panose="02020603050405020304" pitchFamily="18" charset="0"/>
              </a:rPr>
              <a:t>• </a:t>
            </a:r>
            <a:r>
              <a:rPr lang="de-DE" sz="3600" b="1" dirty="0">
                <a:solidFill>
                  <a:schemeClr val="accent1">
                    <a:lumMod val="50000"/>
                  </a:schemeClr>
                </a:solidFill>
                <a:effectLst/>
                <a:latin typeface="Book Antiqua" panose="02040602050305030304" pitchFamily="18" charset="0"/>
                <a:ea typeface="Times New Roman" panose="02020603050405020304" pitchFamily="18" charset="0"/>
              </a:rPr>
              <a:t>Epik</a:t>
            </a:r>
            <a:r>
              <a:rPr lang="de-DE" sz="3600" dirty="0">
                <a:effectLst/>
                <a:latin typeface="Book Antiqua" panose="02040602050305030304" pitchFamily="18" charset="0"/>
                <a:ea typeface="Times New Roman" panose="02020603050405020304" pitchFamily="18" charset="0"/>
              </a:rPr>
              <a:t> (Erzählung, Kurzgeschichte, Novelle, Roman), </a:t>
            </a:r>
            <a:endParaRPr lang="de-DE" sz="3600" dirty="0">
              <a:latin typeface="Book Antiqua" panose="02040602050305030304" pitchFamily="18" charset="0"/>
              <a:ea typeface="Times New Roman" panose="02020603050405020304" pitchFamily="18" charset="0"/>
            </a:endParaRPr>
          </a:p>
          <a:p>
            <a:pPr indent="450215" algn="just"/>
            <a:r>
              <a:rPr lang="de-DE" sz="3600" dirty="0">
                <a:effectLst/>
                <a:latin typeface="Book Antiqua" panose="02040602050305030304" pitchFamily="18" charset="0"/>
                <a:ea typeface="Times New Roman" panose="02020603050405020304" pitchFamily="18" charset="0"/>
              </a:rPr>
              <a:t>• </a:t>
            </a:r>
            <a:r>
              <a:rPr lang="de-DE" sz="3600" b="1" dirty="0">
                <a:solidFill>
                  <a:schemeClr val="accent1">
                    <a:lumMod val="50000"/>
                  </a:schemeClr>
                </a:solidFill>
                <a:effectLst/>
                <a:latin typeface="Book Antiqua" panose="02040602050305030304" pitchFamily="18" charset="0"/>
                <a:ea typeface="Times New Roman" panose="02020603050405020304" pitchFamily="18" charset="0"/>
              </a:rPr>
              <a:t>Dramatik</a:t>
            </a:r>
            <a:r>
              <a:rPr lang="de-DE" sz="3600" dirty="0">
                <a:effectLst/>
                <a:latin typeface="Book Antiqua" panose="02040602050305030304" pitchFamily="18" charset="0"/>
                <a:ea typeface="Times New Roman" panose="02020603050405020304" pitchFamily="18" charset="0"/>
              </a:rPr>
              <a:t> (Tragödie, Komödie, Schauspiel),</a:t>
            </a:r>
            <a:endParaRPr lang="de-DE" sz="3600" dirty="0">
              <a:latin typeface="Book Antiqua" panose="02040602050305030304" pitchFamily="18" charset="0"/>
              <a:ea typeface="Times New Roman" panose="02020603050405020304" pitchFamily="18" charset="0"/>
            </a:endParaRPr>
          </a:p>
          <a:p>
            <a:pPr indent="450215" algn="just"/>
            <a:r>
              <a:rPr lang="de-DE" sz="3600" dirty="0">
                <a:effectLst/>
                <a:latin typeface="Book Antiqua" panose="02040602050305030304" pitchFamily="18" charset="0"/>
                <a:ea typeface="Times New Roman" panose="02020603050405020304" pitchFamily="18" charset="0"/>
              </a:rPr>
              <a:t>• </a:t>
            </a:r>
            <a:r>
              <a:rPr lang="de-DE" sz="3600" b="1" dirty="0">
                <a:solidFill>
                  <a:schemeClr val="accent1">
                    <a:lumMod val="50000"/>
                  </a:schemeClr>
                </a:solidFill>
                <a:effectLst/>
                <a:latin typeface="Book Antiqua" panose="02040602050305030304" pitchFamily="18" charset="0"/>
                <a:ea typeface="Times New Roman" panose="02020603050405020304" pitchFamily="18" charset="0"/>
              </a:rPr>
              <a:t>Lyrik </a:t>
            </a:r>
            <a:r>
              <a:rPr lang="de-DE" sz="3600" dirty="0">
                <a:effectLst/>
                <a:latin typeface="Book Antiqua" panose="02040602050305030304" pitchFamily="18" charset="0"/>
                <a:ea typeface="Times New Roman" panose="02020603050405020304" pitchFamily="18" charset="0"/>
              </a:rPr>
              <a:t>(Gedicht, Hymne, Epigramm, Lied, Ballade). </a:t>
            </a:r>
            <a:endParaRPr lang="ru-UA" sz="3600" dirty="0">
              <a:effectLst/>
              <a:latin typeface="Book Antiqua" panose="02040602050305030304" pitchFamily="18" charset="0"/>
              <a:ea typeface="Times New Roman" panose="02020603050405020304" pitchFamily="18" charset="0"/>
            </a:endParaRPr>
          </a:p>
        </p:txBody>
      </p:sp>
    </p:spTree>
    <p:extLst>
      <p:ext uri="{BB962C8B-B14F-4D97-AF65-F5344CB8AC3E}">
        <p14:creationId xmlns:p14="http://schemas.microsoft.com/office/powerpoint/2010/main" val="681307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183426-578B-266D-FF7B-7335ABA7AAA0}"/>
              </a:ext>
            </a:extLst>
          </p:cNvPr>
          <p:cNvSpPr txBox="1"/>
          <p:nvPr/>
        </p:nvSpPr>
        <p:spPr>
          <a:xfrm>
            <a:off x="1733106" y="350875"/>
            <a:ext cx="8761227" cy="707886"/>
          </a:xfrm>
          <a:prstGeom prst="rect">
            <a:avLst/>
          </a:prstGeom>
          <a:noFill/>
        </p:spPr>
        <p:txBody>
          <a:bodyPr wrap="square">
            <a:spAutoFit/>
          </a:bodyPr>
          <a:lstStyle/>
          <a:p>
            <a:pPr algn="ctr"/>
            <a:r>
              <a:rPr lang="de-DE" sz="4000" b="1" dirty="0">
                <a:effectLst/>
                <a:latin typeface="Book Antiqua" panose="02040602050305030304" pitchFamily="18" charset="0"/>
                <a:ea typeface="Times New Roman" panose="02020603050405020304" pitchFamily="18" charset="0"/>
                <a:cs typeface="Times New Roman" panose="02020603050405020304" pitchFamily="18" charset="0"/>
              </a:rPr>
              <a:t>Was ist eine Interpretation?</a:t>
            </a:r>
            <a:endParaRPr lang="ru-UA" sz="4000" dirty="0"/>
          </a:p>
        </p:txBody>
      </p:sp>
      <p:sp>
        <p:nvSpPr>
          <p:cNvPr id="5" name="TextBox 4">
            <a:extLst>
              <a:ext uri="{FF2B5EF4-FFF2-40B4-BE49-F238E27FC236}">
                <a16:creationId xmlns:a16="http://schemas.microsoft.com/office/drawing/2014/main" id="{2E0DAE10-BC76-AFA6-CB2C-09DBEA919BB9}"/>
              </a:ext>
            </a:extLst>
          </p:cNvPr>
          <p:cNvSpPr txBox="1"/>
          <p:nvPr/>
        </p:nvSpPr>
        <p:spPr>
          <a:xfrm>
            <a:off x="776178" y="925035"/>
            <a:ext cx="11164186" cy="5509200"/>
          </a:xfrm>
          <a:prstGeom prst="rect">
            <a:avLst/>
          </a:prstGeom>
          <a:noFill/>
        </p:spPr>
        <p:txBody>
          <a:bodyPr wrap="square">
            <a:spAutoFit/>
          </a:bodyPr>
          <a:lstStyle/>
          <a:p>
            <a:pPr indent="457200" algn="just"/>
            <a:r>
              <a:rPr lang="de-DE" sz="3200" dirty="0">
                <a:effectLst/>
                <a:latin typeface="Book Antiqua" panose="02040602050305030304" pitchFamily="18" charset="0"/>
                <a:ea typeface="Times New Roman" panose="02020603050405020304" pitchFamily="18" charset="0"/>
                <a:cs typeface="Times New Roman" panose="02020603050405020304" pitchFamily="18" charset="0"/>
              </a:rPr>
              <a:t>•Das Wort </a:t>
            </a:r>
            <a:r>
              <a:rPr lang="de-DE" sz="3200" dirty="0">
                <a:solidFill>
                  <a:schemeClr val="accent1">
                    <a:lumMod val="50000"/>
                  </a:schemeClr>
                </a:solidFill>
                <a:effectLst/>
                <a:latin typeface="Book Antiqua" panose="02040602050305030304" pitchFamily="18" charset="0"/>
                <a:ea typeface="Times New Roman" panose="02020603050405020304" pitchFamily="18" charset="0"/>
                <a:cs typeface="Times New Roman" panose="02020603050405020304" pitchFamily="18" charset="0"/>
              </a:rPr>
              <a:t>„</a:t>
            </a:r>
            <a:r>
              <a:rPr lang="de-DE" sz="3200" b="1" dirty="0">
                <a:solidFill>
                  <a:schemeClr val="accent1">
                    <a:lumMod val="50000"/>
                  </a:schemeClr>
                </a:solidFill>
                <a:effectLst/>
                <a:latin typeface="Book Antiqua" panose="02040602050305030304" pitchFamily="18" charset="0"/>
                <a:ea typeface="Times New Roman" panose="02020603050405020304" pitchFamily="18" charset="0"/>
                <a:cs typeface="Times New Roman" panose="02020603050405020304" pitchFamily="18" charset="0"/>
              </a:rPr>
              <a:t>Analyse</a:t>
            </a:r>
            <a:r>
              <a:rPr lang="de-DE" sz="3200" dirty="0">
                <a:solidFill>
                  <a:schemeClr val="accent1">
                    <a:lumMod val="50000"/>
                  </a:schemeClr>
                </a:solidFill>
                <a:effectLst/>
                <a:latin typeface="Book Antiqua" panose="02040602050305030304" pitchFamily="18" charset="0"/>
                <a:ea typeface="Times New Roman" panose="02020603050405020304" pitchFamily="18" charset="0"/>
                <a:cs typeface="Times New Roman" panose="02020603050405020304" pitchFamily="18" charset="0"/>
              </a:rPr>
              <a:t>“ </a:t>
            </a:r>
            <a:r>
              <a:rPr lang="de-DE" sz="3200" dirty="0">
                <a:effectLst/>
                <a:latin typeface="Book Antiqua" panose="02040602050305030304" pitchFamily="18" charset="0"/>
                <a:ea typeface="Times New Roman" panose="02020603050405020304" pitchFamily="18" charset="0"/>
                <a:cs typeface="Times New Roman" panose="02020603050405020304" pitchFamily="18" charset="0"/>
              </a:rPr>
              <a:t>kommt aus dem Griechischen und heißt „</a:t>
            </a:r>
            <a:r>
              <a:rPr lang="de-DE" sz="3200" u="sng" dirty="0">
                <a:effectLst/>
                <a:latin typeface="Book Antiqua" panose="02040602050305030304" pitchFamily="18" charset="0"/>
                <a:ea typeface="Times New Roman" panose="02020603050405020304" pitchFamily="18" charset="0"/>
                <a:cs typeface="Times New Roman" panose="02020603050405020304" pitchFamily="18" charset="0"/>
              </a:rPr>
              <a:t>Auflösung</a:t>
            </a:r>
            <a:r>
              <a:rPr lang="de-DE" sz="3200" dirty="0">
                <a:effectLst/>
                <a:latin typeface="Book Antiqua" panose="02040602050305030304" pitchFamily="18" charset="0"/>
                <a:ea typeface="Times New Roman" panose="02020603050405020304" pitchFamily="18" charset="0"/>
                <a:cs typeface="Times New Roman" panose="02020603050405020304" pitchFamily="18" charset="0"/>
              </a:rPr>
              <a:t>“. Gemeint ist damit die Zerlegung eines Ganzen in seine Einzelteile mit dem Ziel des Verstehens. </a:t>
            </a:r>
          </a:p>
          <a:p>
            <a:pPr indent="457200" algn="just"/>
            <a:r>
              <a:rPr lang="de-DE" sz="32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de-DE" sz="3200" dirty="0">
                <a:effectLst/>
                <a:latin typeface="Book Antiqua" panose="02040602050305030304" pitchFamily="18" charset="0"/>
                <a:ea typeface="Times New Roman" panose="02020603050405020304" pitchFamily="18" charset="0"/>
              </a:rPr>
              <a:t>Der Begriff </a:t>
            </a:r>
            <a:r>
              <a:rPr lang="de-DE" sz="3200" dirty="0">
                <a:solidFill>
                  <a:schemeClr val="accent1">
                    <a:lumMod val="50000"/>
                  </a:schemeClr>
                </a:solidFill>
                <a:effectLst/>
                <a:latin typeface="Book Antiqua" panose="02040602050305030304" pitchFamily="18" charset="0"/>
                <a:ea typeface="Times New Roman" panose="02020603050405020304" pitchFamily="18" charset="0"/>
              </a:rPr>
              <a:t>„</a:t>
            </a:r>
            <a:r>
              <a:rPr lang="de-DE" sz="3200" b="1" dirty="0">
                <a:solidFill>
                  <a:schemeClr val="accent1">
                    <a:lumMod val="50000"/>
                  </a:schemeClr>
                </a:solidFill>
                <a:effectLst/>
                <a:latin typeface="Book Antiqua" panose="02040602050305030304" pitchFamily="18" charset="0"/>
                <a:ea typeface="Times New Roman" panose="02020603050405020304" pitchFamily="18" charset="0"/>
              </a:rPr>
              <a:t>Interpretation</a:t>
            </a:r>
            <a:r>
              <a:rPr lang="de-DE" sz="3200" i="1" dirty="0">
                <a:solidFill>
                  <a:schemeClr val="accent1">
                    <a:lumMod val="50000"/>
                  </a:schemeClr>
                </a:solidFill>
                <a:effectLst/>
                <a:latin typeface="Book Antiqua" panose="02040602050305030304" pitchFamily="18" charset="0"/>
                <a:ea typeface="Times New Roman" panose="02020603050405020304" pitchFamily="18" charset="0"/>
              </a:rPr>
              <a:t>“</a:t>
            </a:r>
            <a:r>
              <a:rPr lang="de-DE" sz="3200" dirty="0">
                <a:effectLst/>
                <a:latin typeface="Book Antiqua" panose="02040602050305030304" pitchFamily="18" charset="0"/>
                <a:ea typeface="Times New Roman" panose="02020603050405020304" pitchFamily="18" charset="0"/>
              </a:rPr>
              <a:t> stammt aus dem Lateinischen und bedeutet „</a:t>
            </a:r>
            <a:r>
              <a:rPr lang="de-DE" sz="3200" u="sng" dirty="0">
                <a:effectLst/>
                <a:latin typeface="Book Antiqua" panose="02040602050305030304" pitchFamily="18" charset="0"/>
                <a:ea typeface="Times New Roman" panose="02020603050405020304" pitchFamily="18" charset="0"/>
              </a:rPr>
              <a:t>Erklärung, Auslegung</a:t>
            </a:r>
            <a:r>
              <a:rPr lang="de-DE" sz="3200" dirty="0">
                <a:effectLst/>
                <a:latin typeface="Book Antiqua" panose="02040602050305030304" pitchFamily="18" charset="0"/>
                <a:ea typeface="Times New Roman" panose="02020603050405020304" pitchFamily="18" charset="0"/>
              </a:rPr>
              <a:t>“ und meint allgemein das Verstehen. </a:t>
            </a:r>
            <a:endParaRPr lang="ru-UA" sz="3200" dirty="0">
              <a:effectLst/>
              <a:latin typeface="Book Antiqua" panose="02040602050305030304" pitchFamily="18" charset="0"/>
              <a:ea typeface="Times New Roman" panose="02020603050405020304" pitchFamily="18" charset="0"/>
            </a:endParaRPr>
          </a:p>
          <a:p>
            <a:pPr indent="457200" algn="just"/>
            <a:r>
              <a:rPr lang="de-DE" sz="3200" dirty="0">
                <a:effectLst/>
                <a:latin typeface="Book Antiqua" panose="02040602050305030304" pitchFamily="18" charset="0"/>
                <a:ea typeface="Times New Roman" panose="02020603050405020304" pitchFamily="18" charset="0"/>
                <a:cs typeface="Times New Roman" panose="02020603050405020304" pitchFamily="18" charset="0"/>
              </a:rPr>
              <a:t>So gesehen, ist die </a:t>
            </a:r>
            <a:r>
              <a:rPr lang="de-DE" sz="3200" i="1" dirty="0">
                <a:solidFill>
                  <a:schemeClr val="accent1">
                    <a:lumMod val="50000"/>
                  </a:schemeClr>
                </a:solidFill>
                <a:effectLst/>
                <a:latin typeface="Book Antiqua" panose="02040602050305030304" pitchFamily="18" charset="0"/>
                <a:ea typeface="Times New Roman" panose="02020603050405020304" pitchFamily="18" charset="0"/>
                <a:cs typeface="Times New Roman" panose="02020603050405020304" pitchFamily="18" charset="0"/>
              </a:rPr>
              <a:t>Analyse</a:t>
            </a:r>
            <a:r>
              <a:rPr lang="de-DE" sz="3200" i="1" dirty="0">
                <a:effectLst/>
                <a:latin typeface="Book Antiqua" panose="02040602050305030304" pitchFamily="18" charset="0"/>
                <a:ea typeface="Times New Roman" panose="02020603050405020304" pitchFamily="18" charset="0"/>
                <a:cs typeface="Times New Roman" panose="02020603050405020304" pitchFamily="18" charset="0"/>
              </a:rPr>
              <a:t> </a:t>
            </a:r>
            <a:r>
              <a:rPr lang="de-DE" sz="3200" dirty="0">
                <a:effectLst/>
                <a:latin typeface="Book Antiqua" panose="02040602050305030304" pitchFamily="18" charset="0"/>
                <a:ea typeface="Times New Roman" panose="02020603050405020304" pitchFamily="18" charset="0"/>
                <a:cs typeface="Times New Roman" panose="02020603050405020304" pitchFamily="18" charset="0"/>
              </a:rPr>
              <a:t>eines Textes immer auch eine Voraussetzung zu seiner </a:t>
            </a:r>
            <a:r>
              <a:rPr lang="de-DE" sz="3200" i="1" dirty="0">
                <a:solidFill>
                  <a:schemeClr val="accent1">
                    <a:lumMod val="50000"/>
                  </a:schemeClr>
                </a:solidFill>
                <a:effectLst/>
                <a:latin typeface="Book Antiqua" panose="02040602050305030304" pitchFamily="18" charset="0"/>
                <a:ea typeface="Times New Roman" panose="02020603050405020304" pitchFamily="18" charset="0"/>
                <a:cs typeface="Times New Roman" panose="02020603050405020304" pitchFamily="18" charset="0"/>
              </a:rPr>
              <a:t>Interpretation</a:t>
            </a:r>
            <a:r>
              <a:rPr lang="de-DE" sz="3200" dirty="0">
                <a:effectLst/>
                <a:latin typeface="Book Antiqua" panose="02040602050305030304" pitchFamily="18" charset="0"/>
                <a:ea typeface="Times New Roman" panose="02020603050405020304" pitchFamily="18" charset="0"/>
                <a:cs typeface="Times New Roman" panose="02020603050405020304" pitchFamily="18" charset="0"/>
              </a:rPr>
              <a:t>.</a:t>
            </a:r>
            <a:r>
              <a:rPr lang="de-DE" sz="3200" i="1" dirty="0">
                <a:effectLst/>
                <a:latin typeface="Book Antiqua" panose="02040602050305030304" pitchFamily="18" charset="0"/>
                <a:ea typeface="Times New Roman" panose="02020603050405020304" pitchFamily="18" charset="0"/>
              </a:rPr>
              <a:t> </a:t>
            </a:r>
          </a:p>
          <a:p>
            <a:pPr indent="457200" algn="just"/>
            <a:r>
              <a:rPr lang="de-DE" sz="3200" i="1" dirty="0">
                <a:solidFill>
                  <a:schemeClr val="accent1">
                    <a:lumMod val="50000"/>
                  </a:schemeClr>
                </a:solidFill>
                <a:effectLst/>
                <a:latin typeface="Book Antiqua" panose="02040602050305030304" pitchFamily="18" charset="0"/>
                <a:ea typeface="Times New Roman" panose="02020603050405020304" pitchFamily="18" charset="0"/>
              </a:rPr>
              <a:t>Interpretation</a:t>
            </a:r>
            <a:r>
              <a:rPr lang="de-DE" sz="3200" dirty="0">
                <a:effectLst/>
                <a:latin typeface="Book Antiqua" panose="02040602050305030304" pitchFamily="18" charset="0"/>
                <a:ea typeface="Times New Roman" panose="02020603050405020304" pitchFamily="18" charset="0"/>
              </a:rPr>
              <a:t> ist die angemessene Deutung eines Textes, aufgrund seiner </a:t>
            </a:r>
            <a:r>
              <a:rPr lang="de-DE" sz="3200" i="1" dirty="0">
                <a:solidFill>
                  <a:schemeClr val="accent1">
                    <a:lumMod val="50000"/>
                  </a:schemeClr>
                </a:solidFill>
                <a:effectLst/>
                <a:latin typeface="Book Antiqua" panose="02040602050305030304" pitchFamily="18" charset="0"/>
                <a:ea typeface="Times New Roman" panose="02020603050405020304" pitchFamily="18" charset="0"/>
              </a:rPr>
              <a:t>Analyse</a:t>
            </a:r>
            <a:r>
              <a:rPr lang="de-DE" sz="3200" dirty="0">
                <a:effectLst/>
                <a:latin typeface="Book Antiqua" panose="02040602050305030304" pitchFamily="18" charset="0"/>
                <a:ea typeface="Times New Roman" panose="02020603050405020304" pitchFamily="18" charset="0"/>
              </a:rPr>
              <a:t>. Ziel ist immer das Verstehen eines Textes.</a:t>
            </a:r>
            <a:endParaRPr lang="ru-UA" sz="3200" dirty="0">
              <a:effectLst/>
              <a:latin typeface="Book Antiqua" panose="02040602050305030304" pitchFamily="18" charset="0"/>
              <a:ea typeface="Times New Roman" panose="02020603050405020304" pitchFamily="18" charset="0"/>
            </a:endParaRPr>
          </a:p>
        </p:txBody>
      </p:sp>
    </p:spTree>
    <p:extLst>
      <p:ext uri="{BB962C8B-B14F-4D97-AF65-F5344CB8AC3E}">
        <p14:creationId xmlns:p14="http://schemas.microsoft.com/office/powerpoint/2010/main" val="2909988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Was zum erfolgreichen Interpretieren hilfreich ist">
            <a:hlinkClick r:id="rId2" tooltip="&quot;Was zum erfolgreichen Interpretieren hilfreich ist&quot;"/>
            <a:extLst>
              <a:ext uri="{FF2B5EF4-FFF2-40B4-BE49-F238E27FC236}">
                <a16:creationId xmlns:a16="http://schemas.microsoft.com/office/drawing/2014/main" id="{26418067-1373-D10C-D691-C6E8858F24B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56658" y="818708"/>
            <a:ext cx="10064645" cy="5837274"/>
          </a:xfrm>
          <a:prstGeom prst="rect">
            <a:avLst/>
          </a:prstGeom>
          <a:noFill/>
          <a:ln>
            <a:noFill/>
          </a:ln>
        </p:spPr>
      </p:pic>
      <p:sp>
        <p:nvSpPr>
          <p:cNvPr id="4" name="TextBox 3">
            <a:extLst>
              <a:ext uri="{FF2B5EF4-FFF2-40B4-BE49-F238E27FC236}">
                <a16:creationId xmlns:a16="http://schemas.microsoft.com/office/drawing/2014/main" id="{A610334B-EDFA-8A3B-B8DA-B5C5D572D500}"/>
              </a:ext>
            </a:extLst>
          </p:cNvPr>
          <p:cNvSpPr txBox="1"/>
          <p:nvPr/>
        </p:nvSpPr>
        <p:spPr>
          <a:xfrm>
            <a:off x="2222205" y="170121"/>
            <a:ext cx="7581013" cy="707886"/>
          </a:xfrm>
          <a:prstGeom prst="rect">
            <a:avLst/>
          </a:prstGeom>
          <a:noFill/>
        </p:spPr>
        <p:txBody>
          <a:bodyPr wrap="square">
            <a:spAutoFit/>
          </a:bodyPr>
          <a:lstStyle/>
          <a:p>
            <a:pPr algn="ctr"/>
            <a:r>
              <a:rPr lang="de-DE" sz="4000" b="1" dirty="0">
                <a:effectLst/>
                <a:latin typeface="Book Antiqua" panose="02040602050305030304" pitchFamily="18" charset="0"/>
                <a:ea typeface="Times New Roman" panose="02020603050405020304" pitchFamily="18" charset="0"/>
                <a:cs typeface="Times New Roman" panose="02020603050405020304" pitchFamily="18" charset="0"/>
              </a:rPr>
              <a:t>Was ist eine Interpretation?</a:t>
            </a:r>
            <a:endParaRPr lang="ru-UA" sz="4000" dirty="0"/>
          </a:p>
        </p:txBody>
      </p:sp>
    </p:spTree>
    <p:extLst>
      <p:ext uri="{BB962C8B-B14F-4D97-AF65-F5344CB8AC3E}">
        <p14:creationId xmlns:p14="http://schemas.microsoft.com/office/powerpoint/2010/main" val="4051448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A401D0-B5BA-2007-7971-D6914FF97DE3}"/>
              </a:ext>
            </a:extLst>
          </p:cNvPr>
          <p:cNvSpPr txBox="1"/>
          <p:nvPr/>
        </p:nvSpPr>
        <p:spPr>
          <a:xfrm>
            <a:off x="1403499" y="404038"/>
            <a:ext cx="9675628" cy="1323439"/>
          </a:xfrm>
          <a:prstGeom prst="rect">
            <a:avLst/>
          </a:prstGeom>
          <a:noFill/>
        </p:spPr>
        <p:txBody>
          <a:bodyPr wrap="square">
            <a:spAutoFit/>
          </a:bodyPr>
          <a:lstStyle/>
          <a:p>
            <a:pPr algn="ctr"/>
            <a:r>
              <a:rPr lang="de-DE" sz="4000" b="1" dirty="0">
                <a:effectLst/>
                <a:latin typeface="Book Antiqua" panose="02040602050305030304" pitchFamily="18" charset="0"/>
                <a:ea typeface="Times New Roman" panose="02020603050405020304" pitchFamily="18" charset="0"/>
                <a:cs typeface="Times New Roman" panose="02020603050405020304" pitchFamily="18" charset="0"/>
              </a:rPr>
              <a:t>Was ist eine Interpretation? Arbeitsschritte</a:t>
            </a:r>
            <a:endParaRPr lang="ru-UA" sz="4000" dirty="0"/>
          </a:p>
        </p:txBody>
      </p:sp>
      <p:sp>
        <p:nvSpPr>
          <p:cNvPr id="5" name="TextBox 4">
            <a:extLst>
              <a:ext uri="{FF2B5EF4-FFF2-40B4-BE49-F238E27FC236}">
                <a16:creationId xmlns:a16="http://schemas.microsoft.com/office/drawing/2014/main" id="{95C48D38-A07A-42E6-AF35-10492744E56A}"/>
              </a:ext>
            </a:extLst>
          </p:cNvPr>
          <p:cNvSpPr txBox="1"/>
          <p:nvPr/>
        </p:nvSpPr>
        <p:spPr>
          <a:xfrm>
            <a:off x="733648" y="1711841"/>
            <a:ext cx="11004696" cy="4862870"/>
          </a:xfrm>
          <a:prstGeom prst="rect">
            <a:avLst/>
          </a:prstGeom>
          <a:noFill/>
        </p:spPr>
        <p:txBody>
          <a:bodyPr wrap="square">
            <a:spAutoFit/>
          </a:bodyPr>
          <a:lstStyle/>
          <a:p>
            <a:pPr algn="just"/>
            <a:r>
              <a:rPr lang="ru-UA" sz="4000" b="1" dirty="0">
                <a:effectLst/>
                <a:latin typeface="Book Antiqua" panose="02040602050305030304" pitchFamily="18" charset="0"/>
                <a:ea typeface="Times New Roman" panose="02020603050405020304" pitchFamily="18" charset="0"/>
                <a:cs typeface="Times New Roman" panose="02020603050405020304" pitchFamily="18" charset="0"/>
              </a:rPr>
              <a:t>Schritt 1</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Einleitung</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einer</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Textanalyse</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und</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Textinterpretation</a:t>
            </a:r>
            <a:endParaRPr lang="de-DE" sz="4000" dirty="0">
              <a:latin typeface="Book Antiqua" panose="02040602050305030304" pitchFamily="18" charset="0"/>
              <a:ea typeface="Times New Roman" panose="02020603050405020304" pitchFamily="18" charset="0"/>
              <a:cs typeface="Times New Roman" panose="02020603050405020304" pitchFamily="18" charset="0"/>
            </a:endParaRPr>
          </a:p>
          <a:p>
            <a:pPr algn="just"/>
            <a:r>
              <a:rPr lang="ru-UA" sz="4000" b="1" dirty="0">
                <a:effectLst/>
                <a:latin typeface="Book Antiqua" panose="02040602050305030304" pitchFamily="18" charset="0"/>
                <a:ea typeface="Times New Roman" panose="02020603050405020304" pitchFamily="18" charset="0"/>
                <a:cs typeface="Times New Roman" panose="02020603050405020304" pitchFamily="18" charset="0"/>
              </a:rPr>
              <a:t>Schritt 2</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Inhaltsangabe</a:t>
            </a:r>
            <a:endParaRPr lang="de-DE" sz="4000" dirty="0">
              <a:latin typeface="Book Antiqua" panose="02040602050305030304" pitchFamily="18" charset="0"/>
              <a:ea typeface="Times New Roman" panose="02020603050405020304" pitchFamily="18" charset="0"/>
              <a:cs typeface="Times New Roman" panose="02020603050405020304" pitchFamily="18" charset="0"/>
            </a:endParaRPr>
          </a:p>
          <a:p>
            <a:pPr algn="just"/>
            <a:r>
              <a:rPr lang="ru-UA" sz="4000" b="1" dirty="0">
                <a:effectLst/>
                <a:latin typeface="Book Antiqua" panose="02040602050305030304" pitchFamily="18" charset="0"/>
                <a:ea typeface="Times New Roman" panose="02020603050405020304" pitchFamily="18" charset="0"/>
              </a:rPr>
              <a:t>Schritt 3:</a:t>
            </a:r>
            <a:r>
              <a:rPr lang="ru-UA" sz="4000" dirty="0">
                <a:effectLst/>
                <a:latin typeface="Book Antiqua" panose="02040602050305030304" pitchFamily="18" charset="0"/>
                <a:ea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rPr>
              <a:t>Interpretationshypothese</a:t>
            </a:r>
            <a:endParaRPr lang="de-DE" sz="4000" dirty="0">
              <a:effectLst/>
              <a:latin typeface="Book Antiqua" panose="02040602050305030304" pitchFamily="18" charset="0"/>
              <a:ea typeface="Times New Roman" panose="02020603050405020304" pitchFamily="18" charset="0"/>
            </a:endParaRPr>
          </a:p>
          <a:p>
            <a:pPr algn="just"/>
            <a:r>
              <a:rPr lang="ru-UA" sz="4000" b="1" dirty="0">
                <a:effectLst/>
                <a:latin typeface="Book Antiqua" panose="02040602050305030304" pitchFamily="18" charset="0"/>
                <a:ea typeface="Times New Roman" panose="02020603050405020304" pitchFamily="18" charset="0"/>
                <a:cs typeface="Times New Roman" panose="02020603050405020304" pitchFamily="18" charset="0"/>
              </a:rPr>
              <a:t>Schritt 4</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Formaler</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Analyseteil</a:t>
            </a:r>
            <a:endParaRPr lang="de-DE" sz="4000" dirty="0">
              <a:effectLst/>
              <a:latin typeface="Book Antiqua" panose="02040602050305030304" pitchFamily="18" charset="0"/>
              <a:ea typeface="Times New Roman" panose="02020603050405020304" pitchFamily="18" charset="0"/>
              <a:cs typeface="Times New Roman" panose="02020603050405020304" pitchFamily="18" charset="0"/>
            </a:endParaRPr>
          </a:p>
          <a:p>
            <a:pPr algn="just"/>
            <a:r>
              <a:rPr lang="ru-UA" sz="4000" b="1" dirty="0">
                <a:effectLst/>
                <a:latin typeface="Book Antiqua" panose="02040602050305030304" pitchFamily="18" charset="0"/>
                <a:ea typeface="Times New Roman" panose="02020603050405020304" pitchFamily="18" charset="0"/>
                <a:cs typeface="Times New Roman" panose="02020603050405020304" pitchFamily="18" charset="0"/>
              </a:rPr>
              <a:t>Schritt 5</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Interpretation</a:t>
            </a:r>
            <a:endParaRPr lang="ru-UA" sz="4000" dirty="0">
              <a:effectLst/>
              <a:latin typeface="Book Antiqua" panose="02040602050305030304" pitchFamily="18" charset="0"/>
              <a:ea typeface="Calibri" panose="020F0502020204030204" pitchFamily="34" charset="0"/>
              <a:cs typeface="Times New Roman" panose="02020603050405020304" pitchFamily="18" charset="0"/>
            </a:endParaRPr>
          </a:p>
          <a:p>
            <a:pPr algn="just"/>
            <a:r>
              <a:rPr lang="ru-UA" sz="4000" b="1" dirty="0">
                <a:effectLst/>
                <a:latin typeface="Book Antiqua" panose="02040602050305030304" pitchFamily="18" charset="0"/>
                <a:ea typeface="Times New Roman" panose="02020603050405020304" pitchFamily="18" charset="0"/>
                <a:cs typeface="Times New Roman" panose="02020603050405020304" pitchFamily="18" charset="0"/>
              </a:rPr>
              <a:t>Schritt 6</a:t>
            </a:r>
            <a:r>
              <a:rPr lang="ru-UA" sz="40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ru-UA" sz="4000" dirty="0" err="1">
                <a:effectLst/>
                <a:latin typeface="Book Antiqua" panose="02040602050305030304" pitchFamily="18" charset="0"/>
                <a:ea typeface="Times New Roman" panose="02020603050405020304" pitchFamily="18" charset="0"/>
                <a:cs typeface="Times New Roman" panose="02020603050405020304" pitchFamily="18" charset="0"/>
              </a:rPr>
              <a:t>Schluss</a:t>
            </a:r>
            <a:endParaRPr lang="ru-UA" sz="4000" dirty="0">
              <a:effectLst/>
              <a:latin typeface="Book Antiqua" panose="02040602050305030304" pitchFamily="18" charset="0"/>
              <a:ea typeface="Calibri" panose="020F0502020204030204" pitchFamily="34" charset="0"/>
              <a:cs typeface="Times New Roman" panose="02020603050405020304" pitchFamily="18" charset="0"/>
            </a:endParaRPr>
          </a:p>
          <a:p>
            <a:pPr algn="just"/>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5803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B72DAF6B-B09A-5C9F-E89F-A5CC811B95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2595" y="1190847"/>
            <a:ext cx="9037675" cy="4922874"/>
          </a:xfrm>
          <a:prstGeom prst="rect">
            <a:avLst/>
          </a:prstGeom>
        </p:spPr>
      </p:pic>
    </p:spTree>
    <p:extLst>
      <p:ext uri="{BB962C8B-B14F-4D97-AF65-F5344CB8AC3E}">
        <p14:creationId xmlns:p14="http://schemas.microsoft.com/office/powerpoint/2010/main" val="200205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0A6161-A6F4-23FA-F196-8F36E860D71E}"/>
              </a:ext>
            </a:extLst>
          </p:cNvPr>
          <p:cNvSpPr txBox="1"/>
          <p:nvPr/>
        </p:nvSpPr>
        <p:spPr>
          <a:xfrm>
            <a:off x="1286540" y="680485"/>
            <a:ext cx="10621925" cy="4401205"/>
          </a:xfrm>
          <a:prstGeom prst="rect">
            <a:avLst/>
          </a:prstGeom>
          <a:noFill/>
        </p:spPr>
        <p:txBody>
          <a:bodyPr wrap="square">
            <a:spAutoFit/>
          </a:bodyPr>
          <a:lstStyle/>
          <a:p>
            <a:pPr algn="ctr"/>
            <a:r>
              <a:rPr lang="de-DE" sz="4000" b="1" dirty="0">
                <a:effectLst/>
                <a:latin typeface="Book Antiqua" panose="02040602050305030304" pitchFamily="18" charset="0"/>
                <a:ea typeface="Times New Roman" panose="02020603050405020304" pitchFamily="18" charset="0"/>
              </a:rPr>
              <a:t>Plan</a:t>
            </a:r>
            <a:endParaRPr lang="ru-UA" sz="4000" b="1" dirty="0">
              <a:effectLst/>
              <a:latin typeface="Book Antiqua" panose="02040602050305030304" pitchFamily="18" charset="0"/>
              <a:ea typeface="Times New Roman" panose="02020603050405020304" pitchFamily="18" charset="0"/>
            </a:endParaRPr>
          </a:p>
          <a:p>
            <a:r>
              <a:rPr lang="de-DE" sz="3600" b="1" dirty="0">
                <a:effectLst/>
                <a:latin typeface="Book Antiqua" panose="02040602050305030304" pitchFamily="18" charset="0"/>
                <a:ea typeface="Times New Roman" panose="02020603050405020304" pitchFamily="18" charset="0"/>
              </a:rPr>
              <a:t>1</a:t>
            </a:r>
            <a:r>
              <a:rPr lang="de-DE" sz="3600" dirty="0">
                <a:effectLst/>
                <a:latin typeface="Book Antiqua" panose="02040602050305030304" pitchFamily="18" charset="0"/>
                <a:ea typeface="Times New Roman" panose="02020603050405020304" pitchFamily="18" charset="0"/>
              </a:rPr>
              <a:t>. </a:t>
            </a:r>
            <a:r>
              <a:rPr lang="de-DE" sz="4000" dirty="0">
                <a:effectLst/>
                <a:latin typeface="Book Antiqua" panose="02040602050305030304" pitchFamily="18" charset="0"/>
                <a:ea typeface="Times New Roman" panose="02020603050405020304" pitchFamily="18" charset="0"/>
              </a:rPr>
              <a:t>Textlinguistik als eine sprachwissenschaftliche Disziplin.</a:t>
            </a:r>
            <a:endParaRPr lang="ru-UA" sz="4000" dirty="0">
              <a:effectLst/>
              <a:latin typeface="Book Antiqua" panose="02040602050305030304" pitchFamily="18" charset="0"/>
              <a:ea typeface="Times New Roman" panose="02020603050405020304" pitchFamily="18" charset="0"/>
            </a:endParaRPr>
          </a:p>
          <a:p>
            <a:r>
              <a:rPr lang="de-DE" sz="4000" b="1" dirty="0">
                <a:effectLst/>
                <a:latin typeface="Book Antiqua" panose="02040602050305030304" pitchFamily="18" charset="0"/>
                <a:ea typeface="Times New Roman" panose="02020603050405020304" pitchFamily="18" charset="0"/>
              </a:rPr>
              <a:t>2</a:t>
            </a:r>
            <a:r>
              <a:rPr lang="de-DE" sz="4000" dirty="0">
                <a:effectLst/>
                <a:latin typeface="Book Antiqua" panose="02040602050305030304" pitchFamily="18" charset="0"/>
                <a:ea typeface="Times New Roman" panose="02020603050405020304" pitchFamily="18" charset="0"/>
              </a:rPr>
              <a:t>. Was ist ein Text? Die Merkmale der literarischen Texte.</a:t>
            </a:r>
            <a:endParaRPr lang="ru-UA" sz="4000" dirty="0">
              <a:effectLst/>
              <a:latin typeface="Book Antiqua" panose="02040602050305030304" pitchFamily="18" charset="0"/>
              <a:ea typeface="Times New Roman" panose="02020603050405020304" pitchFamily="18" charset="0"/>
            </a:endParaRPr>
          </a:p>
          <a:p>
            <a:r>
              <a:rPr lang="de-DE" sz="4000" b="1" dirty="0">
                <a:effectLst/>
                <a:latin typeface="Book Antiqua" panose="02040602050305030304" pitchFamily="18" charset="0"/>
                <a:ea typeface="Times New Roman" panose="02020603050405020304" pitchFamily="18" charset="0"/>
              </a:rPr>
              <a:t>3</a:t>
            </a:r>
            <a:r>
              <a:rPr lang="de-DE" sz="4000" dirty="0">
                <a:effectLst/>
                <a:latin typeface="Book Antiqua" panose="02040602050305030304" pitchFamily="18" charset="0"/>
                <a:ea typeface="Times New Roman" panose="02020603050405020304" pitchFamily="18" charset="0"/>
              </a:rPr>
              <a:t>. Die Textsorten.</a:t>
            </a:r>
            <a:endParaRPr lang="ru-UA" sz="4000" dirty="0">
              <a:effectLst/>
              <a:latin typeface="Book Antiqua" panose="02040602050305030304" pitchFamily="18" charset="0"/>
              <a:ea typeface="Times New Roman" panose="02020603050405020304" pitchFamily="18" charset="0"/>
            </a:endParaRPr>
          </a:p>
          <a:p>
            <a:r>
              <a:rPr lang="de-DE" sz="4000" b="1" dirty="0">
                <a:effectLst/>
                <a:latin typeface="Book Antiqua" panose="02040602050305030304" pitchFamily="18" charset="0"/>
                <a:ea typeface="Times New Roman" panose="02020603050405020304" pitchFamily="18" charset="0"/>
              </a:rPr>
              <a:t>4</a:t>
            </a:r>
            <a:r>
              <a:rPr lang="de-DE" sz="4000" dirty="0">
                <a:effectLst/>
                <a:latin typeface="Book Antiqua" panose="02040602050305030304" pitchFamily="18" charset="0"/>
                <a:ea typeface="Times New Roman" panose="02020603050405020304" pitchFamily="18" charset="0"/>
              </a:rPr>
              <a:t>. Was ist eine Interpretation?</a:t>
            </a:r>
            <a:endParaRPr lang="ru-UA" sz="4000" dirty="0">
              <a:effectLst/>
              <a:latin typeface="Book Antiqua" panose="02040602050305030304" pitchFamily="18" charset="0"/>
              <a:ea typeface="Times New Roman" panose="02020603050405020304" pitchFamily="18" charset="0"/>
            </a:endParaRPr>
          </a:p>
        </p:txBody>
      </p:sp>
    </p:spTree>
    <p:extLst>
      <p:ext uri="{BB962C8B-B14F-4D97-AF65-F5344CB8AC3E}">
        <p14:creationId xmlns:p14="http://schemas.microsoft.com/office/powerpoint/2010/main" val="3793342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A8540C-0A5E-08A2-14E5-0E5DC5BE22BB}"/>
              </a:ext>
            </a:extLst>
          </p:cNvPr>
          <p:cNvSpPr txBox="1"/>
          <p:nvPr/>
        </p:nvSpPr>
        <p:spPr>
          <a:xfrm>
            <a:off x="2073349" y="510362"/>
            <a:ext cx="8389087" cy="1938992"/>
          </a:xfrm>
          <a:prstGeom prst="rect">
            <a:avLst/>
          </a:prstGeom>
          <a:noFill/>
        </p:spPr>
        <p:txBody>
          <a:bodyPr wrap="square">
            <a:spAutoFit/>
          </a:bodyPr>
          <a:lstStyle/>
          <a:p>
            <a:pPr algn="ctr"/>
            <a:r>
              <a:rPr lang="de-DE" sz="4000" b="1" dirty="0">
                <a:effectLst/>
                <a:latin typeface="Book Antiqua" panose="02040602050305030304" pitchFamily="18" charset="0"/>
                <a:ea typeface="Times New Roman" panose="02020603050405020304" pitchFamily="18" charset="0"/>
                <a:cs typeface="Times New Roman" panose="02020603050405020304" pitchFamily="18" charset="0"/>
              </a:rPr>
              <a:t>Textlinguistik als eine sprachwissenschaftliche Disziplin</a:t>
            </a:r>
          </a:p>
          <a:p>
            <a:pPr algn="ctr"/>
            <a:endParaRPr lang="ru-UA" sz="4000" dirty="0"/>
          </a:p>
        </p:txBody>
      </p:sp>
      <p:sp>
        <p:nvSpPr>
          <p:cNvPr id="6" name="TextBox 5">
            <a:extLst>
              <a:ext uri="{FF2B5EF4-FFF2-40B4-BE49-F238E27FC236}">
                <a16:creationId xmlns:a16="http://schemas.microsoft.com/office/drawing/2014/main" id="{CC6E6645-3BA7-890C-2957-E7724E9C8BFA}"/>
              </a:ext>
            </a:extLst>
          </p:cNvPr>
          <p:cNvSpPr txBox="1"/>
          <p:nvPr/>
        </p:nvSpPr>
        <p:spPr>
          <a:xfrm>
            <a:off x="2030819" y="1818167"/>
            <a:ext cx="9260958" cy="3970318"/>
          </a:xfrm>
          <a:prstGeom prst="rect">
            <a:avLst/>
          </a:prstGeom>
          <a:noFill/>
        </p:spPr>
        <p:txBody>
          <a:bodyPr wrap="square">
            <a:spAutoFit/>
          </a:bodyPr>
          <a:lstStyle/>
          <a:p>
            <a:pPr indent="450215" algn="just"/>
            <a:r>
              <a:rPr lang="de-DE" sz="3600" dirty="0">
                <a:solidFill>
                  <a:srgbClr val="000000"/>
                </a:solidFill>
                <a:effectLst/>
                <a:latin typeface="Book Antiqua" panose="02040602050305030304" pitchFamily="18" charset="0"/>
                <a:ea typeface="Times New Roman" panose="02020603050405020304" pitchFamily="18" charset="0"/>
              </a:rPr>
              <a:t>Die </a:t>
            </a:r>
            <a:r>
              <a:rPr lang="de-DE" sz="3600" b="1" dirty="0">
                <a:solidFill>
                  <a:srgbClr val="000000"/>
                </a:solidFill>
                <a:effectLst/>
                <a:latin typeface="Book Antiqua" panose="02040602050305030304" pitchFamily="18" charset="0"/>
                <a:ea typeface="Times New Roman" panose="02020603050405020304" pitchFamily="18" charset="0"/>
              </a:rPr>
              <a:t>Textlinguistik</a:t>
            </a:r>
            <a:r>
              <a:rPr lang="de-DE" sz="3600" dirty="0">
                <a:solidFill>
                  <a:srgbClr val="000000"/>
                </a:solidFill>
                <a:effectLst/>
                <a:latin typeface="Book Antiqua" panose="02040602050305030304" pitchFamily="18" charset="0"/>
                <a:ea typeface="Times New Roman" panose="02020603050405020304" pitchFamily="18" charset="0"/>
              </a:rPr>
              <a:t> ist </a:t>
            </a:r>
            <a:r>
              <a:rPr lang="de-DE" sz="3600" b="1" dirty="0">
                <a:solidFill>
                  <a:schemeClr val="accent1">
                    <a:lumMod val="50000"/>
                  </a:schemeClr>
                </a:solidFill>
                <a:effectLst/>
                <a:latin typeface="Book Antiqua" panose="02040602050305030304" pitchFamily="18" charset="0"/>
                <a:ea typeface="Times New Roman" panose="02020603050405020304" pitchFamily="18" charset="0"/>
              </a:rPr>
              <a:t>„eine sprachwissenschaftliche Disziplin, die sich mit der Analyse satzübergreifender sprachlicher Regularitäten beschäftigt und das Ziel hat, die konstitutiven Merkmale der sprachlichen Einheit „Text zu bestimmen“ </a:t>
            </a:r>
            <a:r>
              <a:rPr lang="de-DE" sz="3600" dirty="0">
                <a:solidFill>
                  <a:srgbClr val="000000"/>
                </a:solidFill>
                <a:effectLst/>
                <a:latin typeface="Book Antiqua" panose="02040602050305030304" pitchFamily="18" charset="0"/>
                <a:ea typeface="Times New Roman" panose="02020603050405020304" pitchFamily="18" charset="0"/>
              </a:rPr>
              <a:t>(</a:t>
            </a:r>
            <a:r>
              <a:rPr lang="de-DE" sz="3600" i="1" dirty="0" err="1">
                <a:solidFill>
                  <a:srgbClr val="000000"/>
                </a:solidFill>
                <a:effectLst/>
                <a:latin typeface="Book Antiqua" panose="02040602050305030304" pitchFamily="18" charset="0"/>
                <a:ea typeface="Times New Roman" panose="02020603050405020304" pitchFamily="18" charset="0"/>
              </a:rPr>
              <a:t>Hadumond</a:t>
            </a:r>
            <a:r>
              <a:rPr lang="de-DE" sz="3600" i="1" dirty="0">
                <a:solidFill>
                  <a:srgbClr val="000000"/>
                </a:solidFill>
                <a:effectLst/>
                <a:latin typeface="Book Antiqua" panose="02040602050305030304" pitchFamily="18" charset="0"/>
                <a:ea typeface="Times New Roman" panose="02020603050405020304" pitchFamily="18" charset="0"/>
              </a:rPr>
              <a:t> Bußmann</a:t>
            </a:r>
            <a:r>
              <a:rPr lang="de-DE" sz="3600" dirty="0">
                <a:solidFill>
                  <a:srgbClr val="000000"/>
                </a:solidFill>
                <a:effectLst/>
                <a:latin typeface="Book Antiqua" panose="02040602050305030304" pitchFamily="18" charset="0"/>
                <a:ea typeface="Times New Roman" panose="02020603050405020304" pitchFamily="18" charset="0"/>
              </a:rPr>
              <a:t> 1990: 779).</a:t>
            </a:r>
            <a:endParaRPr lang="ru-UA"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1461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39AF4B-A3B4-19D7-06FF-F587140C3763}"/>
              </a:ext>
            </a:extLst>
          </p:cNvPr>
          <p:cNvSpPr txBox="1"/>
          <p:nvPr/>
        </p:nvSpPr>
        <p:spPr>
          <a:xfrm>
            <a:off x="2349795" y="425302"/>
            <a:ext cx="8006317" cy="646331"/>
          </a:xfrm>
          <a:prstGeom prst="rect">
            <a:avLst/>
          </a:prstGeom>
          <a:noFill/>
        </p:spPr>
        <p:txBody>
          <a:bodyPr wrap="square">
            <a:spAutoFit/>
          </a:bodyPr>
          <a:lstStyle/>
          <a:p>
            <a:pPr indent="450215" algn="ctr"/>
            <a:r>
              <a:rPr lang="de-DE" sz="3600" b="1" dirty="0">
                <a:solidFill>
                  <a:srgbClr val="000000"/>
                </a:solidFill>
                <a:effectLst/>
                <a:latin typeface="Book Antiqua" panose="02040602050305030304" pitchFamily="18" charset="0"/>
                <a:ea typeface="Times New Roman" panose="02020603050405020304" pitchFamily="18" charset="0"/>
              </a:rPr>
              <a:t>Zur Geschichte der Textlinguistik</a:t>
            </a:r>
            <a:endParaRPr lang="ru-UA" sz="36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DD9E3CA7-E229-BCDF-FC7E-0CF0F99D5A4D}"/>
              </a:ext>
            </a:extLst>
          </p:cNvPr>
          <p:cNvSpPr txBox="1"/>
          <p:nvPr/>
        </p:nvSpPr>
        <p:spPr>
          <a:xfrm>
            <a:off x="1307805" y="1531087"/>
            <a:ext cx="10515600" cy="4401205"/>
          </a:xfrm>
          <a:prstGeom prst="rect">
            <a:avLst/>
          </a:prstGeom>
          <a:noFill/>
        </p:spPr>
        <p:txBody>
          <a:bodyPr wrap="square">
            <a:spAutoFit/>
          </a:bodyPr>
          <a:lstStyle/>
          <a:p>
            <a:pPr marL="571500" indent="-571500">
              <a:buFont typeface="Wingdings" panose="05000000000000000000" pitchFamily="2" charset="2"/>
              <a:buChar char="ü"/>
            </a:pPr>
            <a:r>
              <a:rPr lang="de-DE" sz="4000" dirty="0">
                <a:effectLst/>
                <a:latin typeface="Book Antiqua" panose="02040602050305030304" pitchFamily="18" charset="0"/>
                <a:ea typeface="Times New Roman" panose="02020603050405020304" pitchFamily="18" charset="0"/>
                <a:cs typeface="Times New Roman" panose="02020603050405020304" pitchFamily="18" charset="0"/>
              </a:rPr>
              <a:t>die antike Rhetorik</a:t>
            </a:r>
          </a:p>
          <a:p>
            <a:pPr marL="571500" indent="-571500">
              <a:buFont typeface="Wingdings" panose="05000000000000000000" pitchFamily="2" charset="2"/>
              <a:buChar char="ü"/>
            </a:pPr>
            <a:r>
              <a:rPr lang="de-DE" sz="4000" dirty="0">
                <a:effectLst/>
                <a:latin typeface="Book Antiqua" panose="02040602050305030304" pitchFamily="18" charset="0"/>
                <a:ea typeface="Times New Roman" panose="02020603050405020304" pitchFamily="18" charset="0"/>
                <a:cs typeface="Times New Roman" panose="02020603050405020304" pitchFamily="18" charset="0"/>
              </a:rPr>
              <a:t>die Stillehre</a:t>
            </a:r>
          </a:p>
          <a:p>
            <a:pPr marL="571500" indent="-571500">
              <a:buFont typeface="Wingdings" panose="05000000000000000000" pitchFamily="2" charset="2"/>
              <a:buChar char="ü"/>
            </a:pPr>
            <a:r>
              <a:rPr lang="de-DE" sz="4000" dirty="0">
                <a:effectLst/>
                <a:latin typeface="Book Antiqua" panose="02040602050305030304" pitchFamily="18" charset="0"/>
                <a:ea typeface="Times New Roman" panose="02020603050405020304" pitchFamily="18" charset="0"/>
                <a:cs typeface="Times New Roman" panose="02020603050405020304" pitchFamily="18" charset="0"/>
              </a:rPr>
              <a:t>die Konzeption der „Funktionalen Satzperspektive“</a:t>
            </a:r>
          </a:p>
          <a:p>
            <a:pPr marL="571500" indent="-571500">
              <a:buFont typeface="Wingdings" panose="05000000000000000000" pitchFamily="2" charset="2"/>
              <a:buChar char="ü"/>
            </a:pPr>
            <a:r>
              <a:rPr lang="de-DE" sz="4000" dirty="0">
                <a:latin typeface="Book Antiqua" panose="02040602050305030304" pitchFamily="18" charset="0"/>
                <a:ea typeface="Times New Roman" panose="02020603050405020304" pitchFamily="18" charset="0"/>
                <a:cs typeface="Times New Roman" panose="02020603050405020304" pitchFamily="18" charset="0"/>
              </a:rPr>
              <a:t>d</a:t>
            </a:r>
            <a:r>
              <a:rPr lang="de-DE" sz="4000" dirty="0">
                <a:effectLst/>
                <a:latin typeface="Book Antiqua" panose="02040602050305030304" pitchFamily="18" charset="0"/>
                <a:ea typeface="Times New Roman" panose="02020603050405020304" pitchFamily="18" charset="0"/>
                <a:cs typeface="Times New Roman" panose="02020603050405020304" pitchFamily="18" charset="0"/>
              </a:rPr>
              <a:t>ie Textgrammatik</a:t>
            </a:r>
          </a:p>
          <a:p>
            <a:pPr marL="571500" indent="-571500">
              <a:buFont typeface="Wingdings" panose="05000000000000000000" pitchFamily="2" charset="2"/>
              <a:buChar char="ü"/>
            </a:pPr>
            <a:r>
              <a:rPr lang="de-DE" sz="4000" dirty="0">
                <a:latin typeface="Book Antiqua" panose="02040602050305030304" pitchFamily="18" charset="0"/>
                <a:ea typeface="Times New Roman" panose="02020603050405020304" pitchFamily="18" charset="0"/>
                <a:cs typeface="Times New Roman" panose="02020603050405020304" pitchFamily="18" charset="0"/>
              </a:rPr>
              <a:t>d</a:t>
            </a:r>
            <a:r>
              <a:rPr lang="de-DE" sz="4000" dirty="0">
                <a:effectLst/>
                <a:latin typeface="Book Antiqua" panose="02040602050305030304" pitchFamily="18" charset="0"/>
                <a:ea typeface="Times New Roman" panose="02020603050405020304" pitchFamily="18" charset="0"/>
                <a:cs typeface="Times New Roman" panose="02020603050405020304" pitchFamily="18" charset="0"/>
              </a:rPr>
              <a:t>ie „kommunikationsorientierte Textlinguistik“</a:t>
            </a:r>
            <a:endParaRPr lang="ru-UA" sz="4000" dirty="0"/>
          </a:p>
        </p:txBody>
      </p:sp>
    </p:spTree>
    <p:extLst>
      <p:ext uri="{BB962C8B-B14F-4D97-AF65-F5344CB8AC3E}">
        <p14:creationId xmlns:p14="http://schemas.microsoft.com/office/powerpoint/2010/main" val="3530923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FD79AD-0A16-F6C6-C2AC-803E314958B2}"/>
              </a:ext>
            </a:extLst>
          </p:cNvPr>
          <p:cNvSpPr txBox="1"/>
          <p:nvPr/>
        </p:nvSpPr>
        <p:spPr>
          <a:xfrm>
            <a:off x="2466753" y="584790"/>
            <a:ext cx="7921256" cy="707886"/>
          </a:xfrm>
          <a:prstGeom prst="rect">
            <a:avLst/>
          </a:prstGeom>
          <a:noFill/>
        </p:spPr>
        <p:txBody>
          <a:bodyPr wrap="square">
            <a:spAutoFit/>
          </a:bodyPr>
          <a:lstStyle/>
          <a:p>
            <a:pPr algn="ctr"/>
            <a:r>
              <a:rPr lang="de-DE" sz="4000" b="1" dirty="0">
                <a:effectLst/>
                <a:latin typeface="Book Antiqua" panose="02040602050305030304" pitchFamily="18" charset="0"/>
                <a:ea typeface="Times New Roman" panose="02020603050405020304" pitchFamily="18" charset="0"/>
                <a:cs typeface="Times New Roman" panose="02020603050405020304" pitchFamily="18" charset="0"/>
              </a:rPr>
              <a:t>Was ist ein Text? </a:t>
            </a:r>
            <a:endParaRPr lang="ru-UA" sz="4000" dirty="0"/>
          </a:p>
        </p:txBody>
      </p:sp>
      <p:sp>
        <p:nvSpPr>
          <p:cNvPr id="5" name="TextBox 4">
            <a:extLst>
              <a:ext uri="{FF2B5EF4-FFF2-40B4-BE49-F238E27FC236}">
                <a16:creationId xmlns:a16="http://schemas.microsoft.com/office/drawing/2014/main" id="{65C7380B-5758-5B32-A68E-F23B8F7D7817}"/>
              </a:ext>
            </a:extLst>
          </p:cNvPr>
          <p:cNvSpPr txBox="1"/>
          <p:nvPr/>
        </p:nvSpPr>
        <p:spPr>
          <a:xfrm>
            <a:off x="1658678" y="1786270"/>
            <a:ext cx="9930809" cy="3416320"/>
          </a:xfrm>
          <a:prstGeom prst="rect">
            <a:avLst/>
          </a:prstGeom>
          <a:noFill/>
        </p:spPr>
        <p:txBody>
          <a:bodyPr wrap="square">
            <a:spAutoFit/>
          </a:bodyPr>
          <a:lstStyle/>
          <a:p>
            <a:pPr indent="450215" algn="just"/>
            <a:r>
              <a:rPr lang="de-DE" sz="3600" dirty="0">
                <a:solidFill>
                  <a:srgbClr val="000000"/>
                </a:solidFill>
                <a:effectLst/>
                <a:latin typeface="Book Antiqua" panose="02040602050305030304" pitchFamily="18" charset="0"/>
                <a:ea typeface="Times New Roman" panose="02020603050405020304" pitchFamily="18" charset="0"/>
              </a:rPr>
              <a:t>In der aktuellen Textforschung hat sich die Erkenntnis durchgesetzt, dass </a:t>
            </a:r>
            <a:r>
              <a:rPr lang="de-DE" sz="3600" b="1" dirty="0">
                <a:solidFill>
                  <a:srgbClr val="000000"/>
                </a:solidFill>
                <a:effectLst/>
                <a:latin typeface="Book Antiqua" panose="02040602050305030304" pitchFamily="18" charset="0"/>
                <a:ea typeface="Times New Roman" panose="02020603050405020304" pitchFamily="18" charset="0"/>
              </a:rPr>
              <a:t>der Text </a:t>
            </a:r>
            <a:r>
              <a:rPr lang="de-DE" sz="3600" dirty="0">
                <a:solidFill>
                  <a:srgbClr val="000000"/>
                </a:solidFill>
                <a:effectLst/>
                <a:latin typeface="Book Antiqua" panose="02040602050305030304" pitchFamily="18" charset="0"/>
                <a:ea typeface="Times New Roman" panose="02020603050405020304" pitchFamily="18" charset="0"/>
              </a:rPr>
              <a:t>als kommunikatives System konzipiert wird. Es geht um die Identität des Autors, um die Aspekte der Wahrnehmung des Rezipienten</a:t>
            </a:r>
            <a:r>
              <a:rPr lang="de-DE" sz="3600" dirty="0">
                <a:solidFill>
                  <a:srgbClr val="000000"/>
                </a:solidFill>
                <a:latin typeface="Book Antiqua" panose="02040602050305030304" pitchFamily="18" charset="0"/>
                <a:ea typeface="Times New Roman" panose="02020603050405020304" pitchFamily="18" charset="0"/>
              </a:rPr>
              <a:t> (</a:t>
            </a:r>
            <a:r>
              <a:rPr lang="de-DE" sz="3600" i="1" dirty="0">
                <a:effectLst/>
                <a:latin typeface="Book Antiqua" panose="02040602050305030304" pitchFamily="18" charset="0"/>
                <a:ea typeface="Times New Roman" panose="02020603050405020304" pitchFamily="18" charset="0"/>
                <a:cs typeface="Times New Roman" panose="02020603050405020304" pitchFamily="18" charset="0"/>
              </a:rPr>
              <a:t>Helen </a:t>
            </a:r>
            <a:r>
              <a:rPr lang="de-DE" sz="3600" i="1" dirty="0" err="1">
                <a:effectLst/>
                <a:latin typeface="Book Antiqua" panose="02040602050305030304" pitchFamily="18" charset="0"/>
                <a:ea typeface="Times New Roman" panose="02020603050405020304" pitchFamily="18" charset="0"/>
                <a:cs typeface="Times New Roman" panose="02020603050405020304" pitchFamily="18" charset="0"/>
              </a:rPr>
              <a:t>Selivanova</a:t>
            </a:r>
            <a:r>
              <a:rPr lang="de-DE" sz="3600" dirty="0">
                <a:effectLst/>
                <a:latin typeface="Book Antiqua" panose="02040602050305030304" pitchFamily="18" charset="0"/>
                <a:ea typeface="Times New Roman" panose="02020603050405020304" pitchFamily="18" charset="0"/>
                <a:cs typeface="Times New Roman" panose="02020603050405020304" pitchFamily="18" charset="0"/>
              </a:rPr>
              <a:t> </a:t>
            </a:r>
            <a:r>
              <a:rPr lang="uk-UA" sz="3600" dirty="0">
                <a:solidFill>
                  <a:srgbClr val="000000"/>
                </a:solidFill>
                <a:effectLst/>
                <a:latin typeface="Book Antiqua" panose="02040602050305030304" pitchFamily="18" charset="0"/>
                <a:ea typeface="Times New Roman" panose="02020603050405020304" pitchFamily="18" charset="0"/>
              </a:rPr>
              <a:t> 1999: 106</a:t>
            </a:r>
            <a:r>
              <a:rPr lang="de-DE" sz="3600" dirty="0">
                <a:solidFill>
                  <a:srgbClr val="000000"/>
                </a:solidFill>
                <a:effectLst/>
                <a:latin typeface="Book Antiqua" panose="02040602050305030304" pitchFamily="18" charset="0"/>
                <a:ea typeface="Times New Roman" panose="02020603050405020304" pitchFamily="18" charset="0"/>
              </a:rPr>
              <a:t>)</a:t>
            </a:r>
            <a:endParaRPr lang="ru-UA"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5481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918EE8-E77F-602D-DC9F-DB7451EBB76F}"/>
              </a:ext>
            </a:extLst>
          </p:cNvPr>
          <p:cNvSpPr txBox="1"/>
          <p:nvPr/>
        </p:nvSpPr>
        <p:spPr>
          <a:xfrm>
            <a:off x="925033" y="1403498"/>
            <a:ext cx="10356111" cy="5078313"/>
          </a:xfrm>
          <a:prstGeom prst="rect">
            <a:avLst/>
          </a:prstGeom>
          <a:noFill/>
        </p:spPr>
        <p:txBody>
          <a:bodyPr wrap="square">
            <a:spAutoFit/>
          </a:bodyPr>
          <a:lstStyle/>
          <a:p>
            <a:pPr indent="450215" algn="just"/>
            <a:r>
              <a:rPr lang="de-DE" sz="3600" dirty="0">
                <a:effectLst/>
                <a:latin typeface="Book Antiqua" panose="02040602050305030304" pitchFamily="18" charset="0"/>
                <a:ea typeface="Times New Roman" panose="02020603050405020304" pitchFamily="18" charset="0"/>
                <a:cs typeface="Times New Roman" panose="02020603050405020304" pitchFamily="18" charset="0"/>
              </a:rPr>
              <a:t>Die Linguisten definieren den Begriff „</a:t>
            </a:r>
            <a:r>
              <a:rPr lang="de-DE" sz="3600" b="1" dirty="0">
                <a:effectLst/>
                <a:latin typeface="Book Antiqua" panose="02040602050305030304" pitchFamily="18" charset="0"/>
                <a:ea typeface="Times New Roman" panose="02020603050405020304" pitchFamily="18" charset="0"/>
                <a:cs typeface="Times New Roman" panose="02020603050405020304" pitchFamily="18" charset="0"/>
              </a:rPr>
              <a:t>Text</a:t>
            </a:r>
            <a:r>
              <a:rPr lang="de-DE" sz="3600" dirty="0">
                <a:effectLst/>
                <a:latin typeface="Book Antiqua" panose="02040602050305030304" pitchFamily="18" charset="0"/>
                <a:ea typeface="Times New Roman" panose="02020603050405020304" pitchFamily="18" charset="0"/>
                <a:cs typeface="Times New Roman" panose="02020603050405020304" pitchFamily="18" charset="0"/>
              </a:rPr>
              <a:t>“ auf unterschiedliche Weise. </a:t>
            </a:r>
            <a:r>
              <a:rPr lang="de-DE" sz="3600" dirty="0">
                <a:effectLst/>
                <a:latin typeface="Book Antiqua" panose="02040602050305030304" pitchFamily="18" charset="0"/>
                <a:ea typeface="Calibri" panose="020F0502020204030204" pitchFamily="34" charset="0"/>
                <a:cs typeface="Times New Roman" panose="02020603050405020304" pitchFamily="18" charset="0"/>
              </a:rPr>
              <a:t>So versteht </a:t>
            </a:r>
            <a:r>
              <a:rPr lang="de-DE" sz="3600" dirty="0" err="1">
                <a:effectLst/>
                <a:latin typeface="Book Antiqua" panose="02040602050305030304" pitchFamily="18" charset="0"/>
                <a:ea typeface="Calibri" panose="020F0502020204030204" pitchFamily="34" charset="0"/>
                <a:cs typeface="Times New Roman" panose="02020603050405020304" pitchFamily="18" charset="0"/>
              </a:rPr>
              <a:t>Turaeva</a:t>
            </a:r>
            <a:r>
              <a:rPr lang="de-DE" sz="3600" dirty="0">
                <a:effectLst/>
                <a:latin typeface="Book Antiqua" panose="02040602050305030304" pitchFamily="18" charset="0"/>
                <a:ea typeface="Calibri" panose="020F0502020204030204" pitchFamily="34" charset="0"/>
                <a:cs typeface="Times New Roman" panose="02020603050405020304" pitchFamily="18" charset="0"/>
              </a:rPr>
              <a:t> den Text als </a:t>
            </a:r>
            <a:r>
              <a:rPr lang="de-DE" sz="3600" b="1" dirty="0">
                <a:solidFill>
                  <a:schemeClr val="accent1">
                    <a:lumMod val="50000"/>
                  </a:schemeClr>
                </a:solidFill>
                <a:effectLst/>
                <a:latin typeface="Book Antiqua" panose="02040602050305030304" pitchFamily="18" charset="0"/>
                <a:ea typeface="Calibri" panose="020F0502020204030204" pitchFamily="34" charset="0"/>
                <a:cs typeface="Times New Roman" panose="02020603050405020304" pitchFamily="18" charset="0"/>
              </a:rPr>
              <a:t>„eine geordnete Menge von Sätzen, die durch verschiedene Arten von lexikalischen, logischen und grammatikalischen Verbindungen verbunden sind und in der Lage sind, in irgendeiner Weise organisierte und gerichtete Informationen zu vermitteln</a:t>
            </a:r>
            <a:r>
              <a:rPr lang="de-DE" sz="3600" dirty="0">
                <a:solidFill>
                  <a:schemeClr val="accent1">
                    <a:lumMod val="50000"/>
                  </a:schemeClr>
                </a:solidFill>
                <a:effectLst/>
                <a:latin typeface="Book Antiqua" panose="02040602050305030304" pitchFamily="18" charset="0"/>
                <a:ea typeface="Calibri" panose="020F0502020204030204" pitchFamily="34" charset="0"/>
                <a:cs typeface="Times New Roman" panose="02020603050405020304" pitchFamily="18" charset="0"/>
              </a:rPr>
              <a:t>“</a:t>
            </a:r>
            <a:r>
              <a:rPr lang="de-DE" sz="3600" baseline="30000" dirty="0">
                <a:solidFill>
                  <a:schemeClr val="accent1">
                    <a:lumMod val="50000"/>
                  </a:schemeClr>
                </a:solidFill>
                <a:latin typeface="Book Antiqua" panose="02040602050305030304" pitchFamily="18" charset="0"/>
                <a:ea typeface="Calibri" panose="020F0502020204030204" pitchFamily="34" charset="0"/>
                <a:cs typeface="Times New Roman" panose="02020603050405020304" pitchFamily="18" charset="0"/>
              </a:rPr>
              <a:t>  </a:t>
            </a:r>
            <a:r>
              <a:rPr lang="de-DE" sz="3600" dirty="0">
                <a:solidFill>
                  <a:srgbClr val="000000"/>
                </a:solidFill>
                <a:latin typeface="Book Antiqua" panose="02040602050305030304" pitchFamily="18" charset="0"/>
                <a:ea typeface="Times New Roman" panose="02020603050405020304" pitchFamily="18" charset="0"/>
              </a:rPr>
              <a:t>(</a:t>
            </a:r>
            <a:r>
              <a:rPr lang="de-DE" sz="3600" i="1" dirty="0">
                <a:effectLst/>
                <a:latin typeface="Book Antiqua" panose="02040602050305030304" pitchFamily="18" charset="0"/>
                <a:ea typeface="Times New Roman" panose="02020603050405020304" pitchFamily="18" charset="0"/>
                <a:cs typeface="Times New Roman" panose="02020603050405020304" pitchFamily="18" charset="0"/>
              </a:rPr>
              <a:t>Zoya </a:t>
            </a:r>
            <a:r>
              <a:rPr lang="de-DE" sz="3600" i="1" dirty="0" err="1">
                <a:effectLst/>
                <a:latin typeface="Book Antiqua" panose="02040602050305030304" pitchFamily="18" charset="0"/>
                <a:ea typeface="Times New Roman" panose="02020603050405020304" pitchFamily="18" charset="0"/>
                <a:cs typeface="Times New Roman" panose="02020603050405020304" pitchFamily="18" charset="0"/>
              </a:rPr>
              <a:t>Turaeva</a:t>
            </a:r>
            <a:r>
              <a:rPr lang="de-DE" sz="3600" i="1" dirty="0">
                <a:effectLst/>
                <a:latin typeface="Book Antiqua" panose="02040602050305030304" pitchFamily="18" charset="0"/>
                <a:ea typeface="Times New Roman" panose="02020603050405020304" pitchFamily="18" charset="0"/>
                <a:cs typeface="Times New Roman" panose="02020603050405020304" pitchFamily="18" charset="0"/>
              </a:rPr>
              <a:t> </a:t>
            </a:r>
            <a:r>
              <a:rPr lang="de-DE" sz="3600" dirty="0">
                <a:effectLst/>
                <a:latin typeface="Book Antiqua" panose="02040602050305030304" pitchFamily="18" charset="0"/>
                <a:ea typeface="Times New Roman" panose="02020603050405020304" pitchFamily="18" charset="0"/>
                <a:cs typeface="Times New Roman" panose="02020603050405020304" pitchFamily="18" charset="0"/>
              </a:rPr>
              <a:t>1986:11)</a:t>
            </a:r>
            <a:endParaRPr lang="ru-UA"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AF95F3EF-0296-5251-FEFE-2F633234A619}"/>
              </a:ext>
            </a:extLst>
          </p:cNvPr>
          <p:cNvSpPr txBox="1"/>
          <p:nvPr/>
        </p:nvSpPr>
        <p:spPr>
          <a:xfrm>
            <a:off x="1637414" y="542259"/>
            <a:ext cx="8463516" cy="707886"/>
          </a:xfrm>
          <a:prstGeom prst="rect">
            <a:avLst/>
          </a:prstGeom>
          <a:noFill/>
        </p:spPr>
        <p:txBody>
          <a:bodyPr wrap="square">
            <a:spAutoFit/>
          </a:bodyPr>
          <a:lstStyle/>
          <a:p>
            <a:pPr algn="ctr"/>
            <a:r>
              <a:rPr lang="de-DE" sz="4000" b="1" dirty="0">
                <a:effectLst/>
                <a:latin typeface="Book Antiqua" panose="02040602050305030304" pitchFamily="18" charset="0"/>
                <a:ea typeface="Times New Roman" panose="02020603050405020304" pitchFamily="18" charset="0"/>
                <a:cs typeface="Times New Roman" panose="02020603050405020304" pitchFamily="18" charset="0"/>
              </a:rPr>
              <a:t>Was ist ein Text? </a:t>
            </a:r>
            <a:endParaRPr lang="ru-UA" sz="4000" dirty="0"/>
          </a:p>
        </p:txBody>
      </p:sp>
    </p:spTree>
    <p:extLst>
      <p:ext uri="{BB962C8B-B14F-4D97-AF65-F5344CB8AC3E}">
        <p14:creationId xmlns:p14="http://schemas.microsoft.com/office/powerpoint/2010/main" val="3708337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4202CB-F47C-2AB5-3FE3-1D051CBDD099}"/>
              </a:ext>
            </a:extLst>
          </p:cNvPr>
          <p:cNvSpPr txBox="1"/>
          <p:nvPr/>
        </p:nvSpPr>
        <p:spPr>
          <a:xfrm>
            <a:off x="1935126" y="414669"/>
            <a:ext cx="7729869" cy="707886"/>
          </a:xfrm>
          <a:prstGeom prst="rect">
            <a:avLst/>
          </a:prstGeom>
          <a:noFill/>
        </p:spPr>
        <p:txBody>
          <a:bodyPr wrap="square">
            <a:spAutoFit/>
          </a:bodyPr>
          <a:lstStyle/>
          <a:p>
            <a:pPr algn="ctr"/>
            <a:r>
              <a:rPr lang="de-DE" sz="4000" dirty="0">
                <a:effectLst/>
                <a:latin typeface="Book Antiqua" panose="02040602050305030304" pitchFamily="18" charset="0"/>
                <a:ea typeface="Times New Roman" panose="02020603050405020304" pitchFamily="18" charset="0"/>
                <a:cs typeface="Times New Roman" panose="02020603050405020304" pitchFamily="18" charset="0"/>
              </a:rPr>
              <a:t>Die Kriterien der Textualität </a:t>
            </a:r>
            <a:endParaRPr lang="ru-UA" sz="4000" dirty="0"/>
          </a:p>
        </p:txBody>
      </p:sp>
      <p:sp>
        <p:nvSpPr>
          <p:cNvPr id="5" name="TextBox 4">
            <a:extLst>
              <a:ext uri="{FF2B5EF4-FFF2-40B4-BE49-F238E27FC236}">
                <a16:creationId xmlns:a16="http://schemas.microsoft.com/office/drawing/2014/main" id="{A4007CF9-8DC5-452C-9E4C-DB9E2F26F0F1}"/>
              </a:ext>
            </a:extLst>
          </p:cNvPr>
          <p:cNvSpPr txBox="1"/>
          <p:nvPr/>
        </p:nvSpPr>
        <p:spPr>
          <a:xfrm>
            <a:off x="893136" y="1031357"/>
            <a:ext cx="11298864" cy="5509200"/>
          </a:xfrm>
          <a:prstGeom prst="rect">
            <a:avLst/>
          </a:prstGeom>
          <a:noFill/>
        </p:spPr>
        <p:txBody>
          <a:bodyPr wrap="square">
            <a:spAutoFit/>
          </a:bodyPr>
          <a:lstStyle/>
          <a:p>
            <a:pPr algn="just"/>
            <a:r>
              <a:rPr lang="de-DE" sz="3200" dirty="0">
                <a:effectLst/>
                <a:latin typeface="Book Antiqua" panose="02040602050305030304" pitchFamily="18" charset="0"/>
                <a:ea typeface="Calibri" panose="020F0502020204030204" pitchFamily="34" charset="0"/>
                <a:cs typeface="Times New Roman" panose="02020603050405020304" pitchFamily="18" charset="0"/>
              </a:rPr>
              <a:t>     a) zwei </a:t>
            </a:r>
            <a:r>
              <a:rPr lang="de-DE" sz="3200" b="1" dirty="0">
                <a:effectLst/>
                <a:latin typeface="Book Antiqua" panose="02040602050305030304" pitchFamily="18" charset="0"/>
                <a:ea typeface="Calibri" panose="020F0502020204030204" pitchFamily="34" charset="0"/>
                <a:cs typeface="Times New Roman" panose="02020603050405020304" pitchFamily="18" charset="0"/>
              </a:rPr>
              <a:t>textzentrierte</a:t>
            </a:r>
            <a:r>
              <a:rPr lang="de-DE" sz="3200" dirty="0">
                <a:effectLst/>
                <a:latin typeface="Book Antiqua" panose="02040602050305030304" pitchFamily="18" charset="0"/>
                <a:ea typeface="Calibri" panose="020F0502020204030204" pitchFamily="34" charset="0"/>
                <a:cs typeface="Times New Roman" panose="02020603050405020304" pitchFamily="18" charset="0"/>
              </a:rPr>
              <a:t> Kriterien</a:t>
            </a:r>
          </a:p>
          <a:p>
            <a:pPr indent="450215" algn="just"/>
            <a:r>
              <a:rPr lang="de-DE" sz="3200" dirty="0">
                <a:effectLst/>
                <a:latin typeface="Book Antiqua" panose="02040602050305030304" pitchFamily="18" charset="0"/>
                <a:ea typeface="Calibri" panose="020F0502020204030204" pitchFamily="34" charset="0"/>
                <a:cs typeface="Times New Roman" panose="02020603050405020304" pitchFamily="18" charset="0"/>
              </a:rPr>
              <a:t>• die Kohäsion (d. h. die Art und Weise, wie die einzelnen Elemente der Textoberfläche miteinander verbunden sind)</a:t>
            </a:r>
            <a:endParaRPr lang="ru-UA" sz="3200" dirty="0">
              <a:effectLst/>
              <a:latin typeface="Book Antiqua" panose="02040602050305030304" pitchFamily="18" charset="0"/>
              <a:ea typeface="Calibri" panose="020F0502020204030204" pitchFamily="34" charset="0"/>
              <a:cs typeface="Times New Roman" panose="02020603050405020304" pitchFamily="18" charset="0"/>
            </a:endParaRPr>
          </a:p>
          <a:p>
            <a:pPr indent="450215" algn="just"/>
            <a:r>
              <a:rPr lang="de-DE" sz="3200" dirty="0">
                <a:effectLst/>
                <a:latin typeface="Book Antiqua" panose="02040602050305030304" pitchFamily="18" charset="0"/>
                <a:ea typeface="Calibri" panose="020F0502020204030204" pitchFamily="34" charset="0"/>
                <a:cs typeface="Times New Roman" panose="02020603050405020304" pitchFamily="18" charset="0"/>
              </a:rPr>
              <a:t>• die Kohärenz (d. h. der semantische und pragmatische Zusammenhang eines Textes)</a:t>
            </a:r>
          </a:p>
          <a:p>
            <a:pPr algn="just"/>
            <a:r>
              <a:rPr lang="de-DE" sz="3200" dirty="0">
                <a:effectLst/>
                <a:latin typeface="Book Antiqua" panose="02040602050305030304" pitchFamily="18" charset="0"/>
                <a:ea typeface="Times New Roman" panose="02020603050405020304" pitchFamily="18" charset="0"/>
                <a:cs typeface="Times New Roman" panose="02020603050405020304" pitchFamily="18" charset="0"/>
              </a:rPr>
              <a:t>    b) </a:t>
            </a:r>
            <a:r>
              <a:rPr lang="de-DE" sz="3200" b="1" dirty="0" err="1">
                <a:effectLst/>
                <a:latin typeface="Book Antiqua" panose="02040602050305030304" pitchFamily="18" charset="0"/>
                <a:ea typeface="Times New Roman" panose="02020603050405020304" pitchFamily="18" charset="0"/>
                <a:cs typeface="Times New Roman" panose="02020603050405020304" pitchFamily="18" charset="0"/>
              </a:rPr>
              <a:t>verwenderzentrierte</a:t>
            </a:r>
            <a:r>
              <a:rPr lang="de-DE" sz="3200" dirty="0">
                <a:effectLst/>
                <a:latin typeface="Book Antiqua" panose="02040602050305030304" pitchFamily="18" charset="0"/>
                <a:ea typeface="Times New Roman" panose="02020603050405020304" pitchFamily="18" charset="0"/>
                <a:cs typeface="Times New Roman" panose="02020603050405020304" pitchFamily="18" charset="0"/>
              </a:rPr>
              <a:t> Kriterien</a:t>
            </a:r>
          </a:p>
          <a:p>
            <a:pPr indent="457200" algn="just"/>
            <a:r>
              <a:rPr lang="de-DE" sz="3200" dirty="0">
                <a:effectLst/>
                <a:latin typeface="Book Antiqua" panose="02040602050305030304" pitchFamily="18" charset="0"/>
                <a:ea typeface="Calibri" panose="020F0502020204030204" pitchFamily="34" charset="0"/>
                <a:cs typeface="Times New Roman" panose="02020603050405020304" pitchFamily="18" charset="0"/>
              </a:rPr>
              <a:t>• die Intentionalität</a:t>
            </a:r>
          </a:p>
          <a:p>
            <a:pPr indent="457200" algn="just"/>
            <a:r>
              <a:rPr lang="de-DE" sz="3200" dirty="0">
                <a:effectLst/>
                <a:latin typeface="Book Antiqua" panose="02040602050305030304" pitchFamily="18" charset="0"/>
                <a:ea typeface="Calibri" panose="020F0502020204030204" pitchFamily="34" charset="0"/>
                <a:cs typeface="Times New Roman" panose="02020603050405020304" pitchFamily="18" charset="0"/>
              </a:rPr>
              <a:t>• die Akzeptabilität </a:t>
            </a:r>
            <a:endParaRPr lang="de-DE" sz="3200" dirty="0">
              <a:latin typeface="Book Antiqua" panose="02040602050305030304" pitchFamily="18" charset="0"/>
              <a:ea typeface="Calibri" panose="020F0502020204030204" pitchFamily="34" charset="0"/>
              <a:cs typeface="Times New Roman" panose="02020603050405020304" pitchFamily="18" charset="0"/>
            </a:endParaRPr>
          </a:p>
          <a:p>
            <a:pPr indent="457200" algn="just"/>
            <a:r>
              <a:rPr lang="de-DE" sz="3200" dirty="0">
                <a:effectLst/>
                <a:latin typeface="Book Antiqua" panose="02040602050305030304" pitchFamily="18" charset="0"/>
                <a:ea typeface="Calibri" panose="020F0502020204030204" pitchFamily="34" charset="0"/>
                <a:cs typeface="Times New Roman" panose="02020603050405020304" pitchFamily="18" charset="0"/>
              </a:rPr>
              <a:t>• die </a:t>
            </a:r>
            <a:r>
              <a:rPr lang="de-DE" sz="3200" dirty="0" err="1">
                <a:effectLst/>
                <a:latin typeface="Book Antiqua" panose="02040602050305030304" pitchFamily="18" charset="0"/>
                <a:ea typeface="Calibri" panose="020F0502020204030204" pitchFamily="34" charset="0"/>
                <a:cs typeface="Times New Roman" panose="02020603050405020304" pitchFamily="18" charset="0"/>
              </a:rPr>
              <a:t>Informativität</a:t>
            </a:r>
            <a:endParaRPr lang="de-DE" sz="3200" dirty="0">
              <a:latin typeface="Book Antiqua" panose="02040602050305030304" pitchFamily="18" charset="0"/>
              <a:ea typeface="Calibri" panose="020F0502020204030204" pitchFamily="34" charset="0"/>
              <a:cs typeface="Times New Roman" panose="02020603050405020304" pitchFamily="18" charset="0"/>
            </a:endParaRPr>
          </a:p>
          <a:p>
            <a:pPr indent="457200" algn="just"/>
            <a:r>
              <a:rPr lang="de-DE" sz="3200" dirty="0">
                <a:effectLst/>
                <a:latin typeface="Book Antiqua" panose="02040602050305030304" pitchFamily="18" charset="0"/>
                <a:ea typeface="Calibri" panose="020F0502020204030204" pitchFamily="34" charset="0"/>
                <a:cs typeface="Times New Roman" panose="02020603050405020304" pitchFamily="18" charset="0"/>
              </a:rPr>
              <a:t>• die </a:t>
            </a:r>
            <a:r>
              <a:rPr lang="de-DE" sz="3200" dirty="0" err="1">
                <a:effectLst/>
                <a:latin typeface="Book Antiqua" panose="02040602050305030304" pitchFamily="18" charset="0"/>
                <a:ea typeface="Calibri" panose="020F0502020204030204" pitchFamily="34" charset="0"/>
                <a:cs typeface="Times New Roman" panose="02020603050405020304" pitchFamily="18" charset="0"/>
              </a:rPr>
              <a:t>Situationalität</a:t>
            </a:r>
            <a:r>
              <a:rPr lang="de-DE" sz="3200" dirty="0">
                <a:effectLst/>
                <a:latin typeface="Book Antiqua" panose="02040602050305030304" pitchFamily="18" charset="0"/>
                <a:ea typeface="Calibri" panose="020F0502020204030204" pitchFamily="34" charset="0"/>
                <a:cs typeface="Times New Roman" panose="02020603050405020304" pitchFamily="18" charset="0"/>
              </a:rPr>
              <a:t> </a:t>
            </a:r>
            <a:endParaRPr lang="de-DE" sz="3200" dirty="0">
              <a:latin typeface="Book Antiqua" panose="02040602050305030304" pitchFamily="18" charset="0"/>
              <a:ea typeface="Calibri" panose="020F0502020204030204" pitchFamily="34" charset="0"/>
              <a:cs typeface="Times New Roman" panose="02020603050405020304" pitchFamily="18" charset="0"/>
            </a:endParaRPr>
          </a:p>
          <a:p>
            <a:pPr indent="457200" algn="just"/>
            <a:r>
              <a:rPr lang="de-DE" sz="3200" dirty="0">
                <a:effectLst/>
                <a:latin typeface="Book Antiqua" panose="02040602050305030304" pitchFamily="18" charset="0"/>
                <a:ea typeface="Calibri" panose="020F0502020204030204" pitchFamily="34" charset="0"/>
                <a:cs typeface="Times New Roman" panose="02020603050405020304" pitchFamily="18" charset="0"/>
              </a:rPr>
              <a:t>• die Intertextualität</a:t>
            </a:r>
            <a:endParaRPr lang="ru-UA" sz="3200" dirty="0">
              <a:effectLst/>
              <a:latin typeface="Book Antiqua" panose="020406020503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5124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59A3EA-6B19-08F9-4D7D-18DF048F2818}"/>
              </a:ext>
            </a:extLst>
          </p:cNvPr>
          <p:cNvSpPr txBox="1"/>
          <p:nvPr/>
        </p:nvSpPr>
        <p:spPr>
          <a:xfrm>
            <a:off x="946299" y="318977"/>
            <a:ext cx="10919636" cy="6615401"/>
          </a:xfrm>
          <a:prstGeom prst="rect">
            <a:avLst/>
          </a:prstGeom>
          <a:noFill/>
        </p:spPr>
        <p:txBody>
          <a:bodyPr wrap="square">
            <a:spAutoFit/>
          </a:bodyPr>
          <a:lstStyle/>
          <a:p>
            <a:pPr marL="457200" indent="450215" algn="ctr">
              <a:lnSpc>
                <a:spcPct val="107000"/>
              </a:lnSpc>
              <a:spcAft>
                <a:spcPts val="0"/>
              </a:spcAft>
            </a:pPr>
            <a:r>
              <a:rPr lang="de-DE" sz="4000" b="1" dirty="0">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Was ist ein Text?</a:t>
            </a:r>
          </a:p>
          <a:p>
            <a:pPr marL="457200" indent="450215" algn="just">
              <a:lnSpc>
                <a:spcPct val="107000"/>
              </a:lnSpc>
              <a:spcAft>
                <a:spcPts val="0"/>
              </a:spcAft>
            </a:pPr>
            <a:r>
              <a:rPr lang="de-DE" sz="3200" dirty="0">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Mit dem neuen Paradigma der kognitiven Wissenschaft liegt der Fokus auf den mentalen Phasen der Texterstellung (</a:t>
            </a:r>
            <a:r>
              <a:rPr lang="de-DE" sz="3200" i="1" dirty="0">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T. Van Dijk</a:t>
            </a:r>
            <a:r>
              <a:rPr lang="de-DE" sz="3200" dirty="0">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 </a:t>
            </a:r>
            <a:r>
              <a:rPr lang="de-DE" sz="3200" i="1" dirty="0">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M. </a:t>
            </a:r>
            <a:r>
              <a:rPr lang="de-DE" sz="3200" i="1" dirty="0" err="1">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Minsky</a:t>
            </a:r>
            <a:r>
              <a:rPr lang="de-DE" sz="3200" i="1" dirty="0">
                <a:solidFill>
                  <a:srgbClr val="202124"/>
                </a:solidFill>
                <a:latin typeface="Book Antiqua" panose="02040602050305030304" pitchFamily="18" charset="0"/>
                <a:ea typeface="Calibri" panose="020F0502020204030204" pitchFamily="34" charset="0"/>
                <a:cs typeface="Courier New" panose="02070309020205020404" pitchFamily="49" charset="0"/>
              </a:rPr>
              <a:t> </a:t>
            </a:r>
            <a:r>
              <a:rPr lang="de-DE" sz="3200" dirty="0">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etc.). </a:t>
            </a:r>
            <a:endParaRPr lang="ru-UA" sz="3200" dirty="0">
              <a:effectLst/>
              <a:latin typeface="Book Antiqua" panose="02040602050305030304" pitchFamily="18" charset="0"/>
              <a:ea typeface="Calibri" panose="020F0502020204030204" pitchFamily="34" charset="0"/>
              <a:cs typeface="Times New Roman" panose="02020603050405020304" pitchFamily="18" charset="0"/>
            </a:endParaRPr>
          </a:p>
          <a:p>
            <a:pPr marL="457200" indent="450215" algn="just">
              <a:lnSpc>
                <a:spcPct val="107000"/>
              </a:lnSpc>
              <a:spcAft>
                <a:spcPts val="800"/>
              </a:spcAft>
            </a:pPr>
            <a:r>
              <a:rPr lang="de-DE" sz="3200" dirty="0">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Laut der linguistischen Begriffsbestimmungen des Textes ist </a:t>
            </a:r>
            <a:r>
              <a:rPr lang="de-DE" sz="3200" b="1" dirty="0">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der Text </a:t>
            </a:r>
            <a:r>
              <a:rPr lang="de-DE" sz="3200" dirty="0">
                <a:solidFill>
                  <a:srgbClr val="202124"/>
                </a:solidFill>
                <a:effectLst/>
                <a:latin typeface="Book Antiqua" panose="02040602050305030304" pitchFamily="18" charset="0"/>
                <a:ea typeface="Calibri" panose="020F0502020204030204" pitchFamily="34" charset="0"/>
                <a:cs typeface="Courier New" panose="02070309020205020404" pitchFamily="49" charset="0"/>
              </a:rPr>
              <a:t>also </a:t>
            </a:r>
            <a:r>
              <a:rPr lang="de-DE" sz="3200" b="1" dirty="0">
                <a:solidFill>
                  <a:schemeClr val="accent1">
                    <a:lumMod val="50000"/>
                  </a:schemeClr>
                </a:solidFill>
                <a:effectLst/>
                <a:latin typeface="Book Antiqua" panose="02040602050305030304" pitchFamily="18" charset="0"/>
                <a:ea typeface="Calibri" panose="020F0502020204030204" pitchFamily="34" charset="0"/>
                <a:cs typeface="Courier New" panose="02070309020205020404" pitchFamily="49" charset="0"/>
              </a:rPr>
              <a:t>eine Nachricht, die in Form eines schriftlichen Dokuments objektiviert und literarisch verarbeitet ist, die aus einer Reihe von miteinander verbundenen Einheiten besteht und eine gewisse Modaleigenart und pragmatische Zielsetzung hat</a:t>
            </a:r>
            <a:r>
              <a:rPr lang="de-DE" sz="3200" dirty="0">
                <a:solidFill>
                  <a:schemeClr val="accent1">
                    <a:lumMod val="50000"/>
                  </a:schemeClr>
                </a:solidFill>
                <a:effectLst/>
                <a:latin typeface="Book Antiqua" panose="02040602050305030304" pitchFamily="18" charset="0"/>
                <a:ea typeface="Calibri" panose="020F0502020204030204" pitchFamily="34" charset="0"/>
                <a:cs typeface="Courier New" panose="02070309020205020404" pitchFamily="49" charset="0"/>
              </a:rPr>
              <a:t>.</a:t>
            </a:r>
            <a:endParaRPr lang="ru-UA" sz="3200" dirty="0">
              <a:solidFill>
                <a:schemeClr val="accent1">
                  <a:lumMod val="50000"/>
                </a:schemeClr>
              </a:solidFill>
              <a:effectLst/>
              <a:latin typeface="Book Antiqua" panose="02040602050305030304" pitchFamily="18" charset="0"/>
              <a:ea typeface="Calibri" panose="020F0502020204030204" pitchFamily="34" charset="0"/>
              <a:cs typeface="Times New Roman" panose="02020603050405020304" pitchFamily="18" charset="0"/>
            </a:endParaRPr>
          </a:p>
          <a:p>
            <a:r>
              <a:rPr lang="de-DE" sz="3200" b="1" dirty="0">
                <a:effectLst/>
                <a:latin typeface="Book Antiqua" panose="02040602050305030304" pitchFamily="18" charset="0"/>
                <a:ea typeface="Times New Roman" panose="02020603050405020304" pitchFamily="18" charset="0"/>
              </a:rPr>
              <a:t> </a:t>
            </a:r>
            <a:endParaRPr lang="ru-UA"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6753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08D3D5-A497-1889-F628-8B1BEB7B8E4B}"/>
              </a:ext>
            </a:extLst>
          </p:cNvPr>
          <p:cNvSpPr txBox="1"/>
          <p:nvPr/>
        </p:nvSpPr>
        <p:spPr>
          <a:xfrm>
            <a:off x="2126512" y="372140"/>
            <a:ext cx="7325832" cy="707886"/>
          </a:xfrm>
          <a:prstGeom prst="rect">
            <a:avLst/>
          </a:prstGeom>
          <a:noFill/>
        </p:spPr>
        <p:txBody>
          <a:bodyPr wrap="square">
            <a:spAutoFit/>
          </a:bodyPr>
          <a:lstStyle/>
          <a:p>
            <a:pPr algn="ctr"/>
            <a:r>
              <a:rPr lang="de-DE" sz="4000" b="1" dirty="0">
                <a:effectLst/>
                <a:latin typeface="Book Antiqua" panose="02040602050305030304" pitchFamily="18" charset="0"/>
                <a:ea typeface="Times New Roman" panose="02020603050405020304" pitchFamily="18" charset="0"/>
              </a:rPr>
              <a:t>Die Textsorten</a:t>
            </a:r>
            <a:endParaRPr lang="ru-UA" sz="40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8F4FF2E-9170-78E7-8B36-FAFB6ED4A3E6}"/>
              </a:ext>
            </a:extLst>
          </p:cNvPr>
          <p:cNvSpPr txBox="1"/>
          <p:nvPr/>
        </p:nvSpPr>
        <p:spPr>
          <a:xfrm>
            <a:off x="744279" y="818768"/>
            <a:ext cx="10919637" cy="5693866"/>
          </a:xfrm>
          <a:prstGeom prst="rect">
            <a:avLst/>
          </a:prstGeom>
          <a:noFill/>
        </p:spPr>
        <p:txBody>
          <a:bodyPr wrap="square">
            <a:spAutoFit/>
          </a:bodyPr>
          <a:lstStyle/>
          <a:p>
            <a:pPr indent="457200" algn="just"/>
            <a:r>
              <a:rPr lang="de-DE" sz="2800" dirty="0">
                <a:effectLst/>
                <a:latin typeface="Book Antiqua" panose="02040602050305030304" pitchFamily="18" charset="0"/>
                <a:ea typeface="Times New Roman" panose="02020603050405020304" pitchFamily="18" charset="0"/>
              </a:rPr>
              <a:t>Es existieren mehrere Definitionen des Begriffs </a:t>
            </a:r>
            <a:r>
              <a:rPr lang="de-DE" sz="2800" b="1" dirty="0">
                <a:effectLst/>
                <a:latin typeface="Book Antiqua" panose="02040602050305030304" pitchFamily="18" charset="0"/>
                <a:ea typeface="Times New Roman" panose="02020603050405020304" pitchFamily="18" charset="0"/>
              </a:rPr>
              <a:t>Textsorte.</a:t>
            </a:r>
            <a:r>
              <a:rPr lang="de-DE" sz="2800" dirty="0">
                <a:effectLst/>
                <a:latin typeface="Book Antiqua" panose="02040602050305030304" pitchFamily="18" charset="0"/>
                <a:ea typeface="Times New Roman" panose="02020603050405020304" pitchFamily="18" charset="0"/>
              </a:rPr>
              <a:t> Der deutsche Linguist Klaus Brinker</a:t>
            </a:r>
            <a:r>
              <a:rPr lang="de-DE" sz="2800" dirty="0">
                <a:latin typeface="Book Antiqua" panose="02040602050305030304" pitchFamily="18" charset="0"/>
                <a:ea typeface="Times New Roman" panose="02020603050405020304" pitchFamily="18" charset="0"/>
              </a:rPr>
              <a:t> </a:t>
            </a:r>
            <a:r>
              <a:rPr lang="de-DE" sz="2800" dirty="0">
                <a:effectLst/>
                <a:latin typeface="Book Antiqua" panose="02040602050305030304" pitchFamily="18" charset="0"/>
                <a:ea typeface="Times New Roman" panose="02020603050405020304" pitchFamily="18" charset="0"/>
              </a:rPr>
              <a:t>charakterisiert den Begriff </a:t>
            </a:r>
            <a:r>
              <a:rPr lang="de-DE" sz="2800" b="1" dirty="0">
                <a:effectLst/>
                <a:latin typeface="Book Antiqua" panose="02040602050305030304" pitchFamily="18" charset="0"/>
                <a:ea typeface="Times New Roman" panose="02020603050405020304" pitchFamily="18" charset="0"/>
              </a:rPr>
              <a:t>Textsorte</a:t>
            </a:r>
            <a:r>
              <a:rPr lang="de-DE" sz="2800" dirty="0">
                <a:effectLst/>
                <a:latin typeface="Book Antiqua" panose="02040602050305030304" pitchFamily="18" charset="0"/>
                <a:ea typeface="Times New Roman" panose="02020603050405020304" pitchFamily="18" charset="0"/>
              </a:rPr>
              <a:t> folgendermaßen: </a:t>
            </a:r>
            <a:r>
              <a:rPr lang="de-DE" sz="2800" b="1" dirty="0">
                <a:solidFill>
                  <a:schemeClr val="accent1">
                    <a:lumMod val="50000"/>
                  </a:schemeClr>
                </a:solidFill>
                <a:effectLst/>
                <a:latin typeface="Book Antiqua" panose="02040602050305030304" pitchFamily="18" charset="0"/>
                <a:ea typeface="Times New Roman" panose="02020603050405020304" pitchFamily="18" charset="0"/>
              </a:rPr>
              <a:t>„Textsorten sind konventionell geltende Muster für komplexe sprachliche Handlungen und lassen sich jeweils als typische Verbindungen von kontextuellen (situativen), kommunikativ-funktionalen und strukturellen (grammatischen und thematischen) Merkmalen beschreiben. Sie haben sich in der Sprachgemeinschaft historisch entwickelt und gehören zum Alltagswissen der Sprachteilhaber; sie besitzen zwar eine normierende Wirkung, erleichtern aber zugleich den kommunikativen Umgang, indem sie den Kommunizierenden mehr oder weniger feste Orientierungen für die Produktion und Rezeption von Texten geben“</a:t>
            </a:r>
            <a:r>
              <a:rPr lang="de-DE" sz="2800" dirty="0">
                <a:effectLst/>
                <a:latin typeface="Book Antiqua" panose="02040602050305030304" pitchFamily="18" charset="0"/>
                <a:ea typeface="Times New Roman" panose="02020603050405020304" pitchFamily="18" charset="0"/>
              </a:rPr>
              <a:t> (</a:t>
            </a:r>
            <a:r>
              <a:rPr lang="de-DE" sz="2800" i="1" dirty="0">
                <a:effectLst/>
                <a:latin typeface="Book Antiqua" panose="02040602050305030304" pitchFamily="18" charset="0"/>
                <a:ea typeface="Times New Roman" panose="02020603050405020304" pitchFamily="18" charset="0"/>
              </a:rPr>
              <a:t>Brinker</a:t>
            </a:r>
            <a:r>
              <a:rPr lang="de-DE" sz="2800" dirty="0">
                <a:effectLst/>
                <a:latin typeface="Book Antiqua" panose="02040602050305030304" pitchFamily="18" charset="0"/>
                <a:ea typeface="Times New Roman" panose="02020603050405020304" pitchFamily="18" charset="0"/>
              </a:rPr>
              <a:t> 1992: 132).</a:t>
            </a:r>
            <a:endParaRPr lang="ru-UA"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670793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102</TotalTime>
  <Words>887</Words>
  <Application>Microsoft Office PowerPoint</Application>
  <PresentationFormat>Широкоэкранный</PresentationFormat>
  <Paragraphs>63</Paragraphs>
  <Slides>17</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17</vt:i4>
      </vt:variant>
    </vt:vector>
  </HeadingPairs>
  <TitlesOfParts>
    <vt:vector size="25" baseType="lpstr">
      <vt:lpstr>Arial</vt:lpstr>
      <vt:lpstr>Book Antiqua</vt:lpstr>
      <vt:lpstr>Calibri</vt:lpstr>
      <vt:lpstr>Century Gothic</vt:lpstr>
      <vt:lpstr>Times New Roman</vt:lpstr>
      <vt:lpstr>Wingdings</vt:lpstr>
      <vt:lpstr>Wingdings 3</vt:lpstr>
      <vt:lpstr>Легкий дым</vt:lpstr>
      <vt:lpstr>TEXT ALS OBJEKT  DER INTERPRETATION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 ALS OBJEKT DER INTERPRETATION</dc:title>
  <dc:creator>Ирина Гоштанар</dc:creator>
  <cp:lastModifiedBy>Ирина Гоштанар</cp:lastModifiedBy>
  <cp:revision>1</cp:revision>
  <dcterms:created xsi:type="dcterms:W3CDTF">2023-02-11T17:52:59Z</dcterms:created>
  <dcterms:modified xsi:type="dcterms:W3CDTF">2023-02-11T19:36:24Z</dcterms:modified>
</cp:coreProperties>
</file>