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30" r:id="rId5"/>
    <p:sldId id="336" r:id="rId6"/>
    <p:sldId id="337" r:id="rId7"/>
    <p:sldId id="338" r:id="rId8"/>
    <p:sldId id="339" r:id="rId9"/>
    <p:sldId id="340" r:id="rId10"/>
    <p:sldId id="341" r:id="rId11"/>
    <p:sldId id="334" r:id="rId12"/>
    <p:sldId id="335" r:id="rId13"/>
    <p:sldId id="342" r:id="rId14"/>
    <p:sldId id="333" r:id="rId15"/>
    <p:sldId id="343" r:id="rId16"/>
    <p:sldId id="275" r:id="rId17"/>
    <p:sldId id="346" r:id="rId18"/>
    <p:sldId id="300" r:id="rId19"/>
    <p:sldId id="347" r:id="rId20"/>
    <p:sldId id="348" r:id="rId21"/>
    <p:sldId id="349" r:id="rId22"/>
    <p:sldId id="351" r:id="rId23"/>
    <p:sldId id="350" r:id="rId24"/>
    <p:sldId id="352" r:id="rId25"/>
    <p:sldId id="354" r:id="rId26"/>
    <p:sldId id="353" r:id="rId27"/>
    <p:sldId id="278" r:id="rId28"/>
    <p:sldId id="357" r:id="rId29"/>
    <p:sldId id="358" r:id="rId30"/>
    <p:sldId id="359" r:id="rId31"/>
    <p:sldId id="356" r:id="rId32"/>
    <p:sldId id="355" r:id="rId33"/>
    <p:sldId id="360" r:id="rId34"/>
    <p:sldId id="361" r:id="rId35"/>
    <p:sldId id="371" r:id="rId36"/>
    <p:sldId id="279" r:id="rId37"/>
    <p:sldId id="362" r:id="rId38"/>
    <p:sldId id="364" r:id="rId39"/>
    <p:sldId id="363" r:id="rId40"/>
    <p:sldId id="365" r:id="rId41"/>
    <p:sldId id="366" r:id="rId42"/>
    <p:sldId id="367" r:id="rId43"/>
    <p:sldId id="369" r:id="rId44"/>
    <p:sldId id="370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3F90-8CF8-4B8B-8B1E-1FFC61211987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1269-453C-4B85-8428-6810C8CF54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109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3F90-8CF8-4B8B-8B1E-1FFC61211987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1269-453C-4B85-8428-6810C8CF54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798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3F90-8CF8-4B8B-8B1E-1FFC61211987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1269-453C-4B85-8428-6810C8CF54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775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3F90-8CF8-4B8B-8B1E-1FFC61211987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1269-453C-4B85-8428-6810C8CF54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7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3F90-8CF8-4B8B-8B1E-1FFC61211987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1269-453C-4B85-8428-6810C8CF54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217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3F90-8CF8-4B8B-8B1E-1FFC61211987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1269-453C-4B85-8428-6810C8CF54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960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3F90-8CF8-4B8B-8B1E-1FFC61211987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1269-453C-4B85-8428-6810C8CF54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819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3F90-8CF8-4B8B-8B1E-1FFC61211987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1269-453C-4B85-8428-6810C8CF54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049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3F90-8CF8-4B8B-8B1E-1FFC61211987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1269-453C-4B85-8428-6810C8CF54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385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3F90-8CF8-4B8B-8B1E-1FFC61211987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1269-453C-4B85-8428-6810C8CF54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6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3F90-8CF8-4B8B-8B1E-1FFC61211987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1269-453C-4B85-8428-6810C8CF54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541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73F90-8CF8-4B8B-8B1E-1FFC61211987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11269-453C-4B85-8428-6810C8CF54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282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UHxcVatHkYw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5ASvEE_bpew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2wqsoAIV_TY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3932" y="3559043"/>
            <a:ext cx="3378926" cy="968943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Лекція </a:t>
            </a:r>
            <a:r>
              <a:rPr lang="tr-T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132" y="4527986"/>
            <a:ext cx="8070470" cy="2168906"/>
          </a:xfr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Діагностика творчих проявів та розвиток творчого потенціалу дитини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31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6786" t="12317" r="16428" b="24952"/>
          <a:stretch/>
        </p:blipFill>
        <p:spPr>
          <a:xfrm>
            <a:off x="27680" y="235131"/>
            <a:ext cx="12164320" cy="642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0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3618" y="94153"/>
            <a:ext cx="63866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Ранній прояв обдарованості</a:t>
            </a:r>
            <a:endParaRPr lang="ru-RU" sz="32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433764" y="885202"/>
            <a:ext cx="11627608" cy="52361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0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Методи діагностики обдарованості дитини: </a:t>
            </a:r>
            <a:endParaRPr lang="tr-TR" sz="4000" i="1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4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стандартизовані </a:t>
            </a:r>
            <a:r>
              <a:rPr lang="ru-RU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методи вимірювання інтелекту; </a:t>
            </a:r>
            <a:endParaRPr lang="tr-TR" sz="4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4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стандартизовані </a:t>
            </a:r>
            <a:r>
              <a:rPr lang="ru-RU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тести досягнень; </a:t>
            </a:r>
            <a:endParaRPr lang="tr-TR" sz="4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4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стандартизовані </a:t>
            </a:r>
            <a:r>
              <a:rPr lang="ru-RU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тести на перцептивно-руховий розвиток; </a:t>
            </a:r>
            <a:endParaRPr lang="tr-TR" sz="4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4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стандартизовані </a:t>
            </a:r>
            <a:r>
              <a:rPr lang="ru-RU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тести оцінки соціального розвитку; </a:t>
            </a:r>
            <a:endParaRPr lang="tr-TR" sz="4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4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вимірювання </a:t>
            </a:r>
            <a:r>
              <a:rPr lang="ru-RU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творчих здібностей (тест Торренса); </a:t>
            </a:r>
            <a:endParaRPr lang="uk-UA" sz="40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33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3618" y="94153"/>
            <a:ext cx="63866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Ранній прояв обдарованості</a:t>
            </a:r>
            <a:endParaRPr lang="ru-RU" sz="32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416347" y="1399007"/>
            <a:ext cx="11627608" cy="52361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0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Методи діагностики обдарованості дитини: </a:t>
            </a:r>
            <a:endParaRPr lang="tr-TR" sz="4000" i="1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4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спостереження </a:t>
            </a:r>
            <a:r>
              <a:rPr lang="ru-RU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і контрольні записи; </a:t>
            </a:r>
            <a:endParaRPr lang="tr-TR" sz="4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4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методика </a:t>
            </a:r>
            <a:r>
              <a:rPr lang="ru-RU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вивчення особистісних характеристик; методика вивчення оточення; </a:t>
            </a:r>
            <a:endParaRPr lang="tr-TR" sz="4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4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життєві </a:t>
            </a:r>
            <a:r>
              <a:rPr lang="ru-RU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спостереження близьких людей. </a:t>
            </a:r>
            <a:r>
              <a:rPr lang="uk-UA" sz="4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uk-UA" sz="40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23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572" t="4698" r="15786" b="3111"/>
          <a:stretch/>
        </p:blipFill>
        <p:spPr>
          <a:xfrm>
            <a:off x="1358537" y="0"/>
            <a:ext cx="9077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8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3618" y="94153"/>
            <a:ext cx="79399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Ранній прояв обдарованості</a:t>
            </a:r>
            <a:endParaRPr lang="ru-RU" sz="40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433764" y="885202"/>
            <a:ext cx="11627608" cy="52361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uk-UA" sz="40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Показники мистецької активності старшого дошкільника: </a:t>
            </a:r>
            <a:endParaRPr lang="tr-TR" sz="4000" i="1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uk-UA" sz="4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дитина </a:t>
            </a:r>
            <a:r>
              <a:rPr lang="uk-UA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виявляє активність у музично-естетичній атмосфері театралізованої діяльності; </a:t>
            </a:r>
            <a:endParaRPr lang="tr-TR" sz="4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uk-UA" sz="4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вміє </a:t>
            </a:r>
            <a:r>
              <a:rPr lang="uk-UA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співпрацювати з дітьми і дорослими в процесі музичної діяльності; </a:t>
            </a:r>
            <a:endParaRPr lang="tr-TR" sz="4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uk-UA" sz="4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співвідносить </a:t>
            </a:r>
            <a:r>
              <a:rPr lang="uk-UA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індивідуальне </a:t>
            </a:r>
            <a:r>
              <a:rPr lang="tr-TR" sz="4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		 </a:t>
            </a:r>
            <a:r>
              <a:rPr lang="uk-UA" sz="4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музично-театральне виконання</a:t>
            </a:r>
            <a:r>
              <a:rPr lang="tr-TR" sz="4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		     </a:t>
            </a:r>
            <a:r>
              <a:rPr lang="uk-UA" sz="4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uk-UA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 виконанням інших; </a:t>
            </a:r>
            <a:endParaRPr lang="uk-UA" sz="40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9634" y="4032620"/>
            <a:ext cx="4232366" cy="282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8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3618" y="94153"/>
            <a:ext cx="79399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Ранній прояв обдарованості</a:t>
            </a:r>
            <a:endParaRPr lang="ru-RU" sz="40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433764" y="885202"/>
            <a:ext cx="11627608" cy="52361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uk-UA" sz="40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Показники мистецької активності старшого дошкільника: </a:t>
            </a:r>
            <a:endParaRPr lang="tr-TR" sz="4000" i="1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uk-UA" sz="4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радіє </a:t>
            </a:r>
            <a:r>
              <a:rPr lang="uk-UA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 власних і спільних театрально-музичних успіхів; </a:t>
            </a:r>
            <a:endParaRPr lang="tr-TR" sz="4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uk-UA" sz="4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дістає </a:t>
            </a:r>
            <a:r>
              <a:rPr lang="uk-UA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задоволення від спілкування </a:t>
            </a:r>
            <a:endParaRPr lang="tr-TR" sz="4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uk-UA" sz="4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 </a:t>
            </a:r>
            <a:r>
              <a:rPr lang="uk-UA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музикою, від спільного </a:t>
            </a:r>
            <a:endParaRPr lang="tr-TR" sz="4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uk-UA" sz="4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переживання з </a:t>
            </a:r>
            <a:r>
              <a:rPr lang="uk-UA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іншими дітьми </a:t>
            </a:r>
            <a:endParaRPr lang="tr-TR" sz="4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uk-UA" sz="4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 </a:t>
            </a:r>
            <a:r>
              <a:rPr lang="uk-UA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дорослими </a:t>
            </a:r>
            <a:endParaRPr lang="tr-TR" sz="4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uk-UA" sz="4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культурно-мистецьких </a:t>
            </a:r>
            <a:r>
              <a:rPr lang="uk-UA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подій.</a:t>
            </a:r>
            <a:r>
              <a:rPr lang="uk-UA" sz="4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uk-UA" sz="40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9634" y="4032620"/>
            <a:ext cx="4232366" cy="282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6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6125" y="921880"/>
            <a:ext cx="117043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>
                <a:latin typeface="Times New Roman" panose="02020603050405020304" pitchFamily="18" charset="0"/>
                <a:ea typeface="Calibri" panose="020F0502020204030204" pitchFamily="34" charset="0"/>
              </a:rPr>
              <a:t>Характерні риси особистості обдарованої дитини (за Дж. Фрімен): </a:t>
            </a:r>
            <a:endParaRPr lang="tr-TR" sz="4000" i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підвищена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вразливість і чутливість; </a:t>
            </a:r>
            <a:endParaRPr lang="tr-TR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надмірна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наполегливість у досягненні мети; </a:t>
            </a:r>
            <a:endParaRPr lang="tr-TR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емоційна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стабільність, </a:t>
            </a:r>
            <a:endParaRPr lang="tr-TR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висока продуктивність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endParaRPr lang="tr-TR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мотивація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endParaRPr lang="tr-TR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захопленість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endParaRPr lang="tr-TR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низький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рівень тривожності.</a:t>
            </a:r>
            <a:endParaRPr lang="ru-RU" sz="4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5535" y="121920"/>
            <a:ext cx="113511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Специфіка та ознаки ранньої дитячої обдарованості</a:t>
            </a:r>
            <a:endParaRPr lang="ru-RU" sz="32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41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7680" y="1905949"/>
            <a:ext cx="117043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Обдаровані діти: раннє виявлення обдарованості та розвиток обдарованих </a:t>
            </a:r>
            <a:r>
              <a:rPr lang="ru-RU" sz="40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дітей</a:t>
            </a:r>
            <a:endParaRPr lang="ru-RU" sz="4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5535" y="121920"/>
            <a:ext cx="113511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Специфіка та ознаки ранньої дитячої обдарованості</a:t>
            </a:r>
            <a:endParaRPr lang="ru-RU" sz="32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77532" y="3659201"/>
            <a:ext cx="76681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400" dirty="0">
                <a:hlinkClick r:id="rId2"/>
              </a:rPr>
              <a:t>https://</a:t>
            </a:r>
            <a:r>
              <a:rPr lang="tr-TR" sz="4400" dirty="0" smtClean="0">
                <a:hlinkClick r:id="rId2"/>
              </a:rPr>
              <a:t>youtu.be/UHxcVatHkYw</a:t>
            </a:r>
            <a:r>
              <a:rPr lang="tr-TR" sz="4400" dirty="0" smtClean="0"/>
              <a:t>  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74436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6938" y="1010451"/>
            <a:ext cx="1143381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>
                <a:latin typeface="Times New Roman" panose="02020603050405020304" pitchFamily="18" charset="0"/>
                <a:ea typeface="Calibri" panose="020F0502020204030204" pitchFamily="34" charset="0"/>
              </a:rPr>
              <a:t>Форми зникнення дитячої обдарованості: </a:t>
            </a:r>
            <a:endParaRPr lang="tr-TR" sz="4000" i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tr-TR" sz="4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криза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креативності, </a:t>
            </a:r>
            <a:endParaRPr lang="tr-TR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tr-TR" sz="4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криза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інтелектуальності, </a:t>
            </a:r>
            <a:endParaRPr lang="tr-TR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tr-TR" sz="4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криза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мотиву досягнень (за І. Карабаєвою).</a:t>
            </a:r>
            <a:endParaRPr lang="ru-RU" sz="4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6938" y="104503"/>
            <a:ext cx="90877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Виховання та освіта обдарованої дитини</a:t>
            </a:r>
            <a:endParaRPr lang="ru-RU" sz="32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62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429" t="22984" r="16000" b="18476"/>
          <a:stretch/>
        </p:blipFill>
        <p:spPr>
          <a:xfrm>
            <a:off x="0" y="513806"/>
            <a:ext cx="12205560" cy="594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15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0927" y="0"/>
            <a:ext cx="1173044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sz="4000" b="1" dirty="0" smtClean="0">
                <a:solidFill>
                  <a:srgbClr val="7030A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План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Ранній прояв обдарованості.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2.Специфіка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 ознаки ранньої дитячої обдарованості.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Виховання та освіта обдарованої дитини.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Психологічне підґрунтя творчості вихователя.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Технології творчої взаємодії вихователя та дитини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41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572" t="4064" r="15500" b="14159"/>
          <a:stretch/>
        </p:blipFill>
        <p:spPr>
          <a:xfrm>
            <a:off x="1018903" y="0"/>
            <a:ext cx="10128068" cy="685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2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428" t="1651" r="18428" b="12762"/>
          <a:stretch/>
        </p:blipFill>
        <p:spPr>
          <a:xfrm>
            <a:off x="1166947" y="0"/>
            <a:ext cx="9265922" cy="684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3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6938" y="1010451"/>
            <a:ext cx="1143381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>
                <a:latin typeface="Times New Roman" panose="02020603050405020304" pitchFamily="18" charset="0"/>
                <a:ea typeface="Calibri" panose="020F0502020204030204" pitchFamily="34" charset="0"/>
              </a:rPr>
              <a:t>Передумови сприятливого розвитку обдарованості дитини: </a:t>
            </a:r>
            <a:endParaRPr lang="tr-TR" sz="4000" i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tr-TR" sz="4000" i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структура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і емоційний клімат сім’ї; </a:t>
            </a:r>
            <a:endParaRPr lang="tr-TR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tr-TR" sz="4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стилі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стосунків батьки діти; </a:t>
            </a:r>
            <a:endParaRPr lang="tr-TR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tr-TR" sz="4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ставлення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батьків до дитячої обдарованості.</a:t>
            </a:r>
            <a:endParaRPr lang="ru-RU" sz="4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6938" y="104503"/>
            <a:ext cx="90877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Виховання та освіта обдарованої дитини</a:t>
            </a:r>
            <a:endParaRPr lang="ru-RU" sz="32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06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6938" y="757903"/>
            <a:ext cx="1143381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>
                <a:latin typeface="Times New Roman" panose="02020603050405020304" pitchFamily="18" charset="0"/>
                <a:ea typeface="Calibri" panose="020F0502020204030204" pitchFamily="34" charset="0"/>
              </a:rPr>
              <a:t>Типи ставлення батьків до </a:t>
            </a:r>
            <a:r>
              <a:rPr lang="ru-RU" sz="40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обдарованості</a:t>
            </a:r>
            <a:r>
              <a:rPr lang="ru-RU" sz="4000" i="1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tr-TR" sz="4000" i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позитивне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(батьки уважно спостерігають за розвитком дитини, виявляють ранні прояви обдарованості, адекватно сприймають цей факт); </a:t>
            </a:r>
            <a:endParaRPr lang="tr-TR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конструктивно </a:t>
            </a: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позитивне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(батьки розвивають дитину всіма доступними методами, зважаючи на потреби дитини, включаються в процес розвитку, розвиваючись і навчаючись паралельно); </a:t>
            </a:r>
            <a:endParaRPr lang="ru-RU" sz="4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6938" y="104503"/>
            <a:ext cx="90877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Виховання та освіта обдарованої дитини</a:t>
            </a:r>
            <a:endParaRPr lang="ru-RU" sz="32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58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6938" y="611437"/>
            <a:ext cx="11433819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>
                <a:latin typeface="Times New Roman" panose="02020603050405020304" pitchFamily="18" charset="0"/>
                <a:ea typeface="Calibri" panose="020F0502020204030204" pitchFamily="34" charset="0"/>
              </a:rPr>
              <a:t>Типи ставлення батьків до </a:t>
            </a:r>
            <a:r>
              <a:rPr lang="ru-RU" sz="40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обдарованості</a:t>
            </a:r>
            <a:r>
              <a:rPr lang="ru-RU" sz="4000" i="1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tr-TR" sz="4000" i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ігноруюче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(батьки ніяк не реагують на прояви обдарованості, чекають коли «це» закінчиться); </a:t>
            </a:r>
            <a:endParaRPr lang="tr-TR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негативне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(батьки сприймають обдарованість дитини, як щось непотрібне, вони не знають що з цим робити, «краще б дитина була як всі»); </a:t>
            </a:r>
            <a:endParaRPr lang="tr-TR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гіперсоціальне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(можливість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самоутвердитися через видатні здатності власних дітей чи реалізувати свої потенціальні можливості, які не відбулися).</a:t>
            </a:r>
            <a:endParaRPr lang="ru-RU" sz="4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6938" y="104503"/>
            <a:ext cx="90877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Виховання та освіта обдарованої дитини</a:t>
            </a:r>
            <a:endParaRPr lang="ru-RU" sz="32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56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6938" y="611437"/>
            <a:ext cx="11433819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>
                <a:latin typeface="Times New Roman" panose="02020603050405020304" pitchFamily="18" charset="0"/>
                <a:ea typeface="Calibri" panose="020F0502020204030204" pitchFamily="34" charset="0"/>
              </a:rPr>
              <a:t>Етапи пізнання батьками </a:t>
            </a:r>
            <a:r>
              <a:rPr lang="ru-RU" sz="40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обдарованості: </a:t>
            </a:r>
            <a:endParaRPr lang="tr-TR" sz="4000" i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(1)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батькам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властиве безпосереднє чуттєве відобра- ження зовнішніх проявів динамічних особливостей дитини, а також фіксація «здобутків», одночасне їх оцінювання та реагування на них; </a:t>
            </a:r>
            <a:endParaRPr lang="tr-TR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2)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батькам властиве оцінювання внутрішніх психологічних якостей особистості дитини, проникнення в сутність її стійких властивостей і станів, інтерпретація поведінки та діяльності дитини через пізнання їх змісту, мотивів.</a:t>
            </a:r>
            <a:endParaRPr lang="ru-RU" sz="4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6938" y="104503"/>
            <a:ext cx="90877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Виховання та освіта обдарованої дитини</a:t>
            </a:r>
            <a:endParaRPr lang="ru-RU" sz="32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14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3922" y="2011936"/>
            <a:ext cx="97533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Розвиваємо здібності - плекаємо </a:t>
            </a:r>
            <a:r>
              <a:rPr lang="ru-RU" sz="40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талант</a:t>
            </a:r>
            <a:endParaRPr lang="ru-RU" sz="4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6938" y="104503"/>
            <a:ext cx="90877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Виховання та освіта обдарованої дитини</a:t>
            </a:r>
            <a:endParaRPr lang="ru-RU" sz="32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57725" y="3370023"/>
            <a:ext cx="75700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400" dirty="0">
                <a:hlinkClick r:id="rId2"/>
              </a:rPr>
              <a:t>https://</a:t>
            </a:r>
            <a:r>
              <a:rPr lang="tr-TR" sz="4400" dirty="0" smtClean="0">
                <a:hlinkClick r:id="rId2"/>
              </a:rPr>
              <a:t>youtu.be/5ASvEE_bpew</a:t>
            </a:r>
            <a:r>
              <a:rPr lang="tr-TR" sz="4400" dirty="0" smtClean="0"/>
              <a:t> 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09984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6600" y="1602889"/>
            <a:ext cx="113995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Педагогічна творчість </a:t>
            </a:r>
            <a:r>
              <a:rPr lang="tr-TR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пошук вихователем нових рішень у постановці інноваційних завдань, застосуванні нестандартних прийомів діяльності, здатності передбачати та оптимально вирішувати своєрідні проблемні ситуації, що виникають у роботі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вихователя</a:t>
            </a:r>
            <a:r>
              <a:rPr lang="tr-TR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906" y="102523"/>
            <a:ext cx="101713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Психологічне підґрунтя творчості вихователя</a:t>
            </a:r>
            <a:endParaRPr lang="ru-RU" sz="32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85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7891" y="1026932"/>
            <a:ext cx="1139952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Стимулювання і підвищення педагогічної майстерності і творчості вихователя: </a:t>
            </a:r>
            <a:endParaRPr lang="tr-TR" sz="4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знань вихователів про специфіку дитячої субкультури та вмінь використовувати її зміст з метою розвитку творчої ініціативи дитини; </a:t>
            </a:r>
            <a:endParaRPr lang="tr-TR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здатності вихователя мотивувати дитину до творчої діяльності; </a:t>
            </a:r>
            <a:endParaRPr lang="tr-TR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906" y="102523"/>
            <a:ext cx="101713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Психологічне підґрунтя творчості вихователя</a:t>
            </a:r>
            <a:endParaRPr lang="ru-RU" sz="32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84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8189" y="1070475"/>
            <a:ext cx="113995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Стимулювання і підвищення педагогічної майстерності і творчості вихователя: </a:t>
            </a:r>
            <a:endParaRPr lang="tr-TR" sz="4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удосконалювати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вміння застосовувати технологію проектної діяльності з дітьми, моделювання; </a:t>
            </a:r>
            <a:endParaRPr lang="tr-TR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формувати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вміння використання дитяче колекціонування, як засіб субкультури, з метою розвитку креативного мислення; </a:t>
            </a:r>
            <a:endParaRPr lang="tr-TR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906" y="102523"/>
            <a:ext cx="101713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Психологічне підґрунтя творчості вихователя</a:t>
            </a:r>
            <a:endParaRPr lang="ru-RU" sz="32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91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3618" y="94153"/>
            <a:ext cx="63866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Ранній прояв обдарованості</a:t>
            </a:r>
            <a:endParaRPr lang="ru-RU" sz="32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433764" y="885202"/>
            <a:ext cx="11627608" cy="52361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uk-UA" sz="40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Ранні прояви обдарованості (за К. Текексом):</a:t>
            </a:r>
            <a:r>
              <a:rPr lang="uk-UA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tr-TR" sz="4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uk-UA" sz="4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можливість </a:t>
            </a:r>
            <a:r>
              <a:rPr lang="uk-UA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і здатність у трирічному віці стежити за двома й більше подіями, що відбуваються; </a:t>
            </a:r>
            <a:endParaRPr lang="tr-TR" sz="4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uk-UA" sz="4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здатність </a:t>
            </a:r>
            <a:r>
              <a:rPr lang="uk-UA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простежувати в ранньому дитинстві причинно-наслідкові зв’язки та робити висновки; </a:t>
            </a:r>
            <a:endParaRPr lang="tr-TR" sz="4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uk-UA" sz="4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відмінна </a:t>
            </a:r>
            <a:r>
              <a:rPr lang="uk-UA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пам'ять, рання мова </a:t>
            </a:r>
            <a:r>
              <a:rPr lang="tr-TR" sz="4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			   </a:t>
            </a:r>
            <a:r>
              <a:rPr lang="uk-UA" sz="4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і </a:t>
            </a:r>
            <a:r>
              <a:rPr lang="uk-UA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абстрактне мислення; </a:t>
            </a:r>
            <a:endParaRPr lang="tr-TR" sz="4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uk-UA" sz="4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уміння </a:t>
            </a:r>
            <a:r>
              <a:rPr lang="uk-UA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широко користуватись </a:t>
            </a:r>
            <a:r>
              <a:rPr lang="tr-TR" sz="4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 </a:t>
            </a:r>
            <a:r>
              <a:rPr lang="uk-UA" sz="4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накопиченими </a:t>
            </a:r>
            <a:r>
              <a:rPr lang="uk-UA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знаннями; </a:t>
            </a:r>
            <a:endParaRPr lang="uk-UA" sz="40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9634" y="4032620"/>
            <a:ext cx="4232366" cy="282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10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79148" y="1053058"/>
            <a:ext cx="1139952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Стимулювання і підвищення педагогічної майстерності і творчості вихователя: </a:t>
            </a:r>
            <a:endParaRPr lang="tr-TR" sz="4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створити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умови для творчого самовираження вихователів у процесі вирішення проблемних ситуацій; </a:t>
            </a:r>
            <a:endParaRPr lang="tr-TR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формувати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вміння вихователів визначати рівень креативності дитини з метою планування індивідуальної роботи з дітьми.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906" y="102523"/>
            <a:ext cx="101713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Психологічне підґрунтя творчості вихователя</a:t>
            </a:r>
            <a:endParaRPr lang="ru-RU" sz="32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17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0772" y="984581"/>
            <a:ext cx="1139952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Показники майстерності вихователя: </a:t>
            </a:r>
            <a:endParaRPr lang="tr-TR" sz="4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уміння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активізувати дітей; </a:t>
            </a:r>
            <a:endParaRPr lang="tr-TR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їхніх здібностей, самостійності, допитливості; </a:t>
            </a:r>
            <a:endParaRPr lang="tr-TR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вміння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ефективно здійснювати виховну роботу серед дітей; </a:t>
            </a:r>
            <a:endParaRPr lang="tr-TR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високої моральності, системи цінностей дітей.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906" y="102523"/>
            <a:ext cx="101713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Психологічне підґрунтя творчості вихователя</a:t>
            </a:r>
            <a:endParaRPr lang="ru-RU" sz="32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81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5454" y="792992"/>
            <a:ext cx="1139952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Умови професійного зростання вихователя: </a:t>
            </a:r>
            <a:endParaRPr lang="tr-TR" sz="4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самореалізація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(участь у конкурсах – «Вихователь року», «Творчий вихователь – обдарована дитина» тощо); </a:t>
            </a:r>
            <a:endParaRPr lang="tr-TR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самоосвітня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 (проведення та відвідування відкритих занять вихователів з дітьми, участь у психологічних тренінгах для вихователів); </a:t>
            </a:r>
            <a:endParaRPr lang="tr-TR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906" y="102523"/>
            <a:ext cx="101713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Психологічне підґрунтя творчості вихователя</a:t>
            </a:r>
            <a:endParaRPr lang="ru-RU" sz="32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75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8997" y="1341632"/>
            <a:ext cx="1139952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Умови професійного зростання вихователя: </a:t>
            </a:r>
            <a:endParaRPr lang="tr-TR" sz="4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методична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 (творчі групи вихователів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tr-TR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видавнича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 (підготовка та видання методичних посібників, рекомендацій щодо виховання дітей).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906" y="102523"/>
            <a:ext cx="101713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Психологічне підґрунтя творчості вихователя</a:t>
            </a:r>
            <a:endParaRPr lang="ru-RU" sz="32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17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8997" y="1001998"/>
            <a:ext cx="1139952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Професійні якості вихователя: </a:t>
            </a:r>
            <a:endParaRPr lang="tr-TR" sz="4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працездатність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tr-TR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відповідальність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tr-TR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дисциплінованість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tr-TR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організованість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tr-TR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наполегливість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tr-TR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креативність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tr-TR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дітей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906" y="102523"/>
            <a:ext cx="101713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Психологічне підґрунтя творчості вихователя</a:t>
            </a:r>
            <a:endParaRPr lang="ru-RU" sz="32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1012" y="2081348"/>
            <a:ext cx="6542868" cy="342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33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722" y="1968392"/>
            <a:ext cx="113995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творчих здібностей дітей в умовах 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ЗДO</a:t>
            </a:r>
            <a:endParaRPr lang="tr-TR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8482" y="67587"/>
            <a:ext cx="112774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Технології творчої взаємодії вихователя та дитини</a:t>
            </a:r>
            <a:endParaRPr lang="ru-RU" sz="32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97525" y="3899975"/>
            <a:ext cx="77216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400" dirty="0">
                <a:hlinkClick r:id="rId2"/>
              </a:rPr>
              <a:t>https://</a:t>
            </a:r>
            <a:r>
              <a:rPr lang="tr-TR" sz="4400" dirty="0" smtClean="0">
                <a:hlinkClick r:id="rId2"/>
              </a:rPr>
              <a:t>youtu.be/2wqsoAIV_TY</a:t>
            </a:r>
            <a:r>
              <a:rPr lang="tr-TR" sz="4400" dirty="0" smtClean="0"/>
              <a:t>   </a:t>
            </a:r>
            <a:endParaRPr lang="tr-TR" sz="4400" dirty="0"/>
          </a:p>
        </p:txBody>
      </p:sp>
    </p:spTree>
    <p:extLst>
      <p:ext uri="{BB962C8B-B14F-4D97-AF65-F5344CB8AC3E}">
        <p14:creationId xmlns:p14="http://schemas.microsoft.com/office/powerpoint/2010/main" val="159486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66860" y="583729"/>
            <a:ext cx="1139952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«Інтелектуальні ігри» Б. Нікітіна (розвиток зосередженості, впертості у досягненні мети; </a:t>
            </a:r>
            <a:endParaRPr lang="tr-TR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уміння комбінувати та «копіювати» по своєму; </a:t>
            </a:r>
            <a:endParaRPr lang="tr-TR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ознайомлення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основами креслення, розвиток просторового мислення, здібностей архітектора тощо); </a:t>
            </a:r>
            <a:endParaRPr lang="tr-TR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що ґрунтується на закономірностях ТРВЗ – теорія розв’язання винахідницьких завдань (розвиток винахідливості;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8482" y="67587"/>
            <a:ext cx="112774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Технології творчої взаємодії вихователя та дитини</a:t>
            </a:r>
            <a:endParaRPr lang="ru-RU" sz="32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13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66860" y="583729"/>
            <a:ext cx="1139952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знаходження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виходу з казкових ситуацій, придумування казкових завдань; </a:t>
            </a:r>
            <a:endParaRPr lang="tr-TR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здатності виходити з будь-якої ситуації, спираючись на здобуті знання та інтуїцію); </a:t>
            </a:r>
            <a:endParaRPr lang="tr-TR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технологія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 Воскобовича та інтерактивного навчання (висловлювати свої припущення, вислуховувати думку іншого, робити висновки; </a:t>
            </a:r>
            <a:endParaRPr lang="tr-TR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обговорення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гуртках, з відшукуванням схожого та відмінного, гарного та потворного, знаходити спільну думку).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8482" y="67587"/>
            <a:ext cx="112774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Технології творчої взаємодії вихователя та дитини</a:t>
            </a:r>
            <a:endParaRPr lang="ru-RU" sz="32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8482" y="1106243"/>
            <a:ext cx="113995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Технологія психолого-педагогічного проектування (П-3):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синтез відомих і нових методів та прийомів (тематичне планування, творчі завдання, мотивація діяльності, узагальнення, проблемні ситуації) в гнучку систему педагогічного впливу.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8482" y="67587"/>
            <a:ext cx="112774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Технології творчої взаємодії вихователя та дитини</a:t>
            </a:r>
            <a:endParaRPr lang="ru-RU" sz="32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785" y="4275622"/>
            <a:ext cx="4686586" cy="246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0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2986" y="1088826"/>
            <a:ext cx="1139952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теорії розв’язання винахідницьких завдань (ТРВЗ):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творчого мислення, виховання творчої особистості, готової до розв’язання складних проблем у різних сферах діяльності.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8482" y="67587"/>
            <a:ext cx="112774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Технології творчої взаємодії вихователя та дитини</a:t>
            </a:r>
            <a:endParaRPr lang="ru-RU" sz="32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032" y="3705361"/>
            <a:ext cx="5191125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3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3618" y="94153"/>
            <a:ext cx="63866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Ранній прояв обдарованості</a:t>
            </a:r>
            <a:endParaRPr lang="ru-RU" sz="32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433764" y="885202"/>
            <a:ext cx="11627608" cy="52361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uk-UA" sz="40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Ранні прояви обдарованості (за К. Текексом):</a:t>
            </a:r>
            <a:r>
              <a:rPr lang="uk-UA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tr-TR" sz="4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uk-UA" sz="4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схильність </a:t>
            </a:r>
            <a:r>
              <a:rPr lang="uk-UA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 класифікації та категоризації; </a:t>
            </a:r>
            <a:endParaRPr lang="tr-TR" sz="4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uk-UA" sz="4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уміння </a:t>
            </a:r>
            <a:r>
              <a:rPr lang="uk-UA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ставити запитання та створювати складні граматичні конструкції; </a:t>
            </a:r>
            <a:endParaRPr lang="tr-TR" sz="4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uk-UA" sz="4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підвищена </a:t>
            </a:r>
            <a:r>
              <a:rPr lang="uk-UA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концентрація на чому-небудь, ступінь заглибленості в задачу; </a:t>
            </a:r>
            <a:endParaRPr lang="tr-TR" sz="4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uk-UA" sz="4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нелюбов </a:t>
            </a:r>
            <a:r>
              <a:rPr lang="uk-UA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 готових відповідей</a:t>
            </a:r>
            <a:r>
              <a:rPr lang="uk-UA" sz="4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</a:t>
            </a:r>
            <a:endParaRPr lang="tr-TR" sz="4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uk-UA" sz="4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підвищена </a:t>
            </a:r>
            <a:r>
              <a:rPr lang="uk-UA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електрохімічна </a:t>
            </a:r>
            <a:r>
              <a:rPr lang="tr-TR" sz="4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				   </a:t>
            </a:r>
            <a:r>
              <a:rPr lang="uk-UA" sz="4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і </a:t>
            </a:r>
            <a:r>
              <a:rPr lang="uk-UA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біохімічна активність мозку. </a:t>
            </a:r>
            <a:endParaRPr lang="uk-UA" sz="40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9634" y="4032620"/>
            <a:ext cx="4232366" cy="282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8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8482" y="784026"/>
            <a:ext cx="113995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Етапи впровадження ТРВЗ для дошкільнят: </a:t>
            </a:r>
            <a:endParaRPr lang="tr-TR" sz="4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4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вміння у дітей знаходити і розв`язувати суперечності, не боятися негативного в об`єкті та явищі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tr-TR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tr-TR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спонукання дошкільнят до винахідливості («оживлення» за допомогою ТРВЗ предметів та явищ, приписуючи одним якості інших і навпаки); </a:t>
            </a:r>
            <a:endParaRPr lang="tr-TR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8482" y="67587"/>
            <a:ext cx="112774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Технології творчої взаємодії вихователя та дитини</a:t>
            </a:r>
            <a:endParaRPr lang="ru-RU" sz="32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56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8481" y="905946"/>
            <a:ext cx="1152934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Етапи впровадження ТРВЗ для дошкільнят: </a:t>
            </a:r>
            <a:endParaRPr lang="tr-TR" sz="4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 казкових завдань і вигадування казок; </a:t>
            </a:r>
            <a:endParaRPr lang="tr-TR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розвиток уміння у дітей знаходити вихід з будь-якої життєвої ситуації, спираючись на набуті знання та інтуїцію, використовуючи нестандартні, оригінальні рішення.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8482" y="67587"/>
            <a:ext cx="112774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Технології творчої взаємодії вихователя та дитини</a:t>
            </a:r>
            <a:endParaRPr lang="ru-RU" sz="32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62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8482" y="784026"/>
            <a:ext cx="113995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Продуктивні </a:t>
            </a: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прийоми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творчого характеру: </a:t>
            </a:r>
            <a:endParaRPr lang="tr-TR" sz="4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об'єднати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подрібнити (речі, явища); </a:t>
            </a:r>
            <a:endParaRPr lang="tr-TR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дібрати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синоніми-антоніми (схоже-відмінне); </a:t>
            </a:r>
            <a:endParaRPr lang="tr-TR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знайти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нові шляхи використання речей; </a:t>
            </a:r>
            <a:endParaRPr lang="tr-TR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винайти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нові засоби досягнення мети; </a:t>
            </a:r>
            <a:endParaRPr lang="tr-TR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внести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зміни в зроблене; </a:t>
            </a:r>
            <a:endParaRPr lang="tr-TR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змінити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речі за кольором, розміром, матеріалом, формою; </a:t>
            </a:r>
            <a:endParaRPr lang="tr-TR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використати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фантазію, жарти, каламбури; </a:t>
            </a:r>
            <a:endParaRPr lang="tr-TR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8482" y="67587"/>
            <a:ext cx="112774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Технології творчої взаємодії вихователя та дитини</a:t>
            </a:r>
            <a:endParaRPr lang="ru-RU" sz="32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64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8482" y="557604"/>
            <a:ext cx="1139952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Продуктивні </a:t>
            </a: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прийоми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творчого характеру: </a:t>
            </a:r>
            <a:endParaRPr lang="tr-TR" sz="4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дібрати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аргументи, докази; </a:t>
            </a:r>
            <a:endParaRPr lang="tr-TR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нескладне дослідження (порівняти, скласти оповідання і т. п.); </a:t>
            </a:r>
            <a:endParaRPr lang="tr-TR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використати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збільшувальне скло, мікроскоп тощо; </a:t>
            </a:r>
            <a:endParaRPr lang="tr-TR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самостійно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обрати тему, зміст, форму, ролі, зібрати інформацію, здійснити аналіз та оцінку; </a:t>
            </a:r>
            <a:endParaRPr lang="tr-TR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помінятися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однолітками ігровими ролями, спробувати зіграти кілька несхожих ролей; </a:t>
            </a:r>
            <a:endParaRPr lang="tr-TR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8482" y="67587"/>
            <a:ext cx="112774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Технології творчої взаємодії вихователя та дитини</a:t>
            </a:r>
            <a:endParaRPr lang="ru-RU" sz="32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47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0629" y="557604"/>
            <a:ext cx="12061371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Продуктивні </a:t>
            </a: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прийоми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творчого характеру: </a:t>
            </a:r>
            <a:endParaRPr lang="tr-TR" sz="4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уявити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(ліс, море...), відчути смак (незвичної їжі...); </a:t>
            </a:r>
            <a:endParaRPr lang="tr-TR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прорецензувати" (свою, товариша, дорослого) роботу; </a:t>
            </a:r>
            <a:endParaRPr lang="tr-TR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поставити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якомога більше запитань; </a:t>
            </a:r>
            <a:endParaRPr lang="tr-TR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оживити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слово (намалювати словесний портрет); </a:t>
            </a:r>
            <a:endParaRPr lang="tr-TR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дати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нове життя зламаним речам, іграшкам, книжкам; </a:t>
            </a:r>
            <a:endParaRPr lang="tr-TR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уявити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себе або когось об'єктом природи, предметом.</a:t>
            </a:r>
            <a:endParaRPr lang="tr-TR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8482" y="67587"/>
            <a:ext cx="112774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Технології творчої взаємодії вихователя та дитини</a:t>
            </a:r>
            <a:endParaRPr lang="ru-RU" sz="32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59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377" y="0"/>
            <a:ext cx="9956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6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001" t="7619" r="15571" b="5015"/>
          <a:stretch/>
        </p:blipFill>
        <p:spPr>
          <a:xfrm>
            <a:off x="1201783" y="0"/>
            <a:ext cx="9727474" cy="6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0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784" t="7492" r="16501" b="23937"/>
          <a:stretch/>
        </p:blipFill>
        <p:spPr>
          <a:xfrm>
            <a:off x="78378" y="0"/>
            <a:ext cx="12039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6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214" t="4825" r="13714" b="11111"/>
          <a:stretch/>
        </p:blipFill>
        <p:spPr>
          <a:xfrm>
            <a:off x="1079864" y="0"/>
            <a:ext cx="10452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8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643" t="10794" r="16571" b="17079"/>
          <a:stretch/>
        </p:blipFill>
        <p:spPr>
          <a:xfrm>
            <a:off x="435427" y="0"/>
            <a:ext cx="114581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5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1465</Words>
  <Application>Microsoft Office PowerPoint</Application>
  <PresentationFormat>Widescreen</PresentationFormat>
  <Paragraphs>181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Calibri</vt:lpstr>
      <vt:lpstr>Calibri Light</vt:lpstr>
      <vt:lpstr>Comic Sans MS</vt:lpstr>
      <vt:lpstr>Times New Roman</vt:lpstr>
      <vt:lpstr>Wingdings</vt:lpstr>
      <vt:lpstr>Office Theme</vt:lpstr>
      <vt:lpstr>Лекція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Лекція 1</dc:title>
  <dc:creator>Microsoft account</dc:creator>
  <cp:lastModifiedBy>Microsoft account</cp:lastModifiedBy>
  <cp:revision>226</cp:revision>
  <dcterms:created xsi:type="dcterms:W3CDTF">2022-08-31T13:34:03Z</dcterms:created>
  <dcterms:modified xsi:type="dcterms:W3CDTF">2022-09-26T15:39:35Z</dcterms:modified>
</cp:coreProperties>
</file>