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90" r:id="rId20"/>
    <p:sldId id="291" r:id="rId21"/>
    <p:sldId id="292" r:id="rId22"/>
    <p:sldId id="293" r:id="rId23"/>
    <p:sldId id="294"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280" y="2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Олена Чабан" userId="8a8ccaebdc9a6465" providerId="LiveId" clId="{4D63F249-0D08-4CEF-86A8-567870326BBB}"/>
    <pc:docChg chg="custSel modSld">
      <pc:chgData name="Олена Чабан" userId="8a8ccaebdc9a6465" providerId="LiveId" clId="{4D63F249-0D08-4CEF-86A8-567870326BBB}" dt="2023-11-15T12:20:29.597" v="34" actId="6549"/>
      <pc:docMkLst>
        <pc:docMk/>
      </pc:docMkLst>
      <pc:sldChg chg="modSp mod">
        <pc:chgData name="Олена Чабан" userId="8a8ccaebdc9a6465" providerId="LiveId" clId="{4D63F249-0D08-4CEF-86A8-567870326BBB}" dt="2023-11-15T02:55:22.342" v="25" actId="20577"/>
        <pc:sldMkLst>
          <pc:docMk/>
          <pc:sldMk cId="0" sldId="256"/>
        </pc:sldMkLst>
        <pc:spChg chg="mod">
          <ac:chgData name="Олена Чабан" userId="8a8ccaebdc9a6465" providerId="LiveId" clId="{4D63F249-0D08-4CEF-86A8-567870326BBB}" dt="2023-11-15T02:55:22.342" v="25" actId="20577"/>
          <ac:spMkLst>
            <pc:docMk/>
            <pc:sldMk cId="0" sldId="256"/>
            <ac:spMk id="2" creationId="{00000000-0000-0000-0000-000000000000}"/>
          </ac:spMkLst>
        </pc:spChg>
      </pc:sldChg>
      <pc:sldChg chg="modSp mod">
        <pc:chgData name="Олена Чабан" userId="8a8ccaebdc9a6465" providerId="LiveId" clId="{4D63F249-0D08-4CEF-86A8-567870326BBB}" dt="2023-11-13T12:17:06.630" v="0" actId="313"/>
        <pc:sldMkLst>
          <pc:docMk/>
          <pc:sldMk cId="0" sldId="258"/>
        </pc:sldMkLst>
        <pc:spChg chg="mod">
          <ac:chgData name="Олена Чабан" userId="8a8ccaebdc9a6465" providerId="LiveId" clId="{4D63F249-0D08-4CEF-86A8-567870326BBB}" dt="2023-11-13T12:17:06.630" v="0" actId="313"/>
          <ac:spMkLst>
            <pc:docMk/>
            <pc:sldMk cId="0" sldId="258"/>
            <ac:spMk id="2" creationId="{00000000-0000-0000-0000-000000000000}"/>
          </ac:spMkLst>
        </pc:spChg>
      </pc:sldChg>
      <pc:sldChg chg="modSp mod">
        <pc:chgData name="Олена Чабан" userId="8a8ccaebdc9a6465" providerId="LiveId" clId="{4D63F249-0D08-4CEF-86A8-567870326BBB}" dt="2023-11-13T12:26:24.191" v="8" actId="20577"/>
        <pc:sldMkLst>
          <pc:docMk/>
          <pc:sldMk cId="0" sldId="264"/>
        </pc:sldMkLst>
        <pc:spChg chg="mod">
          <ac:chgData name="Олена Чабан" userId="8a8ccaebdc9a6465" providerId="LiveId" clId="{4D63F249-0D08-4CEF-86A8-567870326BBB}" dt="2023-11-13T12:26:24.191" v="8" actId="20577"/>
          <ac:spMkLst>
            <pc:docMk/>
            <pc:sldMk cId="0" sldId="264"/>
            <ac:spMk id="2" creationId="{00000000-0000-0000-0000-000000000000}"/>
          </ac:spMkLst>
        </pc:spChg>
      </pc:sldChg>
      <pc:sldChg chg="modSp mod">
        <pc:chgData name="Олена Чабан" userId="8a8ccaebdc9a6465" providerId="LiveId" clId="{4D63F249-0D08-4CEF-86A8-567870326BBB}" dt="2023-11-15T12:20:29.597" v="34" actId="6549"/>
        <pc:sldMkLst>
          <pc:docMk/>
          <pc:sldMk cId="0" sldId="265"/>
        </pc:sldMkLst>
        <pc:spChg chg="mod">
          <ac:chgData name="Олена Чабан" userId="8a8ccaebdc9a6465" providerId="LiveId" clId="{4D63F249-0D08-4CEF-86A8-567870326BBB}" dt="2023-11-15T12:20:29.597" v="34" actId="6549"/>
          <ac:spMkLst>
            <pc:docMk/>
            <pc:sldMk cId="0" sldId="265"/>
            <ac:spMk id="2" creationId="{00000000-0000-0000-0000-000000000000}"/>
          </ac:spMkLst>
        </pc:spChg>
      </pc:sldChg>
      <pc:sldChg chg="modSp mod">
        <pc:chgData name="Олена Чабан" userId="8a8ccaebdc9a6465" providerId="LiveId" clId="{4D63F249-0D08-4CEF-86A8-567870326BBB}" dt="2023-11-13T13:10:00.546" v="18" actId="6549"/>
        <pc:sldMkLst>
          <pc:docMk/>
          <pc:sldMk cId="0" sldId="280"/>
        </pc:sldMkLst>
        <pc:spChg chg="mod">
          <ac:chgData name="Олена Чабан" userId="8a8ccaebdc9a6465" providerId="LiveId" clId="{4D63F249-0D08-4CEF-86A8-567870326BBB}" dt="2023-11-13T13:10:00.546" v="18" actId="6549"/>
          <ac:spMkLst>
            <pc:docMk/>
            <pc:sldMk cId="0" sldId="280"/>
            <ac:spMk id="2" creationId="{00000000-0000-0000-0000-000000000000}"/>
          </ac:spMkLst>
        </pc:spChg>
      </pc:sldChg>
      <pc:sldChg chg="modSp mod">
        <pc:chgData name="Олена Чабан" userId="8a8ccaebdc9a6465" providerId="LiveId" clId="{4D63F249-0D08-4CEF-86A8-567870326BBB}" dt="2023-11-13T13:15:32.983" v="24" actId="20577"/>
        <pc:sldMkLst>
          <pc:docMk/>
          <pc:sldMk cId="0" sldId="287"/>
        </pc:sldMkLst>
        <pc:spChg chg="mod">
          <ac:chgData name="Олена Чабан" userId="8a8ccaebdc9a6465" providerId="LiveId" clId="{4D63F249-0D08-4CEF-86A8-567870326BBB}" dt="2023-11-13T13:15:32.983" v="24" actId="20577"/>
          <ac:spMkLst>
            <pc:docMk/>
            <pc:sldMk cId="0" sldId="287"/>
            <ac:spMk id="4" creationId="{00000000-0000-0000-0000-000000000000}"/>
          </ac:spMkLst>
        </pc:spChg>
      </pc:sldChg>
      <pc:sldChg chg="modSp mod">
        <pc:chgData name="Олена Чабан" userId="8a8ccaebdc9a6465" providerId="LiveId" clId="{4D63F249-0D08-4CEF-86A8-567870326BBB}" dt="2023-11-15T03:02:22.494" v="26" actId="6549"/>
        <pc:sldMkLst>
          <pc:docMk/>
          <pc:sldMk cId="0" sldId="291"/>
        </pc:sldMkLst>
        <pc:spChg chg="mod">
          <ac:chgData name="Олена Чабан" userId="8a8ccaebdc9a6465" providerId="LiveId" clId="{4D63F249-0D08-4CEF-86A8-567870326BBB}" dt="2023-11-15T03:02:22.494" v="26" actId="6549"/>
          <ac:spMkLst>
            <pc:docMk/>
            <pc:sldMk cId="0" sldId="291"/>
            <ac:spMk id="2" creationId="{00000000-0000-0000-0000-000000000000}"/>
          </ac:spMkLst>
        </pc:spChg>
      </pc:sldChg>
      <pc:sldChg chg="modSp mod">
        <pc:chgData name="Олена Чабан" userId="8a8ccaebdc9a6465" providerId="LiveId" clId="{4D63F249-0D08-4CEF-86A8-567870326BBB}" dt="2023-11-15T03:02:36.089" v="29" actId="20577"/>
        <pc:sldMkLst>
          <pc:docMk/>
          <pc:sldMk cId="0" sldId="292"/>
        </pc:sldMkLst>
        <pc:spChg chg="mod">
          <ac:chgData name="Олена Чабан" userId="8a8ccaebdc9a6465" providerId="LiveId" clId="{4D63F249-0D08-4CEF-86A8-567870326BBB}" dt="2023-11-15T03:02:36.089" v="29" actId="20577"/>
          <ac:spMkLst>
            <pc:docMk/>
            <pc:sldMk cId="0" sldId="292"/>
            <ac:spMk id="2" creationId="{00000000-0000-0000-0000-000000000000}"/>
          </ac:spMkLst>
        </pc:spChg>
      </pc:sldChg>
      <pc:sldChg chg="modSp mod">
        <pc:chgData name="Олена Чабан" userId="8a8ccaebdc9a6465" providerId="LiveId" clId="{4D63F249-0D08-4CEF-86A8-567870326BBB}" dt="2023-11-15T03:02:44.269" v="32" actId="20577"/>
        <pc:sldMkLst>
          <pc:docMk/>
          <pc:sldMk cId="0" sldId="293"/>
        </pc:sldMkLst>
        <pc:spChg chg="mod">
          <ac:chgData name="Олена Чабан" userId="8a8ccaebdc9a6465" providerId="LiveId" clId="{4D63F249-0D08-4CEF-86A8-567870326BBB}" dt="2023-11-15T03:02:44.269" v="32" actId="20577"/>
          <ac:spMkLst>
            <pc:docMk/>
            <pc:sldMk cId="0" sldId="293"/>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A2D985D-4626-4228-8074-69E9A3A60416}" type="datetimeFigureOut">
              <a:rPr lang="ru-RU" smtClean="0"/>
              <a:t>15.11.2023</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F362853A-F508-43A6-9FE9-B5F18C377B1A}"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FA2D985D-4626-4228-8074-69E9A3A60416}" type="datetimeFigureOut">
              <a:rPr lang="ru-RU" smtClean="0"/>
              <a:t>15.11.2023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62853A-F508-43A6-9FE9-B5F18C377B1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FA2D985D-4626-4228-8074-69E9A3A60416}" type="datetimeFigureOut">
              <a:rPr lang="ru-RU" smtClean="0"/>
              <a:t>15.11.2023</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F362853A-F508-43A6-9FE9-B5F18C377B1A}"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FA2D985D-4626-4228-8074-69E9A3A60416}" type="datetimeFigureOut">
              <a:rPr lang="ru-RU" smtClean="0"/>
              <a:t>15.11.2023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F362853A-F508-43A6-9FE9-B5F18C377B1A}" type="slidenum">
              <a:rPr lang="ru-RU" smtClean="0"/>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a:t>Образец заголовка</a:t>
            </a:r>
            <a:endParaRPr kumimoji="0" lang="en-US"/>
          </a:p>
        </p:txBody>
      </p:sp>
      <p:sp>
        <p:nvSpPr>
          <p:cNvPr id="12" name="Дата 11"/>
          <p:cNvSpPr>
            <a:spLocks noGrp="1"/>
          </p:cNvSpPr>
          <p:nvPr>
            <p:ph type="dt" sz="half" idx="10"/>
          </p:nvPr>
        </p:nvSpPr>
        <p:spPr/>
        <p:txBody>
          <a:bodyPr/>
          <a:lstStyle/>
          <a:p>
            <a:fld id="{FA2D985D-4626-4228-8074-69E9A3A60416}" type="datetimeFigureOut">
              <a:rPr lang="ru-RU" smtClean="0"/>
              <a:t>15.11.2023</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362853A-F508-43A6-9FE9-B5F18C377B1A}" type="slidenum">
              <a:rPr lang="ru-RU" smtClean="0"/>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8" name="Дата 7"/>
          <p:cNvSpPr>
            <a:spLocks noGrp="1"/>
          </p:cNvSpPr>
          <p:nvPr>
            <p:ph type="dt" sz="half" idx="15"/>
          </p:nvPr>
        </p:nvSpPr>
        <p:spPr/>
        <p:txBody>
          <a:bodyPr rtlCol="0"/>
          <a:lstStyle/>
          <a:p>
            <a:fld id="{FA2D985D-4626-4228-8074-69E9A3A60416}" type="datetimeFigureOut">
              <a:rPr lang="ru-RU" smtClean="0"/>
              <a:t>15.11.2023</a:t>
            </a:fld>
            <a:endParaRPr lang="ru-RU"/>
          </a:p>
        </p:txBody>
      </p:sp>
      <p:sp>
        <p:nvSpPr>
          <p:cNvPr id="10" name="Номер слайда 9"/>
          <p:cNvSpPr>
            <a:spLocks noGrp="1"/>
          </p:cNvSpPr>
          <p:nvPr>
            <p:ph type="sldNum" sz="quarter" idx="16"/>
          </p:nvPr>
        </p:nvSpPr>
        <p:spPr/>
        <p:txBody>
          <a:bodyPr rtlCol="0"/>
          <a:lstStyle/>
          <a:p>
            <a:fld id="{F362853A-F508-43A6-9FE9-B5F18C377B1A}" type="slidenum">
              <a:rPr lang="ru-RU" smtClean="0"/>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Дата 9"/>
          <p:cNvSpPr>
            <a:spLocks noGrp="1"/>
          </p:cNvSpPr>
          <p:nvPr>
            <p:ph type="dt" sz="half" idx="15"/>
          </p:nvPr>
        </p:nvSpPr>
        <p:spPr/>
        <p:txBody>
          <a:bodyPr rtlCol="0"/>
          <a:lstStyle/>
          <a:p>
            <a:fld id="{FA2D985D-4626-4228-8074-69E9A3A60416}" type="datetimeFigureOut">
              <a:rPr lang="ru-RU" smtClean="0"/>
              <a:t>15.11.2023</a:t>
            </a:fld>
            <a:endParaRPr lang="ru-RU"/>
          </a:p>
        </p:txBody>
      </p:sp>
      <p:sp>
        <p:nvSpPr>
          <p:cNvPr id="12" name="Номер слайда 11"/>
          <p:cNvSpPr>
            <a:spLocks noGrp="1"/>
          </p:cNvSpPr>
          <p:nvPr>
            <p:ph type="sldNum" sz="quarter" idx="16"/>
          </p:nvPr>
        </p:nvSpPr>
        <p:spPr/>
        <p:txBody>
          <a:bodyPr rtlCol="0"/>
          <a:lstStyle/>
          <a:p>
            <a:fld id="{F362853A-F508-43A6-9FE9-B5F18C377B1A}" type="slidenum">
              <a:rPr lang="ru-RU" smtClean="0"/>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FA2D985D-4626-4228-8074-69E9A3A60416}" type="datetimeFigureOut">
              <a:rPr lang="ru-RU" smtClean="0"/>
              <a:t>15.11.2023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F362853A-F508-43A6-9FE9-B5F18C377B1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A2D985D-4626-4228-8074-69E9A3A60416}" type="datetimeFigureOut">
              <a:rPr lang="ru-RU" smtClean="0"/>
              <a:t>15.11.2023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F362853A-F508-43A6-9FE9-B5F18C377B1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FA2D985D-4626-4228-8074-69E9A3A60416}" type="datetimeFigureOut">
              <a:rPr lang="ru-RU" smtClean="0"/>
              <a:t>15.11.2023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F362853A-F508-43A6-9FE9-B5F18C377B1A}" type="slidenum">
              <a:rPr lang="ru-RU" smtClean="0"/>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FA2D985D-4626-4228-8074-69E9A3A60416}" type="datetimeFigureOut">
              <a:rPr lang="ru-RU" smtClean="0"/>
              <a:t>15.11.2023</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F362853A-F508-43A6-9FE9-B5F18C377B1A}" type="slidenum">
              <a:rPr lang="ru-RU" smtClean="0"/>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A2D985D-4626-4228-8074-69E9A3A60416}" type="datetimeFigureOut">
              <a:rPr lang="ru-RU" smtClean="0"/>
              <a:t>15.11.2023</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362853A-F508-43A6-9FE9-B5F18C377B1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a:t>Методика опрацювання елементів синтаксису</a:t>
            </a:r>
            <a:br>
              <a:rPr lang="ru-RU" dirty="0"/>
            </a:b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248680" cy="6343672"/>
          </a:xfrm>
        </p:spPr>
        <p:txBody>
          <a:bodyPr>
            <a:normAutofit fontScale="90000"/>
          </a:bodyPr>
          <a:lstStyle/>
          <a:p>
            <a:r>
              <a:rPr lang="uk-UA" dirty="0">
                <a:solidFill>
                  <a:schemeClr val="tx1"/>
                </a:solidFill>
              </a:rPr>
              <a:t>У словосполученні є головне слово і залежне. Від головного слова </a:t>
            </a:r>
            <a:r>
              <a:rPr lang="uk-UA">
                <a:solidFill>
                  <a:schemeClr val="tx1"/>
                </a:solidFill>
              </a:rPr>
              <a:t>до залежного </a:t>
            </a:r>
            <a:r>
              <a:rPr lang="uk-UA" dirty="0">
                <a:solidFill>
                  <a:schemeClr val="tx1"/>
                </a:solidFill>
              </a:rPr>
              <a:t>можна поставити питання: </a:t>
            </a:r>
            <a:r>
              <a:rPr lang="uk-UA" i="1" dirty="0">
                <a:solidFill>
                  <a:schemeClr val="tx1"/>
                </a:solidFill>
              </a:rPr>
              <a:t>солодке яблуко </a:t>
            </a:r>
            <a:r>
              <a:rPr lang="uk-UA" dirty="0">
                <a:solidFill>
                  <a:schemeClr val="tx1"/>
                </a:solidFill>
              </a:rPr>
              <a:t>(</a:t>
            </a:r>
            <a:r>
              <a:rPr lang="uk-UA" i="1" dirty="0">
                <a:solidFill>
                  <a:schemeClr val="tx1"/>
                </a:solidFill>
              </a:rPr>
              <a:t>яблуко </a:t>
            </a:r>
            <a:r>
              <a:rPr lang="uk-UA" dirty="0">
                <a:solidFill>
                  <a:schemeClr val="tx1"/>
                </a:solidFill>
              </a:rPr>
              <a:t>яке?</a:t>
            </a:r>
            <a:r>
              <a:rPr lang="uk-UA" i="1" dirty="0">
                <a:solidFill>
                  <a:schemeClr val="tx1"/>
                </a:solidFill>
              </a:rPr>
              <a:t>солодке</a:t>
            </a:r>
            <a:r>
              <a:rPr lang="uk-UA" dirty="0">
                <a:solidFill>
                  <a:schemeClr val="tx1"/>
                </a:solidFill>
              </a:rPr>
              <a:t>)</a:t>
            </a:r>
            <a:r>
              <a:rPr lang="uk-UA" i="1" dirty="0">
                <a:solidFill>
                  <a:schemeClr val="tx1"/>
                </a:solidFill>
              </a:rPr>
              <a:t>, </a:t>
            </a:r>
            <a:br>
              <a:rPr lang="en-US" i="1" dirty="0">
                <a:solidFill>
                  <a:schemeClr val="tx1"/>
                </a:solidFill>
              </a:rPr>
            </a:br>
            <a:r>
              <a:rPr lang="uk-UA" i="1" dirty="0">
                <a:solidFill>
                  <a:schemeClr val="tx1"/>
                </a:solidFill>
              </a:rPr>
              <a:t>купили велосипед </a:t>
            </a:r>
            <a:r>
              <a:rPr lang="uk-UA" dirty="0">
                <a:solidFill>
                  <a:schemeClr val="tx1"/>
                </a:solidFill>
              </a:rPr>
              <a:t>(</a:t>
            </a:r>
            <a:r>
              <a:rPr lang="uk-UA" i="1" dirty="0">
                <a:solidFill>
                  <a:schemeClr val="tx1"/>
                </a:solidFill>
              </a:rPr>
              <a:t>купили </a:t>
            </a:r>
            <a:r>
              <a:rPr lang="uk-UA" dirty="0">
                <a:solidFill>
                  <a:schemeClr val="tx1"/>
                </a:solidFill>
              </a:rPr>
              <a:t>що?</a:t>
            </a:r>
            <a:r>
              <a:rPr lang="uk-UA" i="1" dirty="0">
                <a:solidFill>
                  <a:schemeClr val="tx1"/>
                </a:solidFill>
              </a:rPr>
              <a:t>велосипед</a:t>
            </a:r>
            <a:r>
              <a:rPr lang="uk-UA" dirty="0">
                <a:solidFill>
                  <a:schemeClr val="tx1"/>
                </a:solidFill>
              </a:rPr>
              <a:t>)</a:t>
            </a:r>
            <a:r>
              <a:rPr lang="uk-UA" i="1" dirty="0">
                <a:solidFill>
                  <a:schemeClr val="tx1"/>
                </a:solidFill>
              </a:rPr>
              <a:t>, голосно сміявся </a:t>
            </a:r>
            <a:r>
              <a:rPr lang="uk-UA" dirty="0">
                <a:solidFill>
                  <a:schemeClr val="tx1"/>
                </a:solidFill>
              </a:rPr>
              <a:t>(</a:t>
            </a:r>
            <a:r>
              <a:rPr lang="uk-UA" i="1" dirty="0">
                <a:solidFill>
                  <a:schemeClr val="tx1"/>
                </a:solidFill>
              </a:rPr>
              <a:t>сміявся </a:t>
            </a:r>
            <a:r>
              <a:rPr lang="uk-UA" dirty="0">
                <a:solidFill>
                  <a:schemeClr val="tx1"/>
                </a:solidFill>
              </a:rPr>
              <a:t>як?</a:t>
            </a:r>
            <a:r>
              <a:rPr lang="uk-UA" i="1" dirty="0">
                <a:solidFill>
                  <a:schemeClr val="tx1"/>
                </a:solidFill>
              </a:rPr>
              <a:t>голосно</a:t>
            </a:r>
            <a:r>
              <a:rPr lang="uk-UA" dirty="0">
                <a:solidFill>
                  <a:schemeClr val="tx1"/>
                </a:solidFill>
              </a:rPr>
              <a:t>)</a:t>
            </a:r>
            <a:r>
              <a:rPr lang="uk-UA" i="1" dirty="0">
                <a:solidFill>
                  <a:schemeClr val="tx1"/>
                </a:solidFill>
              </a:rPr>
              <a:t>.</a:t>
            </a:r>
            <a:br>
              <a:rPr lang="ru-RU" dirty="0"/>
            </a:b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929718" cy="6858000"/>
          </a:xfrm>
        </p:spPr>
        <p:txBody>
          <a:bodyPr>
            <a:normAutofit fontScale="90000"/>
          </a:bodyPr>
          <a:lstStyle/>
          <a:p>
            <a:br>
              <a:rPr lang="uk-UA" sz="4000" dirty="0"/>
            </a:br>
            <a:r>
              <a:rPr lang="uk-UA" sz="4000" dirty="0">
                <a:solidFill>
                  <a:schemeClr val="tx1"/>
                </a:solidFill>
              </a:rPr>
              <a:t>Найпоширенішою в шкільній практиці є робота над виділенням словосполучень у реченні і постановкою питань від головного слова до залежного . Така робота доступна учням усіх початкових класів і дуже сприятлива для формування навички синтаксичного розбору, засвоєння пунктуації. Уміння орієнтуватися в реченні, його структурі і залежності між членами речення сприяє свідомому використанню синтаксичних конструкцій у власному мовленні, особливо писемному.</a:t>
            </a:r>
            <a:br>
              <a:rPr lang="ru-RU" dirty="0">
                <a:solidFill>
                  <a:schemeClr val="tx1"/>
                </a:solidFill>
              </a:rPr>
            </a:br>
            <a:endParaRPr lang="ru-RU"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solidFill>
                  <a:schemeClr val="tx1"/>
                </a:solidFill>
              </a:rPr>
              <a:t>У роботі над словосполученням існує два аспекти:</a:t>
            </a:r>
            <a:endParaRPr lang="ru-RU" dirty="0">
              <a:solidFill>
                <a:schemeClr val="tx1"/>
              </a:solidFill>
            </a:endParaRPr>
          </a:p>
        </p:txBody>
      </p:sp>
      <p:sp>
        <p:nvSpPr>
          <p:cNvPr id="3" name="Содержимое 2"/>
          <p:cNvSpPr>
            <a:spLocks noGrp="1"/>
          </p:cNvSpPr>
          <p:nvPr>
            <p:ph sz="quarter" idx="1"/>
          </p:nvPr>
        </p:nvSpPr>
        <p:spPr/>
        <p:txBody>
          <a:bodyPr/>
          <a:lstStyle/>
          <a:p>
            <a:r>
              <a:rPr lang="uk-UA" dirty="0"/>
              <a:t>граматична структура (синтаксичні зв’язки, питання, частини мови, які входять до словосполучення, наявність прийменників тощо) </a:t>
            </a:r>
            <a:endParaRPr lang="ru-RU" dirty="0"/>
          </a:p>
        </p:txBody>
      </p:sp>
      <p:sp>
        <p:nvSpPr>
          <p:cNvPr id="4" name="Содержимое 3"/>
          <p:cNvSpPr>
            <a:spLocks noGrp="1"/>
          </p:cNvSpPr>
          <p:nvPr>
            <p:ph sz="quarter" idx="2"/>
          </p:nvPr>
        </p:nvSpPr>
        <p:spPr/>
        <p:txBody>
          <a:bodyPr/>
          <a:lstStyle/>
          <a:p>
            <a:r>
              <a:rPr lang="uk-UA" dirty="0"/>
              <a:t>семантика словосполучення, яка виражає те чи інше значення.</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248680" cy="6629400"/>
          </a:xfrm>
        </p:spPr>
        <p:txBody>
          <a:bodyPr>
            <a:normAutofit fontScale="90000"/>
          </a:bodyPr>
          <a:lstStyle/>
          <a:p>
            <a:r>
              <a:rPr lang="uk-UA" sz="3600" dirty="0">
                <a:solidFill>
                  <a:schemeClr val="tx1"/>
                </a:solidFill>
              </a:rPr>
              <a:t>Робота над значенням словосполучень полягає в їх зіставленні з реальними предметами, явищами. З цією метою використовуються спостереження, картини, набутий досвід дітей. Розумінню значень сприяє зіставлення: </a:t>
            </a:r>
            <a:r>
              <a:rPr lang="uk-UA" sz="3600" i="1" dirty="0">
                <a:solidFill>
                  <a:schemeClr val="tx1"/>
                </a:solidFill>
              </a:rPr>
              <a:t>похмурий день — сонячний день, похнюплений хлопчик — веселий хлопчик. </a:t>
            </a:r>
            <a:r>
              <a:rPr lang="uk-UA" sz="3600" dirty="0">
                <a:solidFill>
                  <a:schemeClr val="tx1"/>
                </a:solidFill>
              </a:rPr>
              <a:t>Використовується також прийом заміни словосполучення близьким за значенням: </a:t>
            </a:r>
            <a:r>
              <a:rPr lang="uk-UA" sz="3600" i="1" dirty="0">
                <a:solidFill>
                  <a:schemeClr val="tx1"/>
                </a:solidFill>
              </a:rPr>
              <a:t>біжить стрімголов — біжить швидко,непроглядна ніч — темна ніч.</a:t>
            </a:r>
            <a:br>
              <a:rPr lang="ru-RU" dirty="0"/>
            </a:b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600" dirty="0">
                <a:solidFill>
                  <a:schemeClr val="tx1"/>
                </a:solidFill>
              </a:rPr>
              <a:t>У шкільній практиці робота над словосполученнями проводиться у двох напрямах:</a:t>
            </a:r>
            <a:endParaRPr lang="ru-RU" sz="3600" dirty="0">
              <a:solidFill>
                <a:schemeClr val="tx1"/>
              </a:solidFill>
            </a:endParaRPr>
          </a:p>
        </p:txBody>
      </p:sp>
      <p:sp>
        <p:nvSpPr>
          <p:cNvPr id="3" name="Содержимое 2"/>
          <p:cNvSpPr>
            <a:spLocks noGrp="1"/>
          </p:cNvSpPr>
          <p:nvPr>
            <p:ph sz="quarter" idx="1"/>
          </p:nvPr>
        </p:nvSpPr>
        <p:spPr/>
        <p:txBody>
          <a:bodyPr/>
          <a:lstStyle/>
          <a:p>
            <a:r>
              <a:rPr lang="uk-UA" dirty="0"/>
              <a:t>а) виділення словосполучень у реченні та встановлення зв’язку між словами за допомогою питань.</a:t>
            </a:r>
            <a:endParaRPr lang="ru-RU" dirty="0"/>
          </a:p>
        </p:txBody>
      </p:sp>
      <p:sp>
        <p:nvSpPr>
          <p:cNvPr id="4" name="Содержимое 3"/>
          <p:cNvSpPr>
            <a:spLocks noGrp="1"/>
          </p:cNvSpPr>
          <p:nvPr>
            <p:ph sz="quarter" idx="2"/>
          </p:nvPr>
        </p:nvSpPr>
        <p:spPr/>
        <p:txBody>
          <a:bodyPr/>
          <a:lstStyle/>
          <a:p>
            <a:r>
              <a:rPr lang="uk-UA" dirty="0"/>
              <a:t>б) побудова словосполучень під час вивчення частин мови й активізації нової лексики.</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320118" cy="6629400"/>
          </a:xfrm>
        </p:spPr>
        <p:txBody>
          <a:bodyPr>
            <a:noAutofit/>
          </a:bodyPr>
          <a:lstStyle/>
          <a:p>
            <a:r>
              <a:rPr lang="uk-UA" sz="2000" i="1" dirty="0">
                <a:solidFill>
                  <a:schemeClr val="tx1"/>
                </a:solidFill>
              </a:rPr>
              <a:t>Види вправ зі словосполученнями</a:t>
            </a:r>
            <a:r>
              <a:rPr lang="uk-UA" sz="2000" dirty="0">
                <a:solidFill>
                  <a:schemeClr val="tx1"/>
                </a:solidFill>
              </a:rPr>
              <a:t>:</a:t>
            </a:r>
            <a:br>
              <a:rPr lang="ru-RU" sz="2000" dirty="0">
                <a:solidFill>
                  <a:schemeClr val="tx1"/>
                </a:solidFill>
              </a:rPr>
            </a:br>
            <a:r>
              <a:rPr lang="uk-UA" sz="2000" dirty="0">
                <a:solidFill>
                  <a:schemeClr val="tx1"/>
                </a:solidFill>
              </a:rPr>
              <a:t>1. Виділення словосполучень у реченні шляхом ставлення питань від головних слів до залежних.</a:t>
            </a:r>
            <a:br>
              <a:rPr lang="ru-RU" sz="2000" dirty="0">
                <a:solidFill>
                  <a:schemeClr val="tx1"/>
                </a:solidFill>
              </a:rPr>
            </a:br>
            <a:r>
              <a:rPr lang="uk-UA" sz="2000" i="1" dirty="0">
                <a:solidFill>
                  <a:schemeClr val="tx1"/>
                </a:solidFill>
              </a:rPr>
              <a:t>У небі співали дзвінкоголосі жайворонки. (Які жайворонки? — дзвінкоголосі </a:t>
            </a:r>
            <a:r>
              <a:rPr lang="uk-UA" sz="2000" i="1" dirty="0" err="1">
                <a:solidFill>
                  <a:schemeClr val="tx1"/>
                </a:solidFill>
              </a:rPr>
              <a:t>жайворонки—</a:t>
            </a:r>
            <a:r>
              <a:rPr lang="uk-UA" sz="2000" i="1" dirty="0">
                <a:solidFill>
                  <a:schemeClr val="tx1"/>
                </a:solidFill>
              </a:rPr>
              <a:t> словосполучення. Співали де? — співали у </a:t>
            </a:r>
            <a:r>
              <a:rPr lang="uk-UA" sz="2000" i="1" dirty="0" err="1">
                <a:solidFill>
                  <a:schemeClr val="tx1"/>
                </a:solidFill>
              </a:rPr>
              <a:t>небі—</a:t>
            </a:r>
            <a:r>
              <a:rPr lang="uk-UA" sz="2000" i="1" dirty="0">
                <a:solidFill>
                  <a:schemeClr val="tx1"/>
                </a:solidFill>
              </a:rPr>
              <a:t> словосполучення).</a:t>
            </a:r>
            <a:br>
              <a:rPr lang="ru-RU" sz="2000" dirty="0">
                <a:solidFill>
                  <a:schemeClr val="tx1"/>
                </a:solidFill>
              </a:rPr>
            </a:br>
            <a:r>
              <a:rPr lang="uk-UA" sz="2000" dirty="0">
                <a:solidFill>
                  <a:schemeClr val="tx1"/>
                </a:solidFill>
              </a:rPr>
              <a:t>2.Пояснення значень окремих </a:t>
            </a:r>
            <a:r>
              <a:rPr lang="uk-UA" sz="2000" dirty="0" err="1">
                <a:solidFill>
                  <a:schemeClr val="tx1"/>
                </a:solidFill>
              </a:rPr>
              <a:t>словосполучень.Наприклад</a:t>
            </a:r>
            <a:r>
              <a:rPr lang="uk-UA" sz="2000" dirty="0">
                <a:solidFill>
                  <a:schemeClr val="tx1"/>
                </a:solidFill>
              </a:rPr>
              <a:t>, </a:t>
            </a:r>
            <a:r>
              <a:rPr lang="uk-UA" sz="2000" i="1" dirty="0">
                <a:solidFill>
                  <a:schemeClr val="tx1"/>
                </a:solidFill>
              </a:rPr>
              <a:t>допитливі учні </a:t>
            </a:r>
            <a:r>
              <a:rPr lang="uk-UA" sz="2000" dirty="0">
                <a:solidFill>
                  <a:schemeClr val="tx1"/>
                </a:solidFill>
              </a:rPr>
              <a:t>— це учні, які хочуть більше знати, усім цікавляться; </a:t>
            </a:r>
            <a:r>
              <a:rPr lang="uk-UA" sz="2000" i="1" dirty="0">
                <a:solidFill>
                  <a:schemeClr val="tx1"/>
                </a:solidFill>
              </a:rPr>
              <a:t>рання весна </a:t>
            </a:r>
            <a:r>
              <a:rPr lang="uk-UA" sz="2000" dirty="0">
                <a:solidFill>
                  <a:schemeClr val="tx1"/>
                </a:solidFill>
              </a:rPr>
              <a:t>— тільки почав танути сніг, побігли перші струмки, на деревах і кущах набубнявіли бруньки.</a:t>
            </a:r>
            <a:br>
              <a:rPr lang="ru-RU" sz="2000" dirty="0">
                <a:solidFill>
                  <a:schemeClr val="tx1"/>
                </a:solidFill>
              </a:rPr>
            </a:br>
            <a:r>
              <a:rPr lang="uk-UA" sz="2000" dirty="0">
                <a:solidFill>
                  <a:schemeClr val="tx1"/>
                </a:solidFill>
              </a:rPr>
              <a:t>3.Побудова словосполучень з новими словами. Такі вправи сприяють глибшому усвідомленню значення нового слова,а також готують дітей до використання його в мовленні. </a:t>
            </a:r>
            <a:br>
              <a:rPr lang="ru-RU" sz="2000" dirty="0">
                <a:solidFill>
                  <a:schemeClr val="tx1"/>
                </a:solidFill>
              </a:rPr>
            </a:br>
            <a:r>
              <a:rPr lang="uk-UA" sz="2000" dirty="0">
                <a:solidFill>
                  <a:schemeClr val="tx1"/>
                </a:solidFill>
              </a:rPr>
              <a:t>5. Побудова словосполучень з різних частин мови. Для цього завдання дітям пропонується ряд слів — різних частин мови, з яких потрібно скласти словосполучення з прийменниками чи без них.</a:t>
            </a:r>
            <a:br>
              <a:rPr lang="ru-RU" sz="2000" dirty="0">
                <a:solidFill>
                  <a:schemeClr val="tx1"/>
                </a:solidFill>
              </a:rPr>
            </a:br>
            <a:r>
              <a:rPr lang="uk-UA" sz="2000" i="1" dirty="0">
                <a:solidFill>
                  <a:schemeClr val="tx1"/>
                </a:solidFill>
              </a:rPr>
              <a:t>Наприклад: ліс, похід, екскурсія, весело, туристичний, співає. Екскурсія до лісу, туристичний похід, весело співає.</a:t>
            </a:r>
            <a:br>
              <a:rPr lang="ru-RU" sz="2000" dirty="0">
                <a:solidFill>
                  <a:schemeClr val="tx1"/>
                </a:solidFill>
              </a:rPr>
            </a:br>
            <a:r>
              <a:rPr lang="uk-UA" sz="2000" dirty="0">
                <a:solidFill>
                  <a:schemeClr val="tx1"/>
                </a:solidFill>
              </a:rPr>
              <a:t>6. Знаходження та виправлення помилок у побудові словосполучень. Наприклад: </a:t>
            </a:r>
            <a:r>
              <a:rPr lang="uk-UA" sz="2000" i="1" dirty="0">
                <a:solidFill>
                  <a:schemeClr val="tx1"/>
                </a:solidFill>
              </a:rPr>
              <a:t>нестерпна біль — нестерпний біль,</a:t>
            </a:r>
            <a:br>
              <a:rPr lang="ru-RU" sz="2000" dirty="0">
                <a:solidFill>
                  <a:schemeClr val="tx1"/>
                </a:solidFill>
              </a:rPr>
            </a:br>
            <a:r>
              <a:rPr lang="uk-UA" sz="2000" i="1" dirty="0">
                <a:solidFill>
                  <a:schemeClr val="tx1"/>
                </a:solidFill>
              </a:rPr>
              <a:t>дякую Вас — дякую Вам, при виконанні завдання — під час виконання завдання.</a:t>
            </a:r>
            <a:endParaRPr lang="ru-RU" sz="20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normAutofit fontScale="55000" lnSpcReduction="20000"/>
          </a:bodyPr>
          <a:lstStyle/>
          <a:p>
            <a:r>
              <a:rPr lang="uk-UA" sz="4500" b="1" i="1" dirty="0">
                <a:solidFill>
                  <a:schemeClr val="tx1"/>
                </a:solidFill>
              </a:rPr>
              <a:t>Речення </a:t>
            </a:r>
            <a:r>
              <a:rPr lang="uk-UA" sz="4500" dirty="0">
                <a:solidFill>
                  <a:schemeClr val="tx1"/>
                </a:solidFill>
              </a:rPr>
              <a:t>— це мінімальна одиниця мовлення, яка являє собою граматично організоване поєднання слів (або одне слово), словосполучень і має певну смислову й інтонаційну завершеність.</a:t>
            </a:r>
            <a:endParaRPr lang="ru-RU" sz="4500" dirty="0">
              <a:solidFill>
                <a:schemeClr val="tx1"/>
              </a:solidFill>
            </a:endParaRPr>
          </a:p>
          <a:p>
            <a:endParaRPr lang="ru-RU" dirty="0"/>
          </a:p>
        </p:txBody>
      </p:sp>
      <p:sp>
        <p:nvSpPr>
          <p:cNvPr id="3" name="Заголовок 2"/>
          <p:cNvSpPr>
            <a:spLocks noGrp="1"/>
          </p:cNvSpPr>
          <p:nvPr>
            <p:ph type="title"/>
          </p:nvPr>
        </p:nvSpPr>
        <p:spPr/>
        <p:txBody>
          <a:bodyPr>
            <a:normAutofit fontScale="90000"/>
          </a:bodyPr>
          <a:lstStyle/>
          <a:p>
            <a:r>
              <a:rPr lang="uk-UA" b="1" dirty="0">
                <a:solidFill>
                  <a:schemeClr val="tx1"/>
                </a:solidFill>
              </a:rPr>
              <a:t>Робота над реченням</a:t>
            </a:r>
            <a:br>
              <a:rPr lang="ru-RU" dirty="0"/>
            </a:b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1357298"/>
            <a:ext cx="7858180" cy="4000504"/>
          </a:xfrm>
        </p:spPr>
        <p:txBody>
          <a:bodyPr>
            <a:normAutofit fontScale="90000"/>
          </a:bodyPr>
          <a:lstStyle/>
          <a:p>
            <a:r>
              <a:rPr lang="uk-UA" dirty="0">
                <a:solidFill>
                  <a:schemeClr val="tx1"/>
                </a:solidFill>
              </a:rPr>
              <a:t>Основна мета роботи над реченням полягає в тому,щоб навчити учнів висловлювати відносно закінчену думку в чіткій і правильній синтаксичній структурі.</a:t>
            </a:r>
            <a:br>
              <a:rPr lang="ru-RU" dirty="0">
                <a:solidFill>
                  <a:schemeClr val="tx1"/>
                </a:solidFill>
              </a:rPr>
            </a:br>
            <a:endParaRPr lang="ru-RU"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4000" dirty="0">
                <a:solidFill>
                  <a:schemeClr val="tx1"/>
                </a:solidFill>
              </a:rPr>
              <a:t>У роботі над реченням необхідно брати до уваги, що:</a:t>
            </a:r>
            <a:br>
              <a:rPr lang="ru-RU" dirty="0"/>
            </a:br>
            <a:endParaRPr lang="ru-RU" dirty="0"/>
          </a:p>
        </p:txBody>
      </p:sp>
      <p:sp>
        <p:nvSpPr>
          <p:cNvPr id="3" name="Содержимое 2"/>
          <p:cNvSpPr>
            <a:spLocks noGrp="1"/>
          </p:cNvSpPr>
          <p:nvPr>
            <p:ph sz="quarter" idx="2"/>
          </p:nvPr>
        </p:nvSpPr>
        <p:spPr/>
        <p:txBody>
          <a:bodyPr>
            <a:normAutofit fontScale="85000" lnSpcReduction="20000"/>
          </a:bodyPr>
          <a:lstStyle/>
          <a:p>
            <a:r>
              <a:rPr lang="uk-UA" i="1" dirty="0"/>
              <a:t>по-перше</a:t>
            </a:r>
            <a:r>
              <a:rPr lang="uk-UA" dirty="0"/>
              <a:t>,речення є одиницею мовлення, тому до вправ з реченнями висуваються такі самі вимоги, як і до мовленнєвих вправ загалом (мотивація, наявність матеріалу для висловлювання — потрібного й цікавого тощо);</a:t>
            </a:r>
            <a:endParaRPr lang="ru-RU" dirty="0"/>
          </a:p>
          <a:p>
            <a:endParaRPr lang="ru-RU" dirty="0"/>
          </a:p>
        </p:txBody>
      </p:sp>
      <p:sp>
        <p:nvSpPr>
          <p:cNvPr id="4" name="Содержимое 3"/>
          <p:cNvSpPr>
            <a:spLocks noGrp="1"/>
          </p:cNvSpPr>
          <p:nvPr>
            <p:ph sz="quarter" idx="4"/>
          </p:nvPr>
        </p:nvSpPr>
        <p:spPr/>
        <p:txBody>
          <a:bodyPr>
            <a:normAutofit fontScale="85000" lnSpcReduction="20000"/>
          </a:bodyPr>
          <a:lstStyle/>
          <a:p>
            <a:r>
              <a:rPr lang="uk-UA" i="1" dirty="0"/>
              <a:t>по-друге</a:t>
            </a:r>
            <a:r>
              <a:rPr lang="uk-UA" dirty="0"/>
              <a:t>,речення — це організована одиниця, тому робота над ним тісно пов’язана з граматикою і, що надзвичайно важливо, вона має бути зосереджена на структурі і зв’язках у реченні, на різних типах речень;</a:t>
            </a:r>
            <a:endParaRPr lang="ru-RU" dirty="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1714488"/>
            <a:ext cx="8153400" cy="3143272"/>
          </a:xfrm>
        </p:spPr>
        <p:txBody>
          <a:bodyPr>
            <a:normAutofit/>
          </a:bodyPr>
          <a:lstStyle/>
          <a:p>
            <a:r>
              <a:rPr lang="uk-UA" b="1" i="1" dirty="0">
                <a:solidFill>
                  <a:schemeClr val="tx1"/>
                </a:solidFill>
              </a:rPr>
              <a:t>Система вивчення речення в початкових класах.</a:t>
            </a:r>
            <a:br>
              <a:rPr lang="ru-RU" dirty="0"/>
            </a:br>
            <a:endParaRPr lang="ru-RU"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0" y="214290"/>
            <a:ext cx="8858280" cy="6463308"/>
          </a:xfrm>
          <a:prstGeom prst="rect">
            <a:avLst/>
          </a:prstGeom>
          <a:noFill/>
        </p:spPr>
        <p:txBody>
          <a:bodyPr wrap="square" lIns="91440" tIns="45720" rIns="91440" bIns="45720">
            <a:spAutoFit/>
          </a:bodyPr>
          <a:lstStyle/>
          <a:p>
            <a:r>
              <a:rPr lang="uk-UA" b="1" dirty="0"/>
              <a:t>У роботі над засвоєнням елементів синтаксису в початкових класах можна виокремити </a:t>
            </a:r>
          </a:p>
          <a:p>
            <a:r>
              <a:rPr lang="uk-UA" b="1" dirty="0"/>
              <a:t>кілька напрямів, між якими існує тісний зв’язок.</a:t>
            </a:r>
            <a:endParaRPr lang="ru-RU" b="1" dirty="0"/>
          </a:p>
          <a:p>
            <a:pPr marL="342900" indent="-342900">
              <a:buAutoNum type="arabicPeriod"/>
            </a:pPr>
            <a:r>
              <a:rPr lang="uk-UA" b="1" dirty="0"/>
              <a:t>Практичні спостереження за синтаксичною будовою та інтонаційним </a:t>
            </a:r>
          </a:p>
          <a:p>
            <a:pPr marL="342900" indent="-342900"/>
            <a:r>
              <a:rPr lang="uk-UA" b="1" dirty="0"/>
              <a:t>оформленням речень, побудова речень з різної кількості членів, з різним розташуванням їх</a:t>
            </a:r>
          </a:p>
          <a:p>
            <a:pPr marL="342900" indent="-342900"/>
            <a:r>
              <a:rPr lang="uk-UA" b="1" dirty="0"/>
              <a:t> за поданим зразком та схемою.</a:t>
            </a:r>
            <a:endParaRPr lang="ru-RU" b="1" dirty="0"/>
          </a:p>
          <a:p>
            <a:r>
              <a:rPr lang="uk-UA" b="1" dirty="0"/>
              <a:t>2. Формування уявлень про одиниці синтаксису — словосполучення, речення, </a:t>
            </a:r>
          </a:p>
          <a:p>
            <a:r>
              <a:rPr lang="uk-UA" b="1" dirty="0"/>
              <a:t>зв’язне висловлювання (текст).</a:t>
            </a:r>
            <a:endParaRPr lang="ru-RU" b="1" dirty="0"/>
          </a:p>
          <a:p>
            <a:r>
              <a:rPr lang="uk-UA" b="1" dirty="0"/>
              <a:t>3. Засвоєння структури речення і найважливіших синтаксичних понять: зв’язок </a:t>
            </a:r>
          </a:p>
          <a:p>
            <a:r>
              <a:rPr lang="uk-UA" b="1" dirty="0"/>
              <a:t>між словами в реченні; граматична основа речення; головні і другорядні члени речення; </a:t>
            </a:r>
          </a:p>
          <a:p>
            <a:r>
              <a:rPr lang="uk-UA" b="1" dirty="0"/>
              <a:t>головні члени — підмет і присудок; однорідні члени речення. Засвоєння синтаксичної термінології.</a:t>
            </a:r>
            <a:endParaRPr lang="ru-RU" b="1" dirty="0"/>
          </a:p>
          <a:p>
            <a:r>
              <a:rPr lang="uk-UA" b="1" dirty="0"/>
              <a:t>4. Поглиблення знань і вмінь із синтаксису під час опрацювання несинтаксичних тем </a:t>
            </a:r>
          </a:p>
          <a:p>
            <a:r>
              <a:rPr lang="uk-UA" b="1" dirty="0"/>
              <a:t>(значення слова, будова слова, частини мови).</a:t>
            </a:r>
            <a:endParaRPr lang="ru-RU" b="1" dirty="0"/>
          </a:p>
          <a:p>
            <a:r>
              <a:rPr lang="uk-UA" b="1" dirty="0"/>
              <a:t>5. Формування в учнів уміння використовувати у власному мовленні речення за метою </a:t>
            </a:r>
          </a:p>
          <a:p>
            <a:r>
              <a:rPr lang="uk-UA" b="1" dirty="0"/>
              <a:t>висловлювання (розповідні, питальні, спонукальні) та за інтонацією (неокличні, окличні). </a:t>
            </a:r>
          </a:p>
          <a:p>
            <a:r>
              <a:rPr lang="uk-UA" b="1" dirty="0"/>
              <a:t>Формування пунктуаційних навичок.</a:t>
            </a:r>
            <a:endParaRPr lang="ru-RU" b="1" dirty="0"/>
          </a:p>
          <a:p>
            <a:r>
              <a:rPr lang="uk-UA" b="1" dirty="0"/>
              <a:t>6. Застосування набутих знань і вмінь із синтаксису у практиці зв’язного мовлення.</a:t>
            </a:r>
            <a:endParaRPr lang="ru-RU" b="1" dirty="0"/>
          </a:p>
          <a:p>
            <a:pPr algn="ctr"/>
            <a:endParaRPr lang="ru-RU"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8248680" cy="6643710"/>
          </a:xfrm>
        </p:spPr>
        <p:txBody>
          <a:bodyPr>
            <a:normAutofit/>
          </a:bodyPr>
          <a:lstStyle/>
          <a:p>
            <a:r>
              <a:rPr lang="uk-UA" sz="2800" dirty="0">
                <a:solidFill>
                  <a:schemeClr val="tx1"/>
                </a:solidFill>
              </a:rPr>
              <a:t>З 2-го класу вводиться поняття </a:t>
            </a:r>
            <a:r>
              <a:rPr lang="uk-UA" sz="2800" b="1" dirty="0">
                <a:solidFill>
                  <a:schemeClr val="tx1"/>
                </a:solidFill>
              </a:rPr>
              <a:t>про речення, </a:t>
            </a:r>
            <a:r>
              <a:rPr lang="uk-UA" sz="2800" dirty="0">
                <a:solidFill>
                  <a:schemeClr val="tx1"/>
                </a:solidFill>
              </a:rPr>
              <a:t>про </a:t>
            </a:r>
            <a:r>
              <a:rPr lang="uk-UA" sz="2800" b="1" dirty="0">
                <a:solidFill>
                  <a:schemeClr val="tx1"/>
                </a:solidFill>
              </a:rPr>
              <a:t>типи речень</a:t>
            </a:r>
            <a:r>
              <a:rPr lang="uk-UA" sz="2800" dirty="0">
                <a:solidFill>
                  <a:schemeClr val="tx1"/>
                </a:solidFill>
              </a:rPr>
              <a:t>, різних за </a:t>
            </a:r>
            <a:r>
              <a:rPr lang="uk-UA" sz="2800" b="1" dirty="0">
                <a:solidFill>
                  <a:schemeClr val="tx1"/>
                </a:solidFill>
              </a:rPr>
              <a:t>інтонацією</a:t>
            </a:r>
            <a:r>
              <a:rPr lang="uk-UA" sz="2800" dirty="0">
                <a:solidFill>
                  <a:schemeClr val="tx1"/>
                </a:solidFill>
              </a:rPr>
              <a:t> та </a:t>
            </a:r>
            <a:r>
              <a:rPr lang="uk-UA" sz="2800" b="1" dirty="0">
                <a:solidFill>
                  <a:schemeClr val="tx1"/>
                </a:solidFill>
              </a:rPr>
              <a:t>метою висловлювання</a:t>
            </a:r>
            <a:r>
              <a:rPr lang="uk-UA" sz="2800" dirty="0">
                <a:solidFill>
                  <a:schemeClr val="tx1"/>
                </a:solidFill>
              </a:rPr>
              <a:t> (без вживання термінів), про розділові знаки в кінці (крапка, знак оклику); ведуться спостереження за різними формами </a:t>
            </a:r>
            <a:r>
              <a:rPr lang="uk-UA" sz="2800" b="1" dirty="0">
                <a:solidFill>
                  <a:schemeClr val="tx1"/>
                </a:solidFill>
              </a:rPr>
              <a:t>спонукальних речень</a:t>
            </a:r>
            <a:r>
              <a:rPr lang="uk-UA" sz="2800" dirty="0">
                <a:solidFill>
                  <a:schemeClr val="tx1"/>
                </a:solidFill>
              </a:rPr>
              <a:t> (прохання, запрошення, розпорядження, заклик); виявляють в реченнях головні члени (підмет і присудок) та другорядні ; встановлюють зв’язок слів у реченнях; будують речення з однорідними членами (за зразком, за малюнками), складні речення (за зразком, схемою, з опорою на сюжетну гру, малюнок) (відводиться 19 год. </a:t>
            </a:r>
            <a:br>
              <a:rPr lang="ru-RU" sz="2400" dirty="0"/>
            </a:br>
            <a:endParaRPr lang="ru-RU"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86808" cy="6286544"/>
          </a:xfrm>
        </p:spPr>
        <p:txBody>
          <a:bodyPr>
            <a:noAutofit/>
          </a:bodyPr>
          <a:lstStyle/>
          <a:p>
            <a:r>
              <a:rPr lang="uk-UA" sz="2400" b="1" dirty="0">
                <a:solidFill>
                  <a:schemeClr val="tx1"/>
                </a:solidFill>
              </a:rPr>
              <a:t>У 3 класі закріплюється та узагальнюється вивчене про речення в 1-2 класах:</a:t>
            </a:r>
            <a:br>
              <a:rPr lang="uk-UA" sz="2400" b="1" dirty="0">
                <a:solidFill>
                  <a:schemeClr val="tx1"/>
                </a:solidFill>
              </a:rPr>
            </a:br>
            <a:r>
              <a:rPr lang="uk-UA" sz="2400" b="1" dirty="0">
                <a:solidFill>
                  <a:schemeClr val="tx1"/>
                </a:solidFill>
              </a:rPr>
              <a:t>1) Розвиваються уміння сприймати на слух речення, різні за метою висловлювання (розповідні, питальні, спонукальні – вводяться терміни). </a:t>
            </a:r>
            <a:br>
              <a:rPr lang="uk-UA" sz="2400" b="1" dirty="0">
                <a:solidFill>
                  <a:schemeClr val="tx1"/>
                </a:solidFill>
              </a:rPr>
            </a:br>
            <a:r>
              <a:rPr lang="uk-UA" sz="2400" b="1" dirty="0">
                <a:solidFill>
                  <a:schemeClr val="tx1"/>
                </a:solidFill>
              </a:rPr>
              <a:t>2)Відпрацьовуються окличні речення. Формується інтонування речень. Створюються навчальні ситуації, що спонукають використовувати у своїх висловлюваннях речення різних типів. Засвоюють інтонацію речень із звертанням та розділові знаки при них (кома, знак оклику).</a:t>
            </a:r>
            <a:br>
              <a:rPr lang="uk-UA" sz="2400" b="1" dirty="0">
                <a:solidFill>
                  <a:schemeClr val="tx1"/>
                </a:solidFill>
              </a:rPr>
            </a:br>
            <a:r>
              <a:rPr lang="uk-UA" sz="2400" b="1" dirty="0">
                <a:solidFill>
                  <a:schemeClr val="tx1"/>
                </a:solidFill>
              </a:rPr>
              <a:t>3) Розвивається вміння встановлювати зв’язок слів у реченні (за допомогою слів, які зв’язані за змістом і граматично), знаходити головні члени речення (підмет, присудок – основу речення). Будують речення прості і складні з однорідними членами (за зразком та схемами) (відводиться 9 год.)</a:t>
            </a:r>
            <a:endParaRPr lang="ru-RU" sz="2400" b="1"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r>
              <a:rPr lang="uk-UA" sz="2800" dirty="0">
                <a:solidFill>
                  <a:schemeClr val="tx1"/>
                </a:solidFill>
              </a:rPr>
              <a:t>У 4 класі повторюються, узагальнюються та розширюються знання про </a:t>
            </a:r>
            <a:r>
              <a:rPr lang="uk-UA" sz="2800" b="1" dirty="0">
                <a:solidFill>
                  <a:schemeClr val="tx1"/>
                </a:solidFill>
              </a:rPr>
              <a:t>речення та його структуру;</a:t>
            </a:r>
            <a:r>
              <a:rPr lang="uk-UA" sz="2800" dirty="0">
                <a:solidFill>
                  <a:schemeClr val="tx1"/>
                </a:solidFill>
              </a:rPr>
              <a:t> розвиваються вміння встановлювати зв’язки слів у реченнях, визначати засоби зв’язків (закінчення, прийменники, тільки закінчення). У цьому класі вивчають</a:t>
            </a:r>
            <a:r>
              <a:rPr lang="uk-UA" sz="2800" b="1" dirty="0">
                <a:solidFill>
                  <a:schemeClr val="tx1"/>
                </a:solidFill>
              </a:rPr>
              <a:t> однорідні члени речення</a:t>
            </a:r>
            <a:r>
              <a:rPr lang="uk-UA" sz="2800" dirty="0">
                <a:solidFill>
                  <a:schemeClr val="tx1"/>
                </a:solidFill>
              </a:rPr>
              <a:t>, головні і другорядні, пов’язані між собою за допомогою </a:t>
            </a:r>
            <a:r>
              <a:rPr lang="uk-UA" sz="2800" b="1" dirty="0">
                <a:solidFill>
                  <a:schemeClr val="tx1"/>
                </a:solidFill>
              </a:rPr>
              <a:t>інтонації</a:t>
            </a:r>
            <a:r>
              <a:rPr lang="uk-UA" sz="2800" dirty="0">
                <a:solidFill>
                  <a:schemeClr val="tx1"/>
                </a:solidFill>
              </a:rPr>
              <a:t> (без сполучників) та </a:t>
            </a:r>
            <a:r>
              <a:rPr lang="uk-UA" sz="2800" b="1" dirty="0">
                <a:solidFill>
                  <a:schemeClr val="tx1"/>
                </a:solidFill>
              </a:rPr>
              <a:t>сполучників</a:t>
            </a:r>
            <a:r>
              <a:rPr lang="uk-UA" sz="2800" dirty="0">
                <a:solidFill>
                  <a:schemeClr val="tx1"/>
                </a:solidFill>
              </a:rPr>
              <a:t> й, та, а (</a:t>
            </a:r>
            <a:r>
              <a:rPr lang="uk-UA" sz="2800" b="1" dirty="0">
                <a:solidFill>
                  <a:schemeClr val="tx1"/>
                </a:solidFill>
              </a:rPr>
              <a:t>без повторення)</a:t>
            </a:r>
            <a:r>
              <a:rPr lang="uk-UA" sz="2800" dirty="0">
                <a:solidFill>
                  <a:schemeClr val="tx1"/>
                </a:solidFill>
              </a:rPr>
              <a:t>; </a:t>
            </a:r>
            <a:r>
              <a:rPr lang="uk-UA" sz="2800" b="1" dirty="0">
                <a:solidFill>
                  <a:schemeClr val="tx1"/>
                </a:solidFill>
              </a:rPr>
              <a:t>практично</a:t>
            </a:r>
            <a:r>
              <a:rPr lang="uk-UA" sz="2800" dirty="0">
                <a:solidFill>
                  <a:schemeClr val="tx1"/>
                </a:solidFill>
              </a:rPr>
              <a:t> засвоюються пунктуаційні правила, пов’язані з однорідними членами речення. Важливим є </a:t>
            </a:r>
            <a:r>
              <a:rPr lang="uk-UA" sz="2800" b="1" dirty="0">
                <a:solidFill>
                  <a:schemeClr val="tx1"/>
                </a:solidFill>
              </a:rPr>
              <a:t>складання</a:t>
            </a:r>
            <a:r>
              <a:rPr lang="uk-UA" sz="2800" dirty="0">
                <a:solidFill>
                  <a:schemeClr val="tx1"/>
                </a:solidFill>
              </a:rPr>
              <a:t> речень </a:t>
            </a:r>
            <a:r>
              <a:rPr lang="uk-UA" sz="2800" b="1" dirty="0">
                <a:solidFill>
                  <a:schemeClr val="tx1"/>
                </a:solidFill>
              </a:rPr>
              <a:t>з однорідними членами</a:t>
            </a:r>
            <a:r>
              <a:rPr lang="uk-UA" sz="2800" dirty="0">
                <a:solidFill>
                  <a:schemeClr val="tx1"/>
                </a:solidFill>
              </a:rPr>
              <a:t>, поширення їх залежними словами; використання речень з однорідними членами в побудові текстів. Продовжується практика побудови складних речень за </a:t>
            </a:r>
            <a:r>
              <a:rPr lang="uk-UA" sz="2800" b="1" dirty="0">
                <a:solidFill>
                  <a:schemeClr val="tx1"/>
                </a:solidFill>
              </a:rPr>
              <a:t>зразком, схемою, </a:t>
            </a:r>
            <a:r>
              <a:rPr lang="uk-UA" sz="2800" dirty="0">
                <a:solidFill>
                  <a:schemeClr val="tx1"/>
                </a:solidFill>
              </a:rPr>
              <a:t>малюнками, створеними ситуаціями (відводиться 13 годин .)</a:t>
            </a:r>
            <a:endParaRPr lang="ru-RU" sz="2800"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1271574"/>
          </a:xfrm>
        </p:spPr>
        <p:txBody>
          <a:bodyPr>
            <a:noAutofit/>
          </a:bodyPr>
          <a:lstStyle/>
          <a:p>
            <a:r>
              <a:rPr lang="uk-UA" sz="2800" dirty="0">
                <a:solidFill>
                  <a:schemeClr val="tx1"/>
                </a:solidFill>
              </a:rPr>
              <a:t>Розділи </a:t>
            </a:r>
            <a:r>
              <a:rPr lang="uk-UA" sz="2800" dirty="0" err="1">
                <a:solidFill>
                  <a:schemeClr val="tx1"/>
                </a:solidFill>
              </a:rPr>
              <a:t>“Текст”</a:t>
            </a:r>
            <a:r>
              <a:rPr lang="uk-UA" sz="2800" dirty="0">
                <a:solidFill>
                  <a:schemeClr val="tx1"/>
                </a:solidFill>
              </a:rPr>
              <a:t>, </a:t>
            </a:r>
            <a:r>
              <a:rPr lang="uk-UA" sz="2800" dirty="0" err="1">
                <a:solidFill>
                  <a:schemeClr val="tx1"/>
                </a:solidFill>
              </a:rPr>
              <a:t>“Речення”</a:t>
            </a:r>
            <a:r>
              <a:rPr lang="uk-UA" sz="2800" dirty="0">
                <a:solidFill>
                  <a:schemeClr val="tx1"/>
                </a:solidFill>
              </a:rPr>
              <a:t> опрацьовуються в кожному класі на початку навчального року, однак робота за ними є обов’язковою і під час вивчення інших розділів програми</a:t>
            </a:r>
            <a:endParaRPr lang="ru-RU" sz="2800" dirty="0">
              <a:solidFill>
                <a:schemeClr val="tx1"/>
              </a:solidFill>
            </a:endParaRPr>
          </a:p>
        </p:txBody>
      </p:sp>
      <p:sp>
        <p:nvSpPr>
          <p:cNvPr id="3" name="Содержимое 2"/>
          <p:cNvSpPr>
            <a:spLocks noGrp="1"/>
          </p:cNvSpPr>
          <p:nvPr>
            <p:ph sz="quarter" idx="1"/>
          </p:nvPr>
        </p:nvSpPr>
        <p:spPr>
          <a:xfrm>
            <a:off x="612648" y="1714488"/>
            <a:ext cx="8153400" cy="4572032"/>
          </a:xfrm>
        </p:spPr>
        <p:txBody>
          <a:bodyPr/>
          <a:lstStyle/>
          <a:p>
            <a:r>
              <a:rPr lang="uk-UA" dirty="0"/>
              <a:t>У початкових класах учні не одержують відомості про </a:t>
            </a:r>
            <a:r>
              <a:rPr lang="uk-UA" b="1" dirty="0"/>
              <a:t>складне речення</a:t>
            </a:r>
            <a:r>
              <a:rPr lang="uk-UA" dirty="0"/>
              <a:t>, однак мають їх використовувати під час творення власних зв’язних висловлювань, особливо усних.</a:t>
            </a:r>
            <a:endParaRPr lang="ru-RU" dirty="0"/>
          </a:p>
          <a:p>
            <a:r>
              <a:rPr lang="uk-UA" dirty="0"/>
              <a:t>Спостереження </a:t>
            </a:r>
            <a:r>
              <a:rPr lang="uk-UA" b="1" dirty="0"/>
              <a:t>за інтонаційними особливостями речень</a:t>
            </a:r>
            <a:r>
              <a:rPr lang="uk-UA" dirty="0"/>
              <a:t> у тексті, розвиток мовного слуху створюють основу для навчання школярів говорити і читати правильно, виразно.</a:t>
            </a:r>
            <a:endParaRPr lang="ru-RU" dirty="0"/>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2"/>
          </p:nvPr>
        </p:nvSpPr>
        <p:spPr/>
        <p:txBody>
          <a:bodyPr>
            <a:normAutofit fontScale="77500" lnSpcReduction="20000"/>
          </a:bodyPr>
          <a:lstStyle/>
          <a:p>
            <a:r>
              <a:rPr lang="uk-UA" b="1" i="1" dirty="0"/>
              <a:t>по-третє</a:t>
            </a:r>
            <a:r>
              <a:rPr lang="uk-UA" b="1" dirty="0"/>
              <a:t>,речення має смислову єдність і певну смислову завершеність,тому необхідно працювати над смисловою, фактичною основою речення, над його значенням і значеннєвими відтінками, над їх залежністю від структури речення;</a:t>
            </a:r>
            <a:endParaRPr lang="ru-RU" b="1" dirty="0"/>
          </a:p>
          <a:p>
            <a:endParaRPr lang="ru-RU" dirty="0"/>
          </a:p>
        </p:txBody>
      </p:sp>
      <p:sp>
        <p:nvSpPr>
          <p:cNvPr id="4" name="Содержимое 3"/>
          <p:cNvSpPr>
            <a:spLocks noGrp="1"/>
          </p:cNvSpPr>
          <p:nvPr>
            <p:ph sz="quarter" idx="4"/>
          </p:nvPr>
        </p:nvSpPr>
        <p:spPr/>
        <p:txBody>
          <a:bodyPr>
            <a:normAutofit/>
          </a:bodyPr>
          <a:lstStyle/>
          <a:p>
            <a:r>
              <a:rPr lang="uk-UA" sz="2400" b="1" i="1" dirty="0"/>
              <a:t>по-четверте</a:t>
            </a:r>
            <a:r>
              <a:rPr lang="uk-UA" sz="2400" b="1" dirty="0"/>
              <a:t>,велике значення має інтонація речення, яку </a:t>
            </a:r>
            <a:r>
              <a:rPr lang="uk-UA" sz="2400" b="1" dirty="0" err="1"/>
              <a:t>необхіно</a:t>
            </a:r>
            <a:r>
              <a:rPr lang="uk-UA" sz="2400" b="1" dirty="0"/>
              <a:t> відпрацьовувати, домагаючись усвідомлення зв’язку інтонації і змісту.</a:t>
            </a:r>
            <a:endParaRPr lang="ru-RU" sz="2400" b="1" dirty="0"/>
          </a:p>
          <a:p>
            <a:endParaRPr lang="ru-RU" dirty="0"/>
          </a:p>
        </p:txBody>
      </p:sp>
      <p:sp>
        <p:nvSpPr>
          <p:cNvPr id="5" name="Текст 4"/>
          <p:cNvSpPr>
            <a:spLocks noGrp="1"/>
          </p:cNvSpPr>
          <p:nvPr>
            <p:ph type="body" sz="quarter" idx="1"/>
          </p:nvPr>
        </p:nvSpPr>
        <p:spPr/>
        <p:txBody>
          <a:bodyPr/>
          <a:lstStyle/>
          <a:p>
            <a:endParaRPr lang="ru-RU"/>
          </a:p>
        </p:txBody>
      </p:sp>
      <p:sp>
        <p:nvSpPr>
          <p:cNvPr id="6" name="Текст 5"/>
          <p:cNvSpPr>
            <a:spLocks noGrp="1"/>
          </p:cNvSpPr>
          <p:nvPr>
            <p:ph type="body" sz="quarter" idx="3"/>
          </p:nvPr>
        </p:nvSpPr>
        <p:spPr/>
        <p:txBody>
          <a:bodyPr/>
          <a:lstStyle/>
          <a:p>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357430"/>
            <a:ext cx="8153400" cy="990600"/>
          </a:xfrm>
        </p:spPr>
        <p:txBody>
          <a:bodyPr>
            <a:noAutofit/>
          </a:bodyPr>
          <a:lstStyle/>
          <a:p>
            <a:r>
              <a:rPr lang="uk-UA" b="1" dirty="0">
                <a:solidFill>
                  <a:schemeClr val="tx1"/>
                </a:solidFill>
              </a:rPr>
              <a:t>Існує кілька підходів до класифікації вправ з реченнями.</a:t>
            </a:r>
            <a:endParaRPr lang="ru-RU" b="1"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1227124"/>
          </a:xfrm>
        </p:spPr>
        <p:txBody>
          <a:bodyPr>
            <a:noAutofit/>
          </a:bodyPr>
          <a:lstStyle/>
          <a:p>
            <a:r>
              <a:rPr lang="uk-UA" sz="3200" dirty="0">
                <a:solidFill>
                  <a:schemeClr val="tx1"/>
                </a:solidFill>
              </a:rPr>
              <a:t>Залежно від переважання аналізу чи синтезу вони поділяються на: </a:t>
            </a:r>
            <a:endParaRPr lang="ru-RU" sz="3200" dirty="0">
              <a:solidFill>
                <a:schemeClr val="tx1"/>
              </a:solidFill>
            </a:endParaRPr>
          </a:p>
        </p:txBody>
      </p:sp>
      <p:sp>
        <p:nvSpPr>
          <p:cNvPr id="3" name="Содержимое 2"/>
          <p:cNvSpPr>
            <a:spLocks noGrp="1"/>
          </p:cNvSpPr>
          <p:nvPr>
            <p:ph sz="quarter" idx="2"/>
          </p:nvPr>
        </p:nvSpPr>
        <p:spPr/>
        <p:txBody>
          <a:bodyPr/>
          <a:lstStyle/>
          <a:p>
            <a:r>
              <a:rPr lang="uk-UA" b="1" i="1" dirty="0"/>
              <a:t>аналітичні</a:t>
            </a:r>
            <a:r>
              <a:rPr lang="uk-UA" dirty="0"/>
              <a:t>,тобто такі,в яких переважає аналіз уже побудованих, готових, узятих із текстів речень.</a:t>
            </a:r>
            <a:endParaRPr lang="ru-RU" dirty="0"/>
          </a:p>
        </p:txBody>
      </p:sp>
      <p:sp>
        <p:nvSpPr>
          <p:cNvPr id="4" name="Содержимое 3"/>
          <p:cNvSpPr>
            <a:spLocks noGrp="1"/>
          </p:cNvSpPr>
          <p:nvPr>
            <p:ph sz="quarter" idx="4"/>
          </p:nvPr>
        </p:nvSpPr>
        <p:spPr/>
        <p:txBody>
          <a:bodyPr/>
          <a:lstStyle/>
          <a:p>
            <a:r>
              <a:rPr lang="uk-UA" b="1" i="1" dirty="0" err="1"/>
              <a:t>синтетичні</a:t>
            </a:r>
            <a:r>
              <a:rPr lang="uk-UA" dirty="0" err="1"/>
              <a:t>—</a:t>
            </a:r>
            <a:r>
              <a:rPr lang="uk-UA" dirty="0"/>
              <a:t> такі, що передбачають самостійну побудову речень.</a:t>
            </a:r>
            <a:endParaRPr lang="ru-RU" dirty="0"/>
          </a:p>
        </p:txBody>
      </p:sp>
      <p:sp>
        <p:nvSpPr>
          <p:cNvPr id="5" name="Текст 4"/>
          <p:cNvSpPr>
            <a:spLocks noGrp="1"/>
          </p:cNvSpPr>
          <p:nvPr>
            <p:ph type="body" sz="quarter" idx="1"/>
          </p:nvPr>
        </p:nvSpPr>
        <p:spPr/>
        <p:txBody>
          <a:bodyPr/>
          <a:lstStyle/>
          <a:p>
            <a:endParaRPr lang="ru-RU" dirty="0"/>
          </a:p>
        </p:txBody>
      </p:sp>
      <p:sp>
        <p:nvSpPr>
          <p:cNvPr id="6" name="Текст 5"/>
          <p:cNvSpPr>
            <a:spLocks noGrp="1"/>
          </p:cNvSpPr>
          <p:nvPr>
            <p:ph type="body" sz="quarter" idx="3"/>
          </p:nvPr>
        </p:nvSpPr>
        <p:spPr/>
        <p:txBody>
          <a:bodyPr/>
          <a:lstStyle/>
          <a:p>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034366" cy="6129358"/>
          </a:xfrm>
        </p:spPr>
        <p:txBody>
          <a:bodyPr>
            <a:normAutofit/>
          </a:bodyPr>
          <a:lstStyle/>
          <a:p>
            <a:r>
              <a:rPr lang="uk-UA" b="1" i="1" dirty="0">
                <a:solidFill>
                  <a:schemeClr val="tx1"/>
                </a:solidFill>
              </a:rPr>
              <a:t>Залежно від рівня самостійності й пізнавальної активності учнів вправи з реченнями поділяються на три групи: за зразком, конструктивні і творчі.</a:t>
            </a:r>
            <a:br>
              <a:rPr lang="ru-RU" dirty="0"/>
            </a:b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177242" cy="6415110"/>
          </a:xfrm>
        </p:spPr>
        <p:txBody>
          <a:bodyPr>
            <a:noAutofit/>
          </a:bodyPr>
          <a:lstStyle/>
          <a:p>
            <a:r>
              <a:rPr lang="uk-UA" sz="2800" b="1" dirty="0">
                <a:solidFill>
                  <a:schemeClr val="tx1"/>
                </a:solidFill>
              </a:rPr>
              <a:t>Вправи за зразком </a:t>
            </a:r>
            <a:r>
              <a:rPr lang="uk-UA" sz="2800" dirty="0">
                <a:solidFill>
                  <a:schemeClr val="tx1"/>
                </a:solidFill>
              </a:rPr>
              <a:t>використовуються з метою засвоєння учнями правильно побудованих конструкцій, усвідомлення їх внутрішніх зв’язків і семантики, а також для формування в школярів умінь будувати такі чи подібні власні речення. До цієї групи вправ належать:</a:t>
            </a:r>
            <a:br>
              <a:rPr lang="ru-RU" sz="2800" dirty="0">
                <a:solidFill>
                  <a:schemeClr val="tx1"/>
                </a:solidFill>
              </a:rPr>
            </a:br>
            <a:r>
              <a:rPr lang="uk-UA" sz="2800" dirty="0">
                <a:solidFill>
                  <a:schemeClr val="tx1"/>
                </a:solidFill>
              </a:rPr>
              <a:t>1. </a:t>
            </a:r>
            <a:r>
              <a:rPr lang="uk-UA" sz="2800" b="1" i="1" dirty="0">
                <a:solidFill>
                  <a:schemeClr val="tx1"/>
                </a:solidFill>
              </a:rPr>
              <a:t>Читання зразків речень </a:t>
            </a:r>
            <a:r>
              <a:rPr lang="uk-UA" sz="2800" dirty="0">
                <a:solidFill>
                  <a:schemeClr val="tx1"/>
                </a:solidFill>
              </a:rPr>
              <a:t>з метою відпрацювання інтонації, виразності, з’ясування значення, а в деяких випадках — запам’ятовування. При цьому не обов’язковим є граматичний аналіз речення, просто діти мають почути, вимовити, відчути інтонацію речення.</a:t>
            </a:r>
            <a:br>
              <a:rPr lang="ru-RU" sz="2800" dirty="0">
                <a:solidFill>
                  <a:schemeClr val="tx1"/>
                </a:solidFill>
              </a:rPr>
            </a:br>
            <a:endParaRPr lang="ru-RU" sz="2800"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534400" cy="5700730"/>
          </a:xfrm>
        </p:spPr>
        <p:txBody>
          <a:bodyPr>
            <a:normAutofit fontScale="90000"/>
          </a:bodyPr>
          <a:lstStyle/>
          <a:p>
            <a:r>
              <a:rPr lang="uk-UA" sz="3100" b="1" i="1" dirty="0">
                <a:solidFill>
                  <a:schemeClr val="tx1"/>
                </a:solidFill>
              </a:rPr>
              <a:t>2. Побудова речень за запитанням учителя. На початковому етапі навчання </a:t>
            </a:r>
            <a:r>
              <a:rPr lang="uk-UA" sz="3100" b="1" i="1" dirty="0" err="1">
                <a:solidFill>
                  <a:schemeClr val="tx1"/>
                </a:solidFill>
              </a:rPr>
              <a:t>запитанняслужитьосновоюдляпобудовиречення</a:t>
            </a:r>
            <a:r>
              <a:rPr lang="uk-UA" sz="3100" b="1" i="1" dirty="0">
                <a:solidFill>
                  <a:schemeClr val="tx1"/>
                </a:solidFill>
              </a:rPr>
              <a:t>. У ньому подано майже всі слова і передбачено структуру речення, яке повинні побудувати учні. Наприклад: Кого діти зустріли на дорозі? Речення-відповідь: Діти зустріли на дорозі вчительку.</a:t>
            </a:r>
            <a:br>
              <a:rPr lang="ru-RU" sz="3100" dirty="0">
                <a:solidFill>
                  <a:schemeClr val="tx1"/>
                </a:solidFill>
              </a:rPr>
            </a:br>
            <a:r>
              <a:rPr lang="uk-UA" sz="3100" dirty="0">
                <a:solidFill>
                  <a:schemeClr val="tx1"/>
                </a:solidFill>
              </a:rPr>
              <a:t>У цьому випадку самостійність учнів виявилася в тому, що вони дібрали нове слово — </a:t>
            </a:r>
            <a:r>
              <a:rPr lang="uk-UA" sz="3100" i="1" dirty="0">
                <a:solidFill>
                  <a:schemeClr val="tx1"/>
                </a:solidFill>
              </a:rPr>
              <a:t>вчительку — </a:t>
            </a:r>
            <a:r>
              <a:rPr lang="uk-UA" sz="3100" dirty="0">
                <a:solidFill>
                  <a:schemeClr val="tx1"/>
                </a:solidFill>
              </a:rPr>
              <a:t>замість запитання </a:t>
            </a:r>
            <a:r>
              <a:rPr lang="uk-UA" sz="3100" i="1" dirty="0">
                <a:solidFill>
                  <a:schemeClr val="tx1"/>
                </a:solidFill>
              </a:rPr>
              <a:t>кого?, </a:t>
            </a:r>
            <a:r>
              <a:rPr lang="uk-UA" sz="3100" dirty="0">
                <a:solidFill>
                  <a:schemeClr val="tx1"/>
                </a:solidFill>
              </a:rPr>
              <a:t>змінили порядок слів і замінили питальну інтонацію речення на розповідну.</a:t>
            </a:r>
            <a:br>
              <a:rPr lang="ru-RU" dirty="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320118" cy="6629400"/>
          </a:xfrm>
        </p:spPr>
        <p:txBody>
          <a:bodyPr>
            <a:normAutofit fontScale="90000"/>
          </a:bodyPr>
          <a:lstStyle/>
          <a:p>
            <a:r>
              <a:rPr lang="uk-UA" b="1" dirty="0">
                <a:solidFill>
                  <a:schemeClr val="tx1"/>
                </a:solidFill>
              </a:rPr>
              <a:t>1 кл. - початкове уявлення про речення і його будову(складається зі слів, привчаються ставити до слів (членів речення) питання і відповідати на них), формуються поняття про речення як слово або групу слів, що виражають закінчену думку.</a:t>
            </a:r>
            <a:br>
              <a:rPr lang="ru-RU" dirty="0"/>
            </a:b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248680" cy="6343672"/>
          </a:xfrm>
        </p:spPr>
        <p:txBody>
          <a:bodyPr>
            <a:normAutofit/>
          </a:bodyPr>
          <a:lstStyle/>
          <a:p>
            <a:r>
              <a:rPr lang="uk-UA" sz="3600" b="1" i="1" dirty="0">
                <a:solidFill>
                  <a:schemeClr val="tx1"/>
                </a:solidFill>
              </a:rPr>
              <a:t>3. Складання речень, аналогічних до даних,але на іншу тему. Наприклад,</a:t>
            </a:r>
            <a:br>
              <a:rPr lang="ru-RU" sz="3600" dirty="0">
                <a:solidFill>
                  <a:schemeClr val="tx1"/>
                </a:solidFill>
              </a:rPr>
            </a:br>
            <a:r>
              <a:rPr lang="uk-UA" sz="3600" dirty="0" err="1">
                <a:solidFill>
                  <a:schemeClr val="tx1"/>
                </a:solidFill>
              </a:rPr>
              <a:t>аналогічнодоречення:</a:t>
            </a:r>
            <a:r>
              <a:rPr lang="uk-UA" sz="3600" i="1" dirty="0" err="1">
                <a:solidFill>
                  <a:schemeClr val="tx1"/>
                </a:solidFill>
              </a:rPr>
              <a:t>Розтанув</a:t>
            </a:r>
            <a:r>
              <a:rPr lang="uk-UA" sz="3600" i="1" dirty="0">
                <a:solidFill>
                  <a:schemeClr val="tx1"/>
                </a:solidFill>
              </a:rPr>
              <a:t> сніг—і побігли струмки </a:t>
            </a:r>
            <a:r>
              <a:rPr lang="uk-UA" sz="3600" dirty="0">
                <a:solidFill>
                  <a:schemeClr val="tx1"/>
                </a:solidFill>
              </a:rPr>
              <a:t>учні будують такі синтак</a:t>
            </a:r>
            <a:r>
              <a:rPr lang="uk-UA" sz="3600" i="1" dirty="0">
                <a:solidFill>
                  <a:schemeClr val="tx1"/>
                </a:solidFill>
              </a:rPr>
              <a:t>сичні конструкції: Насунули хмари — і полив дощ. Зайшло </a:t>
            </a:r>
            <a:r>
              <a:rPr lang="uk-UA" sz="3600" i="1" dirty="0" err="1">
                <a:solidFill>
                  <a:schemeClr val="tx1"/>
                </a:solidFill>
              </a:rPr>
              <a:t>сонце—</a:t>
            </a:r>
            <a:r>
              <a:rPr lang="uk-UA" sz="3600" i="1" dirty="0">
                <a:solidFill>
                  <a:schemeClr val="tx1"/>
                </a:solidFill>
              </a:rPr>
              <a:t> і настала ніч.</a:t>
            </a:r>
            <a:br>
              <a:rPr lang="ru-RU" sz="3600" dirty="0">
                <a:solidFill>
                  <a:schemeClr val="tx1"/>
                </a:solidFill>
              </a:rPr>
            </a:br>
            <a:endParaRPr lang="ru-RU" sz="3600"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248680" cy="6486548"/>
          </a:xfrm>
        </p:spPr>
        <p:txBody>
          <a:bodyPr>
            <a:normAutofit fontScale="90000"/>
          </a:bodyPr>
          <a:lstStyle/>
          <a:p>
            <a:br>
              <a:rPr lang="uk-UA" sz="2700" b="1" dirty="0"/>
            </a:br>
            <a:r>
              <a:rPr lang="uk-UA" sz="2700" b="1" dirty="0">
                <a:solidFill>
                  <a:schemeClr val="tx1"/>
                </a:solidFill>
              </a:rPr>
              <a:t>Конструктивні вправи </a:t>
            </a:r>
            <a:r>
              <a:rPr lang="uk-UA" sz="2700" dirty="0">
                <a:solidFill>
                  <a:schemeClr val="tx1"/>
                </a:solidFill>
              </a:rPr>
              <a:t>передбачають побудову речень на основі засвоєних закономірностей, тобто теоретичних знань. До таких належать:</a:t>
            </a:r>
            <a:br>
              <a:rPr lang="ru-RU" sz="2700" dirty="0">
                <a:solidFill>
                  <a:schemeClr val="tx1"/>
                </a:solidFill>
              </a:rPr>
            </a:br>
            <a:r>
              <a:rPr lang="uk-UA" sz="2700" dirty="0">
                <a:solidFill>
                  <a:schemeClr val="tx1"/>
                </a:solidFill>
              </a:rPr>
              <a:t>1. </a:t>
            </a:r>
            <a:r>
              <a:rPr lang="uk-UA" sz="2700" b="1" i="1" dirty="0">
                <a:solidFill>
                  <a:schemeClr val="tx1"/>
                </a:solidFill>
              </a:rPr>
              <a:t>Побудова речень з окремих слів</a:t>
            </a:r>
            <a:r>
              <a:rPr lang="uk-UA" sz="2700" dirty="0">
                <a:solidFill>
                  <a:schemeClr val="tx1"/>
                </a:solidFill>
              </a:rPr>
              <a:t>. Можливі варіанти таких завдань: а) усі слова подано в потрібній формі (зоопарку, бачили, в, діти, слона);б) певні слова подано в потрібній формі, а окремі — в початковій (зоопарку, бачити, в, діти, слона);в) усі слова подано в початковій формі (зоопарк, бачити, в, діти, слон).</a:t>
            </a:r>
            <a:br>
              <a:rPr lang="ru-RU" sz="2700" dirty="0">
                <a:solidFill>
                  <a:schemeClr val="tx1"/>
                </a:solidFill>
              </a:rPr>
            </a:br>
            <a:r>
              <a:rPr lang="uk-UA" sz="2700" dirty="0">
                <a:solidFill>
                  <a:schemeClr val="tx1"/>
                </a:solidFill>
              </a:rPr>
              <a:t>2</a:t>
            </a:r>
            <a:r>
              <a:rPr lang="uk-UA" sz="2700" i="1" dirty="0">
                <a:solidFill>
                  <a:schemeClr val="tx1"/>
                </a:solidFill>
              </a:rPr>
              <a:t>. </a:t>
            </a:r>
            <a:r>
              <a:rPr lang="uk-UA" sz="2700" b="1" i="1" dirty="0">
                <a:solidFill>
                  <a:schemeClr val="tx1"/>
                </a:solidFill>
              </a:rPr>
              <a:t>Поділ тексту, </a:t>
            </a:r>
            <a:r>
              <a:rPr lang="uk-UA" sz="2700" dirty="0">
                <a:solidFill>
                  <a:schemeClr val="tx1"/>
                </a:solidFill>
              </a:rPr>
              <a:t>надрукованого без розділових знаків,</a:t>
            </a:r>
            <a:r>
              <a:rPr lang="uk-UA" sz="2700" b="1" i="1" dirty="0">
                <a:solidFill>
                  <a:schemeClr val="tx1"/>
                </a:solidFill>
              </a:rPr>
              <a:t>на речення</a:t>
            </a:r>
            <a:r>
              <a:rPr lang="uk-UA" sz="2700" dirty="0">
                <a:solidFill>
                  <a:schemeClr val="tx1"/>
                </a:solidFill>
              </a:rPr>
              <a:t>. Такі вправи допомагають дітям знаходити межі речень у власних висловлюваннях.</a:t>
            </a:r>
            <a:br>
              <a:rPr lang="ru-RU" sz="2700" dirty="0">
                <a:solidFill>
                  <a:schemeClr val="tx1"/>
                </a:solidFill>
              </a:rPr>
            </a:br>
            <a:r>
              <a:rPr lang="uk-UA" sz="2700" dirty="0">
                <a:solidFill>
                  <a:schemeClr val="tx1"/>
                </a:solidFill>
              </a:rPr>
              <a:t>3. Поступове </a:t>
            </a:r>
            <a:r>
              <a:rPr lang="uk-UA" sz="2700" b="1" i="1" dirty="0">
                <a:solidFill>
                  <a:schemeClr val="tx1"/>
                </a:solidFill>
              </a:rPr>
              <a:t>поширення простого речення </a:t>
            </a:r>
            <a:r>
              <a:rPr lang="uk-UA" sz="2700" dirty="0">
                <a:solidFill>
                  <a:schemeClr val="tx1"/>
                </a:solidFill>
              </a:rPr>
              <a:t>за допомогою запитань. Наприклад</a:t>
            </a:r>
            <a:r>
              <a:rPr lang="uk-UA" sz="2700" i="1" dirty="0">
                <a:solidFill>
                  <a:schemeClr val="tx1"/>
                </a:solidFill>
              </a:rPr>
              <a:t>: Птахи відлітають.</a:t>
            </a:r>
            <a:br>
              <a:rPr lang="ru-RU" sz="2700" dirty="0">
                <a:solidFill>
                  <a:schemeClr val="tx1"/>
                </a:solidFill>
              </a:rPr>
            </a:br>
            <a:r>
              <a:rPr lang="uk-UA" sz="2700" dirty="0" err="1">
                <a:solidFill>
                  <a:schemeClr val="tx1"/>
                </a:solidFill>
              </a:rPr>
              <a:t>—Які</a:t>
            </a:r>
            <a:r>
              <a:rPr lang="uk-UA" sz="2700" dirty="0">
                <a:solidFill>
                  <a:schemeClr val="tx1"/>
                </a:solidFill>
              </a:rPr>
              <a:t> птахи?</a:t>
            </a:r>
            <a:br>
              <a:rPr lang="ru-RU" sz="2700" dirty="0">
                <a:solidFill>
                  <a:schemeClr val="tx1"/>
                </a:solidFill>
              </a:rPr>
            </a:br>
            <a:r>
              <a:rPr lang="uk-UA" sz="2700" i="1" dirty="0" err="1">
                <a:solidFill>
                  <a:schemeClr val="tx1"/>
                </a:solidFill>
              </a:rPr>
              <a:t>—Перелітні</a:t>
            </a:r>
            <a:r>
              <a:rPr lang="uk-UA" sz="2700" i="1" dirty="0">
                <a:solidFill>
                  <a:schemeClr val="tx1"/>
                </a:solidFill>
              </a:rPr>
              <a:t> птахи відлітають.</a:t>
            </a:r>
            <a:br>
              <a:rPr lang="ru-RU" sz="2700" dirty="0">
                <a:solidFill>
                  <a:schemeClr val="tx1"/>
                </a:solidFill>
              </a:rPr>
            </a:br>
            <a:r>
              <a:rPr lang="uk-UA" sz="2700" dirty="0" err="1">
                <a:solidFill>
                  <a:schemeClr val="tx1"/>
                </a:solidFill>
              </a:rPr>
              <a:t>—Куди</a:t>
            </a:r>
            <a:r>
              <a:rPr lang="uk-UA" sz="2700" dirty="0">
                <a:solidFill>
                  <a:schemeClr val="tx1"/>
                </a:solidFill>
              </a:rPr>
              <a:t> відлітають?</a:t>
            </a:r>
            <a:br>
              <a:rPr lang="ru-RU" sz="2700" dirty="0"/>
            </a:b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929718" cy="6858000"/>
          </a:xfrm>
        </p:spPr>
        <p:txBody>
          <a:bodyPr>
            <a:normAutofit fontScale="90000"/>
          </a:bodyPr>
          <a:lstStyle/>
          <a:p>
            <a:br>
              <a:rPr lang="uk-UA" sz="2200" b="1" i="1" dirty="0">
                <a:solidFill>
                  <a:schemeClr val="tx1"/>
                </a:solidFill>
              </a:rPr>
            </a:br>
            <a:br>
              <a:rPr lang="uk-UA" sz="2200" b="1" i="1" dirty="0">
                <a:solidFill>
                  <a:schemeClr val="tx1"/>
                </a:solidFill>
              </a:rPr>
            </a:br>
            <a:r>
              <a:rPr lang="uk-UA" sz="2200" b="1" i="1" dirty="0">
                <a:solidFill>
                  <a:schemeClr val="tx1"/>
                </a:solidFill>
              </a:rPr>
              <a:t>Поєднання двох чотирьох простих речень в одне складне чи просте з </a:t>
            </a:r>
            <a:r>
              <a:rPr lang="uk-UA" sz="2200" b="1" i="1" dirty="0" err="1">
                <a:solidFill>
                  <a:schemeClr val="tx1"/>
                </a:solidFill>
              </a:rPr>
              <a:t>одно-</a:t>
            </a:r>
            <a:br>
              <a:rPr lang="ru-RU" sz="2200" dirty="0">
                <a:solidFill>
                  <a:schemeClr val="tx1"/>
                </a:solidFill>
              </a:rPr>
            </a:br>
            <a:r>
              <a:rPr lang="uk-UA" sz="2200" i="1" dirty="0">
                <a:solidFill>
                  <a:schemeClr val="tx1"/>
                </a:solidFill>
              </a:rPr>
              <a:t>рідними </a:t>
            </a:r>
            <a:r>
              <a:rPr lang="uk-UA" sz="2200" i="1" dirty="0" err="1">
                <a:solidFill>
                  <a:schemeClr val="tx1"/>
                </a:solidFill>
              </a:rPr>
              <a:t>членами.Наприклад</a:t>
            </a:r>
            <a:r>
              <a:rPr lang="uk-UA" sz="2200" i="1" dirty="0">
                <a:solidFill>
                  <a:schemeClr val="tx1"/>
                </a:solidFill>
              </a:rPr>
              <a:t>:За вікном завивала </a:t>
            </a:r>
            <a:br>
              <a:rPr lang="uk-UA" sz="2200" i="1" dirty="0">
                <a:solidFill>
                  <a:schemeClr val="tx1"/>
                </a:solidFill>
              </a:rPr>
            </a:br>
            <a:r>
              <a:rPr lang="uk-UA" sz="2200" i="1" dirty="0" err="1">
                <a:solidFill>
                  <a:schemeClr val="tx1"/>
                </a:solidFill>
              </a:rPr>
              <a:t>хуртовина.У</a:t>
            </a:r>
            <a:r>
              <a:rPr lang="uk-UA" sz="2200" i="1" dirty="0">
                <a:solidFill>
                  <a:schemeClr val="tx1"/>
                </a:solidFill>
              </a:rPr>
              <a:t> кімнаті було тепло і затишно. — За вікном завивала хуртовина, а в кімнаті було тепло і затишно.</a:t>
            </a:r>
            <a:br>
              <a:rPr lang="ru-RU" sz="2200" dirty="0">
                <a:solidFill>
                  <a:schemeClr val="tx1"/>
                </a:solidFill>
              </a:rPr>
            </a:br>
            <a:r>
              <a:rPr lang="uk-UA" sz="2200" b="1" i="1" dirty="0">
                <a:solidFill>
                  <a:schemeClr val="tx1"/>
                </a:solidFill>
              </a:rPr>
              <a:t>5. Побудова кількох варіантів складних речень з різних елементів. Учням пропонується частина складного речення, яку вони доповнюють різними можливими варіантами.</a:t>
            </a:r>
            <a:br>
              <a:rPr lang="ru-RU" sz="2200" dirty="0">
                <a:solidFill>
                  <a:schemeClr val="tx1"/>
                </a:solidFill>
              </a:rPr>
            </a:br>
            <a:r>
              <a:rPr lang="uk-UA" sz="2200" i="1" dirty="0">
                <a:solidFill>
                  <a:schemeClr val="tx1"/>
                </a:solidFill>
              </a:rPr>
              <a:t>А мій брат захоплюється спортом.</a:t>
            </a:r>
            <a:br>
              <a:rPr lang="ru-RU" sz="2200" dirty="0">
                <a:solidFill>
                  <a:schemeClr val="tx1"/>
                </a:solidFill>
              </a:rPr>
            </a:br>
            <a:r>
              <a:rPr lang="uk-UA" sz="2200" i="1" dirty="0">
                <a:solidFill>
                  <a:schemeClr val="tx1"/>
                </a:solidFill>
              </a:rPr>
              <a:t>Я люблю читати, і це допомагає мені гарно вчитися.</a:t>
            </a:r>
            <a:br>
              <a:rPr lang="ru-RU" sz="2200" dirty="0">
                <a:solidFill>
                  <a:schemeClr val="tx1"/>
                </a:solidFill>
              </a:rPr>
            </a:br>
            <a:r>
              <a:rPr lang="uk-UA" sz="2200" i="1" dirty="0">
                <a:solidFill>
                  <a:schemeClr val="tx1"/>
                </a:solidFill>
              </a:rPr>
              <a:t>тому що з книг можна дізнатися багато цікавого. тому часто ходжу до бібліотеки.</a:t>
            </a:r>
            <a:br>
              <a:rPr lang="ru-RU" sz="2200" dirty="0">
                <a:solidFill>
                  <a:schemeClr val="tx1"/>
                </a:solidFill>
              </a:rPr>
            </a:br>
            <a:r>
              <a:rPr lang="uk-UA" sz="2200" b="1" i="1" dirty="0">
                <a:solidFill>
                  <a:schemeClr val="tx1"/>
                </a:solidFill>
              </a:rPr>
              <a:t>6. Висловлення однієї думки різними реченнями. Дітям дається речення, яке вони читають, а потім складають свої варіанти речень на цю саму тему.</a:t>
            </a:r>
            <a:br>
              <a:rPr lang="ru-RU" sz="2200" dirty="0">
                <a:solidFill>
                  <a:schemeClr val="tx1"/>
                </a:solidFill>
              </a:rPr>
            </a:br>
            <a:r>
              <a:rPr lang="uk-UA" sz="2200" i="1" dirty="0">
                <a:solidFill>
                  <a:schemeClr val="tx1"/>
                </a:solidFill>
              </a:rPr>
              <a:t>Наприклад: Діти люблять літо і канікули.</a:t>
            </a:r>
            <a:br>
              <a:rPr lang="ru-RU" sz="2200" dirty="0">
                <a:solidFill>
                  <a:schemeClr val="tx1"/>
                </a:solidFill>
              </a:rPr>
            </a:br>
            <a:r>
              <a:rPr lang="uk-UA" sz="2200" dirty="0">
                <a:solidFill>
                  <a:schemeClr val="tx1"/>
                </a:solidFill>
              </a:rPr>
              <a:t>Можливі варіанти учнівських речень:</a:t>
            </a:r>
            <a:br>
              <a:rPr lang="ru-RU" sz="2200" dirty="0">
                <a:solidFill>
                  <a:schemeClr val="tx1"/>
                </a:solidFill>
              </a:rPr>
            </a:br>
            <a:r>
              <a:rPr lang="uk-UA" sz="2200" i="1" dirty="0">
                <a:solidFill>
                  <a:schemeClr val="tx1"/>
                </a:solidFill>
              </a:rPr>
              <a:t>Діти люблять канікули, тому чекають літа. Скоро прийде літо, а з ним і канікули. Літо приносить дітям канікули.</a:t>
            </a:r>
            <a:br>
              <a:rPr lang="ru-RU" sz="2200" dirty="0">
                <a:solidFill>
                  <a:schemeClr val="tx1"/>
                </a:solidFill>
              </a:rPr>
            </a:br>
            <a:r>
              <a:rPr lang="uk-UA" sz="2200" i="1" dirty="0">
                <a:solidFill>
                  <a:schemeClr val="tx1"/>
                </a:solidFill>
              </a:rPr>
              <a:t>Діти чекають літа, з ним настають канікули.</a:t>
            </a:r>
            <a:br>
              <a:rPr lang="ru-RU" sz="2200" dirty="0">
                <a:solidFill>
                  <a:schemeClr val="tx1"/>
                </a:solidFill>
              </a:rPr>
            </a:br>
            <a:r>
              <a:rPr lang="uk-UA" sz="2200" dirty="0">
                <a:solidFill>
                  <a:schemeClr val="tx1"/>
                </a:solidFill>
              </a:rPr>
              <a:t>7.</a:t>
            </a:r>
            <a:r>
              <a:rPr lang="uk-UA" sz="2200" b="1" i="1" dirty="0">
                <a:solidFill>
                  <a:schemeClr val="tx1"/>
                </a:solidFill>
              </a:rPr>
              <a:t>Побудова речень певного типу </a:t>
            </a:r>
            <a:r>
              <a:rPr lang="uk-UA" sz="2200" dirty="0">
                <a:solidFill>
                  <a:schemeClr val="tx1"/>
                </a:solidFill>
              </a:rPr>
              <a:t>(з однорідними членами, складного, простого поширеного і т. ін.).</a:t>
            </a:r>
            <a:br>
              <a:rPr lang="ru-RU" sz="2200" dirty="0">
                <a:solidFill>
                  <a:schemeClr val="tx1"/>
                </a:solidFill>
              </a:rPr>
            </a:br>
            <a:r>
              <a:rPr lang="uk-UA" sz="2200" b="1" i="1" dirty="0">
                <a:solidFill>
                  <a:schemeClr val="tx1"/>
                </a:solidFill>
              </a:rPr>
              <a:t>8.Складання речень за схемою.</a:t>
            </a:r>
            <a:br>
              <a:rPr lang="ru-RU" sz="2200" dirty="0">
                <a:solidFill>
                  <a:schemeClr val="tx1"/>
                </a:solidFill>
              </a:rPr>
            </a:br>
            <a:r>
              <a:rPr lang="uk-UA" sz="2200" dirty="0">
                <a:solidFill>
                  <a:schemeClr val="tx1"/>
                </a:solidFill>
              </a:rPr>
              <a:t>хто? &lt;=&gt; що робить?→ що?</a:t>
            </a:r>
            <a:br>
              <a:rPr lang="ru-RU" dirty="0">
                <a:solidFill>
                  <a:schemeClr val="tx1"/>
                </a:solidFill>
              </a:rPr>
            </a:br>
            <a:endParaRPr lang="ru-RU"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248680" cy="6629400"/>
          </a:xfrm>
        </p:spPr>
        <p:txBody>
          <a:bodyPr>
            <a:noAutofit/>
          </a:bodyPr>
          <a:lstStyle/>
          <a:p>
            <a:r>
              <a:rPr lang="uk-UA" sz="3200" b="1" dirty="0">
                <a:solidFill>
                  <a:schemeClr val="tx1"/>
                </a:solidFill>
              </a:rPr>
              <a:t>Творчі вправи </a:t>
            </a:r>
            <a:r>
              <a:rPr lang="uk-UA" sz="3200" dirty="0">
                <a:solidFill>
                  <a:schemeClr val="tx1"/>
                </a:solidFill>
              </a:rPr>
              <a:t>не передбачають ні зразка, ні конструктивних завдань щодо структури речення. Вони спонукають учнів будувати речення довільно, без конкретних завдань, спираючись на мовне чуття та засвоєні раніше закономірності.</a:t>
            </a:r>
            <a:br>
              <a:rPr lang="ru-RU" sz="3200" dirty="0">
                <a:solidFill>
                  <a:schemeClr val="tx1"/>
                </a:solidFill>
              </a:rPr>
            </a:br>
            <a:r>
              <a:rPr lang="uk-UA" sz="3200" dirty="0">
                <a:solidFill>
                  <a:schemeClr val="tx1"/>
                </a:solidFill>
              </a:rPr>
              <a:t>Молодшим школярам посильні такі види творчих вправ:</a:t>
            </a:r>
            <a:br>
              <a:rPr lang="ru-RU" sz="3200" dirty="0">
                <a:solidFill>
                  <a:schemeClr val="tx1"/>
                </a:solidFill>
              </a:rPr>
            </a:br>
            <a:r>
              <a:rPr lang="uk-UA" sz="3200" b="1" i="1" dirty="0">
                <a:solidFill>
                  <a:schemeClr val="tx1"/>
                </a:solidFill>
              </a:rPr>
              <a:t>1.Побудова речення за опорними словами.</a:t>
            </a:r>
            <a:br>
              <a:rPr lang="ru-RU" sz="3200" dirty="0">
                <a:solidFill>
                  <a:schemeClr val="tx1"/>
                </a:solidFill>
              </a:rPr>
            </a:br>
            <a:r>
              <a:rPr lang="uk-UA" sz="3200" b="1" i="1" dirty="0">
                <a:solidFill>
                  <a:schemeClr val="tx1"/>
                </a:solidFill>
              </a:rPr>
              <a:t>2.Побудова речення з даним зворотом.</a:t>
            </a:r>
            <a:br>
              <a:rPr lang="ru-RU" sz="3200" dirty="0">
                <a:solidFill>
                  <a:schemeClr val="tx1"/>
                </a:solidFill>
              </a:rPr>
            </a:br>
            <a:r>
              <a:rPr lang="uk-UA" sz="3200" b="1" i="1" dirty="0">
                <a:solidFill>
                  <a:schemeClr val="tx1"/>
                </a:solidFill>
              </a:rPr>
              <a:t>3.Складання речення за малюнком.</a:t>
            </a:r>
            <a:br>
              <a:rPr lang="ru-RU" sz="3200" dirty="0">
                <a:solidFill>
                  <a:schemeClr val="tx1"/>
                </a:solidFill>
              </a:rPr>
            </a:br>
            <a:r>
              <a:rPr lang="uk-UA" sz="3200" b="1" i="1" dirty="0">
                <a:solidFill>
                  <a:schemeClr val="tx1"/>
                </a:solidFill>
              </a:rPr>
              <a:t>4.Створення речення за сюжетним малюнком.</a:t>
            </a:r>
            <a:endParaRPr lang="ru-RU" sz="3200"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endParaRPr lang="ru-RU"/>
          </a:p>
        </p:txBody>
      </p:sp>
      <p:sp>
        <p:nvSpPr>
          <p:cNvPr id="3" name="Заголовок 2"/>
          <p:cNvSpPr>
            <a:spLocks noGrp="1"/>
          </p:cNvSpPr>
          <p:nvPr>
            <p:ph type="title"/>
          </p:nvPr>
        </p:nvSpPr>
        <p:spPr>
          <a:xfrm>
            <a:off x="1371600" y="1600200"/>
            <a:ext cx="7620000" cy="3686188"/>
          </a:xfrm>
        </p:spPr>
        <p:txBody>
          <a:bodyPr>
            <a:normAutofit/>
          </a:bodyPr>
          <a:lstStyle/>
          <a:p>
            <a:r>
              <a:rPr lang="uk-UA" b="1" dirty="0">
                <a:solidFill>
                  <a:schemeClr val="tx1"/>
                </a:solidFill>
              </a:rPr>
              <a:t>Робота над засвоєнням понять «основа речення», «головні члени речення»</a:t>
            </a:r>
            <a:br>
              <a:rPr lang="ru-RU" dirty="0">
                <a:solidFill>
                  <a:schemeClr val="tx1"/>
                </a:solidFill>
              </a:rPr>
            </a:br>
            <a:endParaRPr lang="ru-RU" dirty="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320118" cy="6486548"/>
          </a:xfrm>
        </p:spPr>
        <p:txBody>
          <a:bodyPr>
            <a:normAutofit fontScale="90000"/>
          </a:bodyPr>
          <a:lstStyle/>
          <a:p>
            <a:r>
              <a:rPr lang="uk-UA" sz="4000" dirty="0">
                <a:solidFill>
                  <a:schemeClr val="tx1"/>
                </a:solidFill>
              </a:rPr>
              <a:t>Найважливішим і найскладнішим для засвоєння під час опрацювання речення є поняття «основа речення» — його головні члени (підмет і присудок). Процес засвоєння­ цих понять тривалий і тому потребує особливої уваги. Як і під час засвоєння </a:t>
            </a:r>
            <a:r>
              <a:rPr lang="uk-UA" sz="4000" dirty="0" err="1">
                <a:solidFill>
                  <a:schemeClr val="tx1"/>
                </a:solidFill>
              </a:rPr>
              <a:t>будь-якихграматичних</a:t>
            </a:r>
            <a:r>
              <a:rPr lang="uk-UA" sz="4000" dirty="0">
                <a:solidFill>
                  <a:schemeClr val="tx1"/>
                </a:solidFill>
              </a:rPr>
              <a:t> понять, учням потрібно абстрагуватися від конкретного, усвідомити </a:t>
            </a:r>
            <a:r>
              <a:rPr lang="uk-UA" sz="4000" dirty="0" err="1">
                <a:solidFill>
                  <a:schemeClr val="tx1"/>
                </a:solidFill>
              </a:rPr>
              <a:t>узагальнювальний</a:t>
            </a:r>
            <a:r>
              <a:rPr lang="uk-UA" sz="4000" dirty="0">
                <a:solidFill>
                  <a:schemeClr val="tx1"/>
                </a:solidFill>
              </a:rPr>
              <a:t> характер понять «підмет» і «присудок» як граматичної основи </a:t>
            </a:r>
            <a:r>
              <a:rPr lang="uk-UA" dirty="0">
                <a:solidFill>
                  <a:schemeClr val="tx1"/>
                </a:solidFill>
              </a:rPr>
              <a:t>речення. </a:t>
            </a:r>
            <a:endParaRPr lang="ru-RU" dirty="0">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1084248"/>
          </a:xfrm>
        </p:spPr>
        <p:txBody>
          <a:bodyPr>
            <a:normAutofit fontScale="90000"/>
          </a:bodyPr>
          <a:lstStyle/>
          <a:p>
            <a:r>
              <a:rPr lang="uk-UA" b="1" dirty="0">
                <a:solidFill>
                  <a:schemeClr val="tx1"/>
                </a:solidFill>
              </a:rPr>
              <a:t>Робота над засвоєнням понять «основа речення», «головні члени речення»</a:t>
            </a:r>
            <a:endParaRPr lang="ru-RU" dirty="0"/>
          </a:p>
        </p:txBody>
      </p:sp>
      <p:sp>
        <p:nvSpPr>
          <p:cNvPr id="3" name="Текст 2"/>
          <p:cNvSpPr>
            <a:spLocks noGrp="1"/>
          </p:cNvSpPr>
          <p:nvPr>
            <p:ph type="body" idx="2"/>
          </p:nvPr>
        </p:nvSpPr>
        <p:spPr/>
        <p:txBody>
          <a:bodyPr/>
          <a:lstStyle/>
          <a:p>
            <a:endParaRPr lang="ru-RU"/>
          </a:p>
        </p:txBody>
      </p:sp>
      <p:sp>
        <p:nvSpPr>
          <p:cNvPr id="4" name="Содержимое 3"/>
          <p:cNvSpPr>
            <a:spLocks noGrp="1"/>
          </p:cNvSpPr>
          <p:nvPr>
            <p:ph sz="quarter" idx="1"/>
          </p:nvPr>
        </p:nvSpPr>
        <p:spPr/>
        <p:txBody>
          <a:bodyPr>
            <a:normAutofit fontScale="77500" lnSpcReduction="20000"/>
          </a:bodyPr>
          <a:lstStyle/>
          <a:p>
            <a:r>
              <a:rPr lang="uk-UA" dirty="0"/>
              <a:t>На першому етапі(1—2класи) формується уявлення про центр речення. На цьому етапі, як уже зазначалося, здійснюється смисловий аналіз речення, який дає можливість визначити, про кого або про що говориться (повідомляється чи запитується) в реченні і що говориться про передане повідомлення. Отже, спочатку застосовуються смислові запитання. Після ознайомлення з частинами мови (іменником і дієсловом) учні вчаться ставити граматичні питання:</a:t>
            </a:r>
            <a:r>
              <a:rPr lang="uk-UA" i="1" dirty="0"/>
              <a:t>хто? що? що робить? що зробить?. </a:t>
            </a:r>
            <a:r>
              <a:rPr lang="uk-UA" dirty="0"/>
              <a:t>Таким чином, ознайомлення з основою речення відбувається практично, без опрацювання елементів теорії.</a:t>
            </a:r>
            <a:endParaRPr lang="ru-RU" dirty="0"/>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571480"/>
            <a:ext cx="8077200" cy="785818"/>
          </a:xfrm>
        </p:spPr>
        <p:txBody>
          <a:bodyPr>
            <a:normAutofit fontScale="90000"/>
          </a:bodyPr>
          <a:lstStyle/>
          <a:p>
            <a:r>
              <a:rPr lang="uk-UA" b="1" dirty="0">
                <a:solidFill>
                  <a:schemeClr val="tx1"/>
                </a:solidFill>
              </a:rPr>
              <a:t>Робота над засвоєнням понять «основа речення», «головні члени речення»</a:t>
            </a:r>
            <a:endParaRPr lang="ru-RU" dirty="0"/>
          </a:p>
        </p:txBody>
      </p:sp>
      <p:sp>
        <p:nvSpPr>
          <p:cNvPr id="3" name="Текст 2"/>
          <p:cNvSpPr>
            <a:spLocks noGrp="1"/>
          </p:cNvSpPr>
          <p:nvPr>
            <p:ph type="body" idx="2"/>
          </p:nvPr>
        </p:nvSpPr>
        <p:spPr/>
        <p:txBody>
          <a:bodyPr/>
          <a:lstStyle/>
          <a:p>
            <a:endParaRPr lang="ru-RU"/>
          </a:p>
        </p:txBody>
      </p:sp>
      <p:sp>
        <p:nvSpPr>
          <p:cNvPr id="4" name="Содержимое 3"/>
          <p:cNvSpPr>
            <a:spLocks noGrp="1"/>
          </p:cNvSpPr>
          <p:nvPr>
            <p:ph sz="quarter" idx="1"/>
          </p:nvPr>
        </p:nvSpPr>
        <p:spPr/>
        <p:txBody>
          <a:bodyPr>
            <a:normAutofit fontScale="77500" lnSpcReduction="20000"/>
          </a:bodyPr>
          <a:lstStyle/>
          <a:p>
            <a:r>
              <a:rPr lang="uk-UA" dirty="0"/>
              <a:t>На другому етапі, який збігається з</a:t>
            </a:r>
            <a:r>
              <a:rPr lang="uk-UA" i="1" dirty="0"/>
              <a:t> </a:t>
            </a:r>
            <a:r>
              <a:rPr lang="uk-UA" dirty="0"/>
              <a:t>навчанням у 3 класі, відбувається засвоєння граматичних понять — «основа речення», «члени речення», «головні </a:t>
            </a:r>
            <a:r>
              <a:rPr lang="uk-UA" dirty="0" err="1"/>
              <a:t>члени» </a:t>
            </a:r>
            <a:r>
              <a:rPr lang="uk-UA" dirty="0"/>
              <a:t>— «підмет» і «присудок» — у процесі вивчення елементів теорії. Учні мають засвоїти, що слова, які відповідають на певні питання­ , є членами речення. Член речення, який вказує, про кого або про що говориться в реченні, і відповідає на питання­ </a:t>
            </a:r>
            <a:r>
              <a:rPr lang="uk-UA" i="1" dirty="0"/>
              <a:t>хто? що?</a:t>
            </a:r>
            <a:r>
              <a:rPr lang="uk-UA" dirty="0"/>
              <a:t>, називається </a:t>
            </a:r>
            <a:r>
              <a:rPr lang="uk-UA" i="1" dirty="0"/>
              <a:t>підметом, </a:t>
            </a:r>
            <a:r>
              <a:rPr lang="uk-UA" dirty="0"/>
              <a:t>а член речення, який вказує, що говориться про підмет, і відповідає </a:t>
            </a:r>
            <a:r>
              <a:rPr lang="uk-UA"/>
              <a:t>на питання </a:t>
            </a:r>
            <a:r>
              <a:rPr lang="uk-UA" i="1"/>
              <a:t>що </a:t>
            </a:r>
            <a:r>
              <a:rPr lang="uk-UA" i="1" dirty="0"/>
              <a:t>робити?</a:t>
            </a:r>
            <a:r>
              <a:rPr lang="uk-UA" dirty="0"/>
              <a:t>, називається </a:t>
            </a:r>
            <a:r>
              <a:rPr lang="uk-UA" i="1" dirty="0"/>
              <a:t>присудком. </a:t>
            </a:r>
            <a:r>
              <a:rPr lang="uk-UA" dirty="0"/>
              <a:t>Підмет і присудок є головними членами речення, його граматичною основою.</a:t>
            </a:r>
            <a:endParaRPr lang="ru-RU" dirty="0"/>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normAutofit fontScale="25000" lnSpcReduction="20000"/>
          </a:bodyPr>
          <a:lstStyle/>
          <a:p>
            <a:r>
              <a:rPr lang="uk-UA" sz="9600" b="1" dirty="0">
                <a:solidFill>
                  <a:schemeClr val="tx1"/>
                </a:solidFill>
              </a:rPr>
              <a:t>Однорідні члени речення вивчають у 4 класі, однак це не означає, що з явищем однорідності учні ознайомлюються тут уперше. Цьому передують численні спостереження речень з однорідними членами, що в 1—3класах називають перелічуванням. У процесі читання окремих речень,текстів постійно звертається увага на інтонацію перелічування, на наявність коротких пауз між словами і позначення цих пауз на письмі, де це потрібно, комами.</a:t>
            </a:r>
            <a:endParaRPr lang="ru-RU" sz="9600" b="1" dirty="0">
              <a:solidFill>
                <a:schemeClr val="tx1"/>
              </a:solidFill>
            </a:endParaRPr>
          </a:p>
          <a:p>
            <a:endParaRPr lang="ru-RU" dirty="0"/>
          </a:p>
        </p:txBody>
      </p:sp>
      <p:sp>
        <p:nvSpPr>
          <p:cNvPr id="3" name="Заголовок 2"/>
          <p:cNvSpPr>
            <a:spLocks noGrp="1"/>
          </p:cNvSpPr>
          <p:nvPr>
            <p:ph type="title"/>
          </p:nvPr>
        </p:nvSpPr>
        <p:spPr/>
        <p:txBody>
          <a:bodyPr>
            <a:normAutofit fontScale="90000"/>
          </a:bodyPr>
          <a:lstStyle/>
          <a:p>
            <a:r>
              <a:rPr lang="uk-UA" b="1" dirty="0">
                <a:solidFill>
                  <a:schemeClr val="tx1"/>
                </a:solidFill>
              </a:rPr>
              <a:t>Вивчення однорідних членів речення</a:t>
            </a:r>
            <a:br>
              <a:rPr lang="ru-RU" dirty="0"/>
            </a:b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1370000"/>
          </a:xfrm>
        </p:spPr>
        <p:txBody>
          <a:bodyPr>
            <a:normAutofit fontScale="90000"/>
          </a:bodyPr>
          <a:lstStyle/>
          <a:p>
            <a:r>
              <a:rPr lang="uk-UA" sz="3600" dirty="0">
                <a:solidFill>
                  <a:schemeClr val="tx1"/>
                </a:solidFill>
              </a:rPr>
              <a:t>На уроках, відведених на формування власне поняття «однорідні члени речення», учні повинні засвоїти, що:</a:t>
            </a:r>
            <a:br>
              <a:rPr lang="ru-RU" dirty="0"/>
            </a:br>
            <a:endParaRPr lang="ru-RU" dirty="0"/>
          </a:p>
        </p:txBody>
      </p:sp>
      <p:sp>
        <p:nvSpPr>
          <p:cNvPr id="3" name="Текст 2"/>
          <p:cNvSpPr>
            <a:spLocks noGrp="1"/>
          </p:cNvSpPr>
          <p:nvPr>
            <p:ph type="body" idx="2"/>
          </p:nvPr>
        </p:nvSpPr>
        <p:spPr/>
        <p:txBody>
          <a:bodyPr/>
          <a:lstStyle/>
          <a:p>
            <a:endParaRPr lang="ru-RU"/>
          </a:p>
        </p:txBody>
      </p:sp>
      <p:sp>
        <p:nvSpPr>
          <p:cNvPr id="4" name="Содержимое 3"/>
          <p:cNvSpPr>
            <a:spLocks noGrp="1"/>
          </p:cNvSpPr>
          <p:nvPr>
            <p:ph sz="quarter" idx="1"/>
          </p:nvPr>
        </p:nvSpPr>
        <p:spPr>
          <a:xfrm>
            <a:off x="2362200" y="1752600"/>
            <a:ext cx="6400800" cy="4748234"/>
          </a:xfrm>
        </p:spPr>
        <p:txBody>
          <a:bodyPr>
            <a:normAutofit fontScale="40000" lnSpcReduction="20000"/>
          </a:bodyPr>
          <a:lstStyle/>
          <a:p>
            <a:pPr>
              <a:lnSpc>
                <a:spcPct val="120000"/>
              </a:lnSpc>
            </a:pPr>
            <a:r>
              <a:rPr lang="uk-UA" sz="5000" b="1" i="1" dirty="0"/>
              <a:t>1)однорідні члени відповідають на одне і те саме питання і зв’язані з одним і тим самим словом;</a:t>
            </a:r>
            <a:endParaRPr lang="ru-RU" sz="5000" b="1" i="1" dirty="0"/>
          </a:p>
          <a:p>
            <a:pPr>
              <a:lnSpc>
                <a:spcPct val="120000"/>
              </a:lnSpc>
            </a:pPr>
            <a:r>
              <a:rPr lang="uk-UA" sz="5000" b="1" i="1" dirty="0"/>
              <a:t>2)однорідними можуть бути підмети, присудки і другорядні члени речення;</a:t>
            </a:r>
            <a:endParaRPr lang="ru-RU" sz="5000" b="1" i="1" dirty="0"/>
          </a:p>
          <a:p>
            <a:pPr>
              <a:lnSpc>
                <a:spcPct val="120000"/>
              </a:lnSpc>
            </a:pPr>
            <a:r>
              <a:rPr lang="uk-UA" sz="5000" b="1" i="1" dirty="0"/>
              <a:t>3)при однорідних членах можуть бути залежні слова;</a:t>
            </a:r>
            <a:endParaRPr lang="ru-RU" sz="5000" b="1" i="1" dirty="0"/>
          </a:p>
          <a:p>
            <a:pPr>
              <a:lnSpc>
                <a:spcPct val="120000"/>
              </a:lnSpc>
            </a:pPr>
            <a:r>
              <a:rPr lang="uk-UA" sz="5000" b="1" i="1" dirty="0"/>
              <a:t>4)однорідні члени поєднуються за допомогою інтонації і сполучників і(й),</a:t>
            </a:r>
            <a:endParaRPr lang="ru-RU" sz="5000" b="1" i="1" dirty="0"/>
          </a:p>
          <a:p>
            <a:pPr>
              <a:lnSpc>
                <a:spcPct val="120000"/>
              </a:lnSpc>
            </a:pPr>
            <a:r>
              <a:rPr lang="uk-UA" sz="5000" b="1" i="1" dirty="0"/>
              <a:t>а, але;</a:t>
            </a:r>
            <a:endParaRPr lang="ru-RU" sz="5000" b="1" i="1" dirty="0"/>
          </a:p>
          <a:p>
            <a:pPr>
              <a:lnSpc>
                <a:spcPct val="120000"/>
              </a:lnSpc>
            </a:pPr>
            <a:r>
              <a:rPr lang="uk-UA" sz="5000" b="1" i="1" dirty="0"/>
              <a:t>5)за відсутності сполучників між однорідними членами ставляться коми;</a:t>
            </a:r>
            <a:endParaRPr lang="ru-RU" sz="5000" b="1" i="1" dirty="0"/>
          </a:p>
          <a:p>
            <a:pPr>
              <a:lnSpc>
                <a:spcPct val="120000"/>
              </a:lnSpc>
            </a:pPr>
            <a:r>
              <a:rPr lang="uk-UA" sz="5000" b="1" i="1" dirty="0"/>
              <a:t>6)перед сполучниками а, але завжди ставляться коми.</a:t>
            </a:r>
            <a:endParaRPr lang="ru-RU" sz="5000" b="1" i="1" dirty="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153400" cy="4200532"/>
          </a:xfrm>
        </p:spPr>
        <p:txBody>
          <a:bodyPr>
            <a:normAutofit/>
          </a:bodyPr>
          <a:lstStyle/>
          <a:p>
            <a:r>
              <a:rPr lang="uk-UA" b="1" dirty="0">
                <a:solidFill>
                  <a:schemeClr val="tx1"/>
                </a:solidFill>
              </a:rPr>
              <a:t>У 2 класі учні засвоюють, що за метою висловлювання є речення розповідні, питальні і спонукальні, формується уявлення про центр речення;</a:t>
            </a:r>
            <a:br>
              <a:rPr lang="ru-RU" dirty="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248680" cy="6629400"/>
          </a:xfrm>
        </p:spPr>
        <p:txBody>
          <a:bodyPr>
            <a:normAutofit fontScale="90000"/>
          </a:bodyPr>
          <a:lstStyle/>
          <a:p>
            <a:r>
              <a:rPr lang="uk-UA" b="1" dirty="0">
                <a:solidFill>
                  <a:schemeClr val="tx1"/>
                </a:solidFill>
              </a:rPr>
              <a:t>У 3 класі, відбувається засвоєння граматичних понять — «основа речення», «члени речення», «головні члени» — «підмет» і «присудок», крім головних, є другорядні члени (без поділу на види), які вказують на найрізноманітніші ознаки предметів, обставини дії, а тому дуже важливі для розкриття думки.</a:t>
            </a:r>
            <a:br>
              <a:rPr lang="ru-RU" b="1" dirty="0">
                <a:solidFill>
                  <a:schemeClr val="tx1"/>
                </a:solidFill>
              </a:rPr>
            </a:br>
            <a:endParaRPr lang="ru-RU"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320118" cy="6486548"/>
          </a:xfrm>
        </p:spPr>
        <p:txBody>
          <a:bodyPr>
            <a:normAutofit fontScale="90000"/>
          </a:bodyPr>
          <a:lstStyle/>
          <a:p>
            <a:r>
              <a:rPr lang="uk-UA" sz="3600" b="1" dirty="0">
                <a:solidFill>
                  <a:schemeClr val="tx1"/>
                </a:solidFill>
              </a:rPr>
              <a:t>У 4 класі учні не одержують нових знань про головні і другорядні члени, систематично повторюють і закріплювати вивчене в 3 класі, застосують набуті знання на практиці, вивчають однорідні члени речення що можуть мати при собі залежні слова, ознайомлення зі складним реченням(не вивчають жодних теоретичних відомостей) ознайомлення відбувається у процесі аналізу речень, роботи над побудовою складних речень за поданим зразком, за схемами</a:t>
            </a:r>
            <a:r>
              <a:rPr lang="uk-UA" dirty="0"/>
              <a:t>.</a:t>
            </a:r>
            <a:br>
              <a:rPr lang="ru-RU" dirty="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153400" cy="6343672"/>
          </a:xfrm>
        </p:spPr>
        <p:txBody>
          <a:bodyPr>
            <a:normAutofit fontScale="90000"/>
          </a:bodyPr>
          <a:lstStyle/>
          <a:p>
            <a:r>
              <a:rPr lang="uk-UA" b="1" dirty="0">
                <a:solidFill>
                  <a:srgbClr val="00B050"/>
                </a:solidFill>
              </a:rPr>
              <a:t>Методика роботи над словосполученням і реченням</a:t>
            </a:r>
            <a:br>
              <a:rPr lang="ru-RU" dirty="0"/>
            </a:br>
            <a:r>
              <a:rPr lang="uk-UA" b="1" dirty="0">
                <a:solidFill>
                  <a:schemeClr val="tx1"/>
                </a:solidFill>
              </a:rPr>
              <a:t>Повноцінному засвоєнню значення слова сприяє використання його учнями у власному мовленні. Тому словникова робота повинна поєднуватися з </a:t>
            </a:r>
            <a:r>
              <a:rPr lang="uk-UA" b="1" dirty="0" err="1">
                <a:solidFill>
                  <a:schemeClr val="tx1"/>
                </a:solidFill>
              </a:rPr>
              <a:t>формуван-</a:t>
            </a:r>
            <a:br>
              <a:rPr lang="ru-RU" b="1" dirty="0">
                <a:solidFill>
                  <a:schemeClr val="tx1"/>
                </a:solidFill>
              </a:rPr>
            </a:br>
            <a:r>
              <a:rPr lang="uk-UA" b="1" dirty="0" err="1">
                <a:solidFill>
                  <a:schemeClr val="tx1"/>
                </a:solidFill>
              </a:rPr>
              <a:t>ням</a:t>
            </a:r>
            <a:r>
              <a:rPr lang="uk-UA" b="1" dirty="0">
                <a:solidFill>
                  <a:schemeClr val="tx1"/>
                </a:solidFill>
              </a:rPr>
              <a:t> у школярів умінь пов’язувати слова в словосполучення і речення.</a:t>
            </a:r>
            <a:br>
              <a:rPr lang="ru-RU" b="1" dirty="0">
                <a:solidFill>
                  <a:schemeClr val="tx1"/>
                </a:solidFill>
              </a:rPr>
            </a:br>
            <a:endParaRPr lang="ru-RU"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3143248"/>
            <a:ext cx="8153400" cy="990600"/>
          </a:xfrm>
        </p:spPr>
        <p:txBody>
          <a:bodyPr>
            <a:normAutofit fontScale="90000"/>
          </a:bodyPr>
          <a:lstStyle/>
          <a:p>
            <a:r>
              <a:rPr lang="uk-UA" b="1" i="1" dirty="0">
                <a:solidFill>
                  <a:schemeClr val="tx1"/>
                </a:solidFill>
              </a:rPr>
              <a:t>Робота над словосполученням</a:t>
            </a:r>
            <a:br>
              <a:rPr lang="ru-RU" b="1" i="1" dirty="0">
                <a:solidFill>
                  <a:schemeClr val="tx1"/>
                </a:solidFill>
              </a:rPr>
            </a:br>
            <a:endParaRPr lang="ru-RU" b="1" i="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500306"/>
            <a:ext cx="8153400" cy="990600"/>
          </a:xfrm>
        </p:spPr>
        <p:txBody>
          <a:bodyPr>
            <a:normAutofit fontScale="90000"/>
          </a:bodyPr>
          <a:lstStyle/>
          <a:p>
            <a:r>
              <a:rPr lang="uk-UA" b="1" i="1" dirty="0"/>
              <a:t>Словосполучення</a:t>
            </a:r>
            <a:r>
              <a:rPr lang="uk-UA" dirty="0"/>
              <a:t>—це</a:t>
            </a:r>
            <a:r>
              <a:rPr lang="en-US" dirty="0"/>
              <a:t> </a:t>
            </a:r>
            <a:r>
              <a:rPr lang="uk-UA" dirty="0"/>
              <a:t>лексико-граматична</a:t>
            </a:r>
            <a:r>
              <a:rPr lang="en-US" dirty="0"/>
              <a:t> </a:t>
            </a:r>
            <a:r>
              <a:rPr lang="uk-UA" dirty="0"/>
              <a:t>єдність,</a:t>
            </a:r>
            <a:r>
              <a:rPr lang="en-US" dirty="0"/>
              <a:t> </a:t>
            </a:r>
            <a:r>
              <a:rPr lang="uk-UA" dirty="0"/>
              <a:t>яка,</a:t>
            </a:r>
            <a:r>
              <a:rPr lang="en-US" dirty="0"/>
              <a:t> </a:t>
            </a:r>
            <a:r>
              <a:rPr lang="uk-UA" dirty="0"/>
              <a:t>на</a:t>
            </a:r>
            <a:r>
              <a:rPr lang="en-US" dirty="0"/>
              <a:t> </a:t>
            </a:r>
            <a:r>
              <a:rPr lang="uk-UA" dirty="0"/>
              <a:t>відміну</a:t>
            </a:r>
            <a:r>
              <a:rPr lang="en-US" dirty="0"/>
              <a:t> </a:t>
            </a:r>
            <a:r>
              <a:rPr lang="uk-UA" dirty="0"/>
              <a:t>від</a:t>
            </a:r>
            <a:r>
              <a:rPr lang="en-US" dirty="0"/>
              <a:t> </a:t>
            </a:r>
            <a:r>
              <a:rPr lang="uk-UA" dirty="0"/>
              <a:t>речення, не позначає закінченої думки, а створює розширене значення певного поняття. Словосполучення, як і слово, називає предмети, ознаки, дії, але конкретніше.</a:t>
            </a: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687</TotalTime>
  <Words>2775</Words>
  <Application>Microsoft Office PowerPoint</Application>
  <PresentationFormat>Екран (4:3)</PresentationFormat>
  <Paragraphs>76</Paragraphs>
  <Slides>39</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39</vt:i4>
      </vt:variant>
    </vt:vector>
  </HeadingPairs>
  <TitlesOfParts>
    <vt:vector size="44" baseType="lpstr">
      <vt:lpstr>Calibri</vt:lpstr>
      <vt:lpstr>Tw Cen MT</vt:lpstr>
      <vt:lpstr>Wingdings</vt:lpstr>
      <vt:lpstr>Wingdings 2</vt:lpstr>
      <vt:lpstr>Обычная</vt:lpstr>
      <vt:lpstr>Методика опрацювання елементів синтаксису </vt:lpstr>
      <vt:lpstr>Презентація PowerPoint</vt:lpstr>
      <vt:lpstr>1 кл. - початкове уявлення про речення і його будову(складається зі слів, привчаються ставити до слів (членів речення) питання і відповідати на них), формуються поняття про речення як слово або групу слів, що виражають закінчену думку. </vt:lpstr>
      <vt:lpstr>У 2 класі учні засвоюють, що за метою висловлювання є речення розповідні, питальні і спонукальні, формується уявлення про центр речення; </vt:lpstr>
      <vt:lpstr>У 3 класі, відбувається засвоєння граматичних понять — «основа речення», «члени речення», «головні члени» — «підмет» і «присудок», крім головних, є другорядні члени (без поділу на види), які вказують на найрізноманітніші ознаки предметів, обставини дії, а тому дуже важливі для розкриття думки. </vt:lpstr>
      <vt:lpstr>У 4 класі учні не одержують нових знань про головні і другорядні члени, систематично повторюють і закріплювати вивчене в 3 класі, застосують набуті знання на практиці, вивчають однорідні члени речення що можуть мати при собі залежні слова, ознайомлення зі складним реченням(не вивчають жодних теоретичних відомостей) ознайомлення відбувається у процесі аналізу речень, роботи над побудовою складних речень за поданим зразком, за схемами. </vt:lpstr>
      <vt:lpstr>Методика роботи над словосполученням і реченням Повноцінному засвоєнню значення слова сприяє використання його учнями у власному мовленні. Тому словникова робота повинна поєднуватися з формуван- ням у школярів умінь пов’язувати слова в словосполучення і речення. </vt:lpstr>
      <vt:lpstr>Робота над словосполученням </vt:lpstr>
      <vt:lpstr>Словосполучення—це лексико-граматична єдність, яка, на відміну від речення, не позначає закінченої думки, а створює розширене значення певного поняття. Словосполучення, як і слово, називає предмети, ознаки, дії, але конкретніше.</vt:lpstr>
      <vt:lpstr>У словосполученні є головне слово і залежне. Від головного слова до залежного можна поставити питання: солодке яблуко (яблуко яке?солодке),  купили велосипед (купили що?велосипед), голосно сміявся (сміявся як?голосно). </vt:lpstr>
      <vt:lpstr> Найпоширенішою в шкільній практиці є робота над виділенням словосполучень у реченні і постановкою питань від головного слова до залежного . Така робота доступна учням усіх початкових класів і дуже сприятлива для формування навички синтаксичного розбору, засвоєння пунктуації. Уміння орієнтуватися в реченні, його структурі і залежності між членами речення сприяє свідомому використанню синтаксичних конструкцій у власному мовленні, особливо писемному. </vt:lpstr>
      <vt:lpstr>У роботі над словосполученням існує два аспекти:</vt:lpstr>
      <vt:lpstr>Робота над значенням словосполучень полягає в їх зіставленні з реальними предметами, явищами. З цією метою використовуються спостереження, картини, набутий досвід дітей. Розумінню значень сприяє зіставлення: похмурий день — сонячний день, похнюплений хлопчик — веселий хлопчик. Використовується також прийом заміни словосполучення близьким за значенням: біжить стрімголов — біжить швидко,непроглядна ніч — темна ніч. </vt:lpstr>
      <vt:lpstr>У шкільній практиці робота над словосполученнями проводиться у двох напрямах:</vt:lpstr>
      <vt:lpstr>Види вправ зі словосполученнями: 1. Виділення словосполучень у реченні шляхом ставлення питань від головних слів до залежних. У небі співали дзвінкоголосі жайворонки. (Які жайворонки? — дзвінкоголосі жайворонки— словосполучення. Співали де? — співали у небі— словосполучення). 2.Пояснення значень окремих словосполучень.Наприклад, допитливі учні — це учні, які хочуть більше знати, усім цікавляться; рання весна — тільки почав танути сніг, побігли перші струмки, на деревах і кущах набубнявіли бруньки. 3.Побудова словосполучень з новими словами. Такі вправи сприяють глибшому усвідомленню значення нового слова,а також готують дітей до використання його в мовленні.  5. Побудова словосполучень з різних частин мови. Для цього завдання дітям пропонується ряд слів — різних частин мови, з яких потрібно скласти словосполучення з прийменниками чи без них. Наприклад: ліс, похід, екскурсія, весело, туристичний, співає. Екскурсія до лісу, туристичний похід, весело співає. 6. Знаходження та виправлення помилок у побудові словосполучень. Наприклад: нестерпна біль — нестерпний біль, дякую Вас — дякую Вам, при виконанні завдання — під час виконання завдання.</vt:lpstr>
      <vt:lpstr>Робота над реченням </vt:lpstr>
      <vt:lpstr>Основна мета роботи над реченням полягає в тому,щоб навчити учнів висловлювати відносно закінчену думку в чіткій і правильній синтаксичній структурі. </vt:lpstr>
      <vt:lpstr>У роботі над реченням необхідно брати до уваги, що: </vt:lpstr>
      <vt:lpstr>Система вивчення речення в початкових класах. </vt:lpstr>
      <vt:lpstr>З 2-го класу вводиться поняття про речення, про типи речень, різних за інтонацією та метою висловлювання (без вживання термінів), про розділові знаки в кінці (крапка, знак оклику); ведуться спостереження за різними формами спонукальних речень (прохання, запрошення, розпорядження, заклик); виявляють в реченнях головні члени (підмет і присудок) та другорядні ; встановлюють зв’язок слів у реченнях; будують речення з однорідними членами (за зразком, за малюнками), складні речення (за зразком, схемою, з опорою на сюжетну гру, малюнок) (відводиться 19 год.  </vt:lpstr>
      <vt:lpstr>У 3 класі закріплюється та узагальнюється вивчене про речення в 1-2 класах: 1) Розвиваються уміння сприймати на слух речення, різні за метою висловлювання (розповідні, питальні, спонукальні – вводяться терміни).  2)Відпрацьовуються окличні речення. Формується інтонування речень. Створюються навчальні ситуації, що спонукають використовувати у своїх висловлюваннях речення різних типів. Засвоюють інтонацію речень із звертанням та розділові знаки при них (кома, знак оклику). 3) Розвивається вміння встановлювати зв’язок слів у реченні (за допомогою слів, які зв’язані за змістом і граматично), знаходити головні члени речення (підмет, присудок – основу речення). Будують речення прості і складні з однорідними членами (за зразком та схемами) (відводиться 9 год.)</vt:lpstr>
      <vt:lpstr>У 4 класі повторюються, узагальнюються та розширюються знання про речення та його структуру; розвиваються вміння встановлювати зв’язки слів у реченнях, визначати засоби зв’язків (закінчення, прийменники, тільки закінчення). У цьому класі вивчають однорідні члени речення, головні і другорядні, пов’язані між собою за допомогою інтонації (без сполучників) та сполучників й, та, а (без повторення); практично засвоюються пунктуаційні правила, пов’язані з однорідними членами речення. Важливим є складання речень з однорідними членами, поширення їх залежними словами; використання речень з однорідними членами в побудові текстів. Продовжується практика побудови складних речень за зразком, схемою, малюнками, створеними ситуаціями (відводиться 13 годин .)</vt:lpstr>
      <vt:lpstr>Розділи “Текст”, “Речення” опрацьовуються в кожному класі на початку навчального року, однак робота за ними є обов’язковою і під час вивчення інших розділів програми</vt:lpstr>
      <vt:lpstr>Презентація PowerPoint</vt:lpstr>
      <vt:lpstr>Існує кілька підходів до класифікації вправ з реченнями.</vt:lpstr>
      <vt:lpstr>Залежно від переважання аналізу чи синтезу вони поділяються на: </vt:lpstr>
      <vt:lpstr>Залежно від рівня самостійності й пізнавальної активності учнів вправи з реченнями поділяються на три групи: за зразком, конструктивні і творчі. </vt:lpstr>
      <vt:lpstr>Вправи за зразком використовуються з метою засвоєння учнями правильно побудованих конструкцій, усвідомлення їх внутрішніх зв’язків і семантики, а також для формування в школярів умінь будувати такі чи подібні власні речення. До цієї групи вправ належать: 1. Читання зразків речень з метою відпрацювання інтонації, виразності, з’ясування значення, а в деяких випадках — запам’ятовування. При цьому не обов’язковим є граматичний аналіз речення, просто діти мають почути, вимовити, відчути інтонацію речення. </vt:lpstr>
      <vt:lpstr>2. Побудова речень за запитанням учителя. На початковому етапі навчання запитанняслужитьосновоюдляпобудовиречення. У ньому подано майже всі слова і передбачено структуру речення, яке повинні побудувати учні. Наприклад: Кого діти зустріли на дорозі? Речення-відповідь: Діти зустріли на дорозі вчительку. У цьому випадку самостійність учнів виявилася в тому, що вони дібрали нове слово — вчительку — замість запитання кого?, змінили порядок слів і замінили питальну інтонацію речення на розповідну. </vt:lpstr>
      <vt:lpstr>3. Складання речень, аналогічних до даних,але на іншу тему. Наприклад, аналогічнодоречення:Розтанув сніг—і побігли струмки учні будують такі синтаксичні конструкції: Насунули хмари — і полив дощ. Зайшло сонце— і настала ніч. </vt:lpstr>
      <vt:lpstr> Конструктивні вправи передбачають побудову речень на основі засвоєних закономірностей, тобто теоретичних знань. До таких належать: 1. Побудова речень з окремих слів. Можливі варіанти таких завдань: а) усі слова подано в потрібній формі (зоопарку, бачили, в, діти, слона);б) певні слова подано в потрібній формі, а окремі — в початковій (зоопарку, бачити, в, діти, слона);в) усі слова подано в початковій формі (зоопарк, бачити, в, діти, слон). 2. Поділ тексту, надрукованого без розділових знаків,на речення. Такі вправи допомагають дітям знаходити межі речень у власних висловлюваннях. 3. Поступове поширення простого речення за допомогою запитань. Наприклад: Птахи відлітають. —Які птахи? —Перелітні птахи відлітають. —Куди відлітають? </vt:lpstr>
      <vt:lpstr>  Поєднання двох чотирьох простих речень в одне складне чи просте з одно- рідними членами.Наприклад:За вікном завивала  хуртовина.У кімнаті було тепло і затишно. — За вікном завивала хуртовина, а в кімнаті було тепло і затишно. 5. Побудова кількох варіантів складних речень з різних елементів. Учням пропонується частина складного речення, яку вони доповнюють різними можливими варіантами. А мій брат захоплюється спортом. Я люблю читати, і це допомагає мені гарно вчитися. тому що з книг можна дізнатися багато цікавого. тому часто ходжу до бібліотеки. 6. Висловлення однієї думки різними реченнями. Дітям дається речення, яке вони читають, а потім складають свої варіанти речень на цю саму тему. Наприклад: Діти люблять літо і канікули. Можливі варіанти учнівських речень: Діти люблять канікули, тому чекають літа. Скоро прийде літо, а з ним і канікули. Літо приносить дітям канікули. Діти чекають літа, з ним настають канікули. 7.Побудова речень певного типу (з однорідними членами, складного, простого поширеного і т. ін.). 8.Складання речень за схемою. хто? &lt;=&gt; що робить?→ що? </vt:lpstr>
      <vt:lpstr>Творчі вправи не передбачають ні зразка, ні конструктивних завдань щодо структури речення. Вони спонукають учнів будувати речення довільно, без конкретних завдань, спираючись на мовне чуття та засвоєні раніше закономірності. Молодшим школярам посильні такі види творчих вправ: 1.Побудова речення за опорними словами. 2.Побудова речення з даним зворотом. 3.Складання речення за малюнком. 4.Створення речення за сюжетним малюнком.</vt:lpstr>
      <vt:lpstr>Робота над засвоєнням понять «основа речення», «головні члени речення» </vt:lpstr>
      <vt:lpstr>Найважливішим і найскладнішим для засвоєння під час опрацювання речення є поняття «основа речення» — його головні члени (підмет і присудок). Процес засвоєння­ цих понять тривалий і тому потребує особливої уваги. Як і під час засвоєння будь-якихграматичних понять, учням потрібно абстрагуватися від конкретного, усвідомити узагальнювальний характер понять «підмет» і «присудок» як граматичної основи речення. </vt:lpstr>
      <vt:lpstr>Робота над засвоєнням понять «основа речення», «головні члени речення»</vt:lpstr>
      <vt:lpstr>Робота над засвоєнням понять «основа речення», «головні члени речення»</vt:lpstr>
      <vt:lpstr>Вивчення однорідних членів речення </vt:lpstr>
      <vt:lpstr>На уроках, відведених на формування власне поняття «однорідні члени речення», учні повинні засвоїти, що: </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 опрацювання елементів синтаксису.</dc:title>
  <dc:creator>HomePC</dc:creator>
  <cp:lastModifiedBy>Олена Чабан</cp:lastModifiedBy>
  <cp:revision>7</cp:revision>
  <dcterms:created xsi:type="dcterms:W3CDTF">2019-04-16T09:59:48Z</dcterms:created>
  <dcterms:modified xsi:type="dcterms:W3CDTF">2023-11-15T12:20:37Z</dcterms:modified>
</cp:coreProperties>
</file>