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9F6E99F-644D-4C6A-9E2F-F7173182D591}" type="datetimeFigureOut">
              <a:rPr lang="ru-RU" smtClean="0"/>
              <a:t>13.02.2020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082E8F-11F8-445B-B029-2DCEF54A7C67}" type="slidenum">
              <a:rPr lang="ru-RU" smtClean="0"/>
              <a:t>‹#›</a:t>
            </a:fld>
            <a:endParaRPr lang="ru-RU"/>
          </a:p>
        </p:txBody>
      </p:sp>
    </p:spTree>
    <p:extLst>
      <p:ext uri="{BB962C8B-B14F-4D97-AF65-F5344CB8AC3E}">
        <p14:creationId xmlns:p14="http://schemas.microsoft.com/office/powerpoint/2010/main" val="3957728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9F6E99F-644D-4C6A-9E2F-F7173182D591}" type="datetimeFigureOut">
              <a:rPr lang="ru-RU" smtClean="0"/>
              <a:t>13.02.2020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082E8F-11F8-445B-B029-2DCEF54A7C67}" type="slidenum">
              <a:rPr lang="ru-RU" smtClean="0"/>
              <a:t>‹#›</a:t>
            </a:fld>
            <a:endParaRPr lang="ru-RU"/>
          </a:p>
        </p:txBody>
      </p:sp>
    </p:spTree>
    <p:extLst>
      <p:ext uri="{BB962C8B-B14F-4D97-AF65-F5344CB8AC3E}">
        <p14:creationId xmlns:p14="http://schemas.microsoft.com/office/powerpoint/2010/main" val="3537193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9F6E99F-644D-4C6A-9E2F-F7173182D591}" type="datetimeFigureOut">
              <a:rPr lang="ru-RU" smtClean="0"/>
              <a:t>13.02.2020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082E8F-11F8-445B-B029-2DCEF54A7C67}" type="slidenum">
              <a:rPr lang="ru-RU" smtClean="0"/>
              <a:t>‹#›</a:t>
            </a:fld>
            <a:endParaRPr lang="ru-RU"/>
          </a:p>
        </p:txBody>
      </p:sp>
    </p:spTree>
    <p:extLst>
      <p:ext uri="{BB962C8B-B14F-4D97-AF65-F5344CB8AC3E}">
        <p14:creationId xmlns:p14="http://schemas.microsoft.com/office/powerpoint/2010/main" val="2320232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9F6E99F-644D-4C6A-9E2F-F7173182D591}" type="datetimeFigureOut">
              <a:rPr lang="ru-RU" smtClean="0"/>
              <a:t>13.02.2020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082E8F-11F8-445B-B029-2DCEF54A7C67}" type="slidenum">
              <a:rPr lang="ru-RU" smtClean="0"/>
              <a:t>‹#›</a:t>
            </a:fld>
            <a:endParaRPr lang="ru-RU"/>
          </a:p>
        </p:txBody>
      </p:sp>
    </p:spTree>
    <p:extLst>
      <p:ext uri="{BB962C8B-B14F-4D97-AF65-F5344CB8AC3E}">
        <p14:creationId xmlns:p14="http://schemas.microsoft.com/office/powerpoint/2010/main" val="4056560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9F6E99F-644D-4C6A-9E2F-F7173182D591}" type="datetimeFigureOut">
              <a:rPr lang="ru-RU" smtClean="0"/>
              <a:t>13.02.2020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082E8F-11F8-445B-B029-2DCEF54A7C67}" type="slidenum">
              <a:rPr lang="ru-RU" smtClean="0"/>
              <a:t>‹#›</a:t>
            </a:fld>
            <a:endParaRPr lang="ru-RU"/>
          </a:p>
        </p:txBody>
      </p:sp>
    </p:spTree>
    <p:extLst>
      <p:ext uri="{BB962C8B-B14F-4D97-AF65-F5344CB8AC3E}">
        <p14:creationId xmlns:p14="http://schemas.microsoft.com/office/powerpoint/2010/main" val="3803538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9F6E99F-644D-4C6A-9E2F-F7173182D591}" type="datetimeFigureOut">
              <a:rPr lang="ru-RU" smtClean="0"/>
              <a:t>13.02.2020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082E8F-11F8-445B-B029-2DCEF54A7C67}" type="slidenum">
              <a:rPr lang="ru-RU" smtClean="0"/>
              <a:t>‹#›</a:t>
            </a:fld>
            <a:endParaRPr lang="ru-RU"/>
          </a:p>
        </p:txBody>
      </p:sp>
    </p:spTree>
    <p:extLst>
      <p:ext uri="{BB962C8B-B14F-4D97-AF65-F5344CB8AC3E}">
        <p14:creationId xmlns:p14="http://schemas.microsoft.com/office/powerpoint/2010/main" val="1645463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9F6E99F-644D-4C6A-9E2F-F7173182D591}" type="datetimeFigureOut">
              <a:rPr lang="ru-RU" smtClean="0"/>
              <a:t>13.02.2020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C082E8F-11F8-445B-B029-2DCEF54A7C67}" type="slidenum">
              <a:rPr lang="ru-RU" smtClean="0"/>
              <a:t>‹#›</a:t>
            </a:fld>
            <a:endParaRPr lang="ru-RU"/>
          </a:p>
        </p:txBody>
      </p:sp>
    </p:spTree>
    <p:extLst>
      <p:ext uri="{BB962C8B-B14F-4D97-AF65-F5344CB8AC3E}">
        <p14:creationId xmlns:p14="http://schemas.microsoft.com/office/powerpoint/2010/main" val="2585827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9F6E99F-644D-4C6A-9E2F-F7173182D591}" type="datetimeFigureOut">
              <a:rPr lang="ru-RU" smtClean="0"/>
              <a:t>13.02.2020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C082E8F-11F8-445B-B029-2DCEF54A7C67}" type="slidenum">
              <a:rPr lang="ru-RU" smtClean="0"/>
              <a:t>‹#›</a:t>
            </a:fld>
            <a:endParaRPr lang="ru-RU"/>
          </a:p>
        </p:txBody>
      </p:sp>
    </p:spTree>
    <p:extLst>
      <p:ext uri="{BB962C8B-B14F-4D97-AF65-F5344CB8AC3E}">
        <p14:creationId xmlns:p14="http://schemas.microsoft.com/office/powerpoint/2010/main" val="807437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9F6E99F-644D-4C6A-9E2F-F7173182D591}" type="datetimeFigureOut">
              <a:rPr lang="ru-RU" smtClean="0"/>
              <a:t>13.02.2020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C082E8F-11F8-445B-B029-2DCEF54A7C67}" type="slidenum">
              <a:rPr lang="ru-RU" smtClean="0"/>
              <a:t>‹#›</a:t>
            </a:fld>
            <a:endParaRPr lang="ru-RU"/>
          </a:p>
        </p:txBody>
      </p:sp>
    </p:spTree>
    <p:extLst>
      <p:ext uri="{BB962C8B-B14F-4D97-AF65-F5344CB8AC3E}">
        <p14:creationId xmlns:p14="http://schemas.microsoft.com/office/powerpoint/2010/main" val="107082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9F6E99F-644D-4C6A-9E2F-F7173182D591}" type="datetimeFigureOut">
              <a:rPr lang="ru-RU" smtClean="0"/>
              <a:t>13.02.2020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082E8F-11F8-445B-B029-2DCEF54A7C67}" type="slidenum">
              <a:rPr lang="ru-RU" smtClean="0"/>
              <a:t>‹#›</a:t>
            </a:fld>
            <a:endParaRPr lang="ru-RU"/>
          </a:p>
        </p:txBody>
      </p:sp>
    </p:spTree>
    <p:extLst>
      <p:ext uri="{BB962C8B-B14F-4D97-AF65-F5344CB8AC3E}">
        <p14:creationId xmlns:p14="http://schemas.microsoft.com/office/powerpoint/2010/main" val="1039069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9F6E99F-644D-4C6A-9E2F-F7173182D591}" type="datetimeFigureOut">
              <a:rPr lang="ru-RU" smtClean="0"/>
              <a:t>13.02.2020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082E8F-11F8-445B-B029-2DCEF54A7C67}" type="slidenum">
              <a:rPr lang="ru-RU" smtClean="0"/>
              <a:t>‹#›</a:t>
            </a:fld>
            <a:endParaRPr lang="ru-RU"/>
          </a:p>
        </p:txBody>
      </p:sp>
    </p:spTree>
    <p:extLst>
      <p:ext uri="{BB962C8B-B14F-4D97-AF65-F5344CB8AC3E}">
        <p14:creationId xmlns:p14="http://schemas.microsoft.com/office/powerpoint/2010/main" val="3783075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F6E99F-644D-4C6A-9E2F-F7173182D591}" type="datetimeFigureOut">
              <a:rPr lang="ru-RU" smtClean="0"/>
              <a:t>13.02.2020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082E8F-11F8-445B-B029-2DCEF54A7C67}" type="slidenum">
              <a:rPr lang="ru-RU" smtClean="0"/>
              <a:t>‹#›</a:t>
            </a:fld>
            <a:endParaRPr lang="ru-RU"/>
          </a:p>
        </p:txBody>
      </p:sp>
    </p:spTree>
    <p:extLst>
      <p:ext uri="{BB962C8B-B14F-4D97-AF65-F5344CB8AC3E}">
        <p14:creationId xmlns:p14="http://schemas.microsoft.com/office/powerpoint/2010/main" val="3641876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322513"/>
            <a:ext cx="9144000" cy="2387600"/>
          </a:xfrm>
        </p:spPr>
        <p:txBody>
          <a:bodyPr/>
          <a:lstStyle/>
          <a:p>
            <a:r>
              <a:rPr lang="ru-RU" b="1" dirty="0" smtClean="0"/>
              <a:t>Надежность </a:t>
            </a:r>
            <a:r>
              <a:rPr lang="ru-RU" b="1" dirty="0"/>
              <a:t>систем</a:t>
            </a:r>
            <a:br>
              <a:rPr lang="ru-RU" b="1" dirty="0"/>
            </a:br>
            <a:endParaRPr lang="ru-RU" dirty="0"/>
          </a:p>
        </p:txBody>
      </p:sp>
    </p:spTree>
    <p:extLst>
      <p:ext uri="{BB962C8B-B14F-4D97-AF65-F5344CB8AC3E}">
        <p14:creationId xmlns:p14="http://schemas.microsoft.com/office/powerpoint/2010/main" val="1021662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9275"/>
          </a:xfrm>
        </p:spPr>
        <p:txBody>
          <a:bodyPr>
            <a:normAutofit fontScale="90000"/>
          </a:bodyPr>
          <a:lstStyle/>
          <a:p>
            <a:pPr algn="ctr"/>
            <a:r>
              <a:rPr lang="ru-RU" b="1" dirty="0" smtClean="0"/>
              <a:t>1</a:t>
            </a:r>
            <a:r>
              <a:rPr lang="ru-RU" b="1" dirty="0"/>
              <a:t>. Критические </a:t>
            </a:r>
            <a:r>
              <a:rPr lang="ru-RU" b="1" dirty="0" smtClean="0"/>
              <a:t>системы</a:t>
            </a:r>
            <a:endParaRPr lang="ru-RU" dirty="0"/>
          </a:p>
        </p:txBody>
      </p:sp>
      <p:sp>
        <p:nvSpPr>
          <p:cNvPr id="3" name="Объект 2"/>
          <p:cNvSpPr>
            <a:spLocks noGrp="1"/>
          </p:cNvSpPr>
          <p:nvPr>
            <p:ph idx="1"/>
          </p:nvPr>
        </p:nvSpPr>
        <p:spPr>
          <a:xfrm>
            <a:off x="838200" y="914400"/>
            <a:ext cx="10515600" cy="5657850"/>
          </a:xfrm>
        </p:spPr>
        <p:txBody>
          <a:bodyPr>
            <a:normAutofit fontScale="77500" lnSpcReduction="20000"/>
          </a:bodyPr>
          <a:lstStyle/>
          <a:p>
            <a:pPr marL="0" indent="0">
              <a:buNone/>
            </a:pPr>
            <a:r>
              <a:rPr lang="ru-RU" dirty="0" smtClean="0"/>
              <a:t>   Обычно </a:t>
            </a:r>
            <a:r>
              <a:rPr lang="ru-RU" dirty="0"/>
              <a:t>отказ систем, управляемых с помощью ПО, вызывает неудобства, но они не приводят к длительным последствиям. Однако имеются системы, отказы которых могут приводить к значительным экономическим потерям, физическим повреждениям или создавать угрозу человеческой жизни. Такие системы обычно называют </a:t>
            </a:r>
            <a:r>
              <a:rPr lang="ru-RU" i="1" dirty="0"/>
              <a:t>критическими. </a:t>
            </a:r>
            <a:r>
              <a:rPr lang="ru-RU" dirty="0"/>
              <a:t>Функциональная надежность – необходимое требование к критическим системам, и все ее составляющие (работоспособность, безотказность, безопасность и защищенность) очень важны. Не менее важен для критических систем и высокий уровень надежности.</a:t>
            </a:r>
          </a:p>
          <a:p>
            <a:pPr marL="0" indent="0">
              <a:buNone/>
            </a:pPr>
            <a:r>
              <a:rPr lang="ru-RU" dirty="0" smtClean="0"/>
              <a:t>   Существует </a:t>
            </a:r>
            <a:r>
              <a:rPr lang="ru-RU" dirty="0"/>
              <a:t>три основных типа критических систем.</a:t>
            </a:r>
          </a:p>
          <a:p>
            <a:pPr marL="0" indent="0">
              <a:buNone/>
            </a:pPr>
            <a:r>
              <a:rPr lang="ru-RU" dirty="0"/>
              <a:t> </a:t>
            </a:r>
          </a:p>
          <a:p>
            <a:pPr marL="514350" indent="-514350">
              <a:buFont typeface="+mj-lt"/>
              <a:buAutoNum type="arabicPeriod"/>
            </a:pPr>
            <a:r>
              <a:rPr lang="ru-RU" i="1" dirty="0" smtClean="0"/>
              <a:t>Системы</a:t>
            </a:r>
            <a:r>
              <a:rPr lang="ru-RU" i="1" dirty="0"/>
              <a:t>, критические п</a:t>
            </a:r>
            <a:r>
              <a:rPr lang="en-US" i="1" dirty="0"/>
              <a:t>o</a:t>
            </a:r>
            <a:r>
              <a:rPr lang="ru-RU" i="1" dirty="0"/>
              <a:t> обеспечению безопасности. </a:t>
            </a:r>
            <a:r>
              <a:rPr lang="ru-RU" dirty="0"/>
              <a:t>Системы, отказ которых приводит к разрушениям, создает угрозу жизни человека или наносит вред окружающей среде. В качестве примера можно привести систему управления производством на химическом заводе.</a:t>
            </a:r>
          </a:p>
          <a:p>
            <a:pPr marL="514350" indent="-514350">
              <a:buFont typeface="+mj-lt"/>
              <a:buAutoNum type="arabicPeriod"/>
            </a:pPr>
            <a:r>
              <a:rPr lang="ru-RU" i="1" dirty="0" smtClean="0"/>
              <a:t>Системы</a:t>
            </a:r>
            <a:r>
              <a:rPr lang="ru-RU" i="1" dirty="0"/>
              <a:t>, критические для целевого назначения. </a:t>
            </a:r>
            <a:r>
              <a:rPr lang="ru-RU" dirty="0"/>
              <a:t>Системы, отказ которых может привести к ошибкам в действиях, направленных на обеспечение определенной цели. Примером может служить навигационная система космического корабля.</a:t>
            </a:r>
          </a:p>
          <a:p>
            <a:pPr marL="514350" indent="-514350">
              <a:buFont typeface="+mj-lt"/>
              <a:buAutoNum type="arabicPeriod"/>
            </a:pPr>
            <a:r>
              <a:rPr lang="ru-RU" i="1" dirty="0" smtClean="0"/>
              <a:t>Системы</a:t>
            </a:r>
            <a:r>
              <a:rPr lang="ru-RU" i="1" dirty="0"/>
              <a:t>, критические для бизнеса. </a:t>
            </a:r>
            <a:r>
              <a:rPr lang="ru-RU" dirty="0"/>
              <a:t>Отказ таких систем может нанести вред делу, в котором они используется. Примером является система, обслуживающая счета клиентов в банке.</a:t>
            </a:r>
          </a:p>
        </p:txBody>
      </p:sp>
    </p:spTree>
    <p:extLst>
      <p:ext uri="{BB962C8B-B14F-4D97-AF65-F5344CB8AC3E}">
        <p14:creationId xmlns:p14="http://schemas.microsoft.com/office/powerpoint/2010/main" val="3806307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42938"/>
            <a:ext cx="10515600" cy="5534025"/>
          </a:xfrm>
        </p:spPr>
        <p:txBody>
          <a:bodyPr>
            <a:normAutofit fontScale="85000" lnSpcReduction="20000"/>
          </a:bodyPr>
          <a:lstStyle/>
          <a:p>
            <a:pPr marL="0" indent="0">
              <a:buNone/>
            </a:pPr>
            <a:r>
              <a:rPr lang="ru-RU" dirty="0" smtClean="0"/>
              <a:t>   Цена </a:t>
            </a:r>
            <a:r>
              <a:rPr lang="ru-RU" dirty="0"/>
              <a:t>ошибки критической системы часто очень велика. Она включает прямые расходы, связанные с внесением изменений в систему или ее заменой, косвенные расходы, например, судебные, и расходы, связанные с потерями в бизнесе. Из высокой возможной цены отказа системы следует, что качество методов разработки и сам процесс создания ПО обычно более важны, чем стоимость применения этих методов.</a:t>
            </a:r>
          </a:p>
          <a:p>
            <a:pPr marL="0" indent="0">
              <a:buNone/>
            </a:pPr>
            <a:r>
              <a:rPr lang="ru-RU" dirty="0" smtClean="0"/>
              <a:t>   Поэтому </a:t>
            </a:r>
            <a:r>
              <a:rPr lang="ru-RU" dirty="0"/>
              <a:t>при создании критических систем обычно используются испытанные методы разработки, а не новые, еще не имевшие большого практического применения. Только сравнительно недавно такие относительно новые методы, как, например, объектно-ориентированные, стали использоваться для разработки критических систем, вместе с тем до сих пор при разработке многих критических систем все еще применяются функционально-ориентированные методы.</a:t>
            </a:r>
          </a:p>
          <a:p>
            <a:pPr marL="0" indent="0">
              <a:buNone/>
            </a:pPr>
            <a:r>
              <a:rPr lang="ru-RU" dirty="0" smtClean="0"/>
              <a:t>   С </a:t>
            </a:r>
            <a:r>
              <a:rPr lang="ru-RU" dirty="0"/>
              <a:t>другой стороны, методы разработки ПО, которые обычно нерентабельны, могут использоваться для разработки критических систем, например, метод формальных спецификаций и формализованной проверки программ на соответствие таким спецификациям. Одной из причин использования этих методов является уменьшение количества требующегося тестирования. Для критических систем стоимость проверки и аттестации обычно очень высока и может составлять более 50% общей стоимости системы.</a:t>
            </a:r>
          </a:p>
        </p:txBody>
      </p:sp>
    </p:spTree>
    <p:extLst>
      <p:ext uri="{BB962C8B-B14F-4D97-AF65-F5344CB8AC3E}">
        <p14:creationId xmlns:p14="http://schemas.microsoft.com/office/powerpoint/2010/main" val="3070384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8650"/>
            <a:ext cx="10515600" cy="5548313"/>
          </a:xfrm>
        </p:spPr>
        <p:txBody>
          <a:bodyPr>
            <a:normAutofit fontScale="85000" lnSpcReduction="20000"/>
          </a:bodyPr>
          <a:lstStyle/>
          <a:p>
            <a:pPr marL="0" indent="0">
              <a:buNone/>
            </a:pPr>
            <a:r>
              <a:rPr lang="ru-RU" dirty="0" smtClean="0"/>
              <a:t>   Хотя </a:t>
            </a:r>
            <a:r>
              <a:rPr lang="ru-RU" dirty="0"/>
              <a:t>эта книга посвящена разработке программных систем, а не общей теории систем, необходимо отметить, что функциональная надежность – общесистемное понятие. Рассматривая надежность критических систем, можно выделить три типа системных "компонентов", склонных к отказу.</a:t>
            </a:r>
          </a:p>
          <a:p>
            <a:pPr marL="0" indent="0">
              <a:buNone/>
            </a:pPr>
            <a:r>
              <a:rPr lang="ru-RU" dirty="0"/>
              <a:t> </a:t>
            </a:r>
          </a:p>
          <a:p>
            <a:pPr marL="514350" indent="-514350">
              <a:buFont typeface="+mj-lt"/>
              <a:buAutoNum type="arabicPeriod"/>
            </a:pPr>
            <a:r>
              <a:rPr lang="ru-RU" dirty="0" smtClean="0"/>
              <a:t>Аппаратные </a:t>
            </a:r>
            <a:r>
              <a:rPr lang="ru-RU" dirty="0"/>
              <a:t>средства системы, отказывающие либо из-за ошибок конструирования, либо из-за ошибок изготовления, либо из-за полного износа.</a:t>
            </a:r>
          </a:p>
          <a:p>
            <a:pPr marL="514350" indent="-514350">
              <a:buFont typeface="+mj-lt"/>
              <a:buAutoNum type="arabicPeriod"/>
            </a:pPr>
            <a:r>
              <a:rPr lang="ru-RU" dirty="0" smtClean="0"/>
              <a:t>Программное </a:t>
            </a:r>
            <a:r>
              <a:rPr lang="ru-RU" dirty="0"/>
              <a:t>обеспечение системы, которое может отказывать из-за ошибок либо в технических требованиях к системе, либо в архитектуре системы, либо в программном коде.</a:t>
            </a:r>
          </a:p>
          <a:p>
            <a:pPr marL="514350" indent="-514350">
              <a:buFont typeface="+mj-lt"/>
              <a:buAutoNum type="arabicPeriod"/>
            </a:pPr>
            <a:r>
              <a:rPr lang="ru-RU" dirty="0" smtClean="0"/>
              <a:t>Человеческий </a:t>
            </a:r>
            <a:r>
              <a:rPr lang="ru-RU" dirty="0"/>
              <a:t>фактор, который своими действиями нарушает правильную работу системы.</a:t>
            </a:r>
          </a:p>
          <a:p>
            <a:pPr marL="0" indent="0">
              <a:buNone/>
            </a:pPr>
            <a:r>
              <a:rPr lang="ru-RU" dirty="0"/>
              <a:t> </a:t>
            </a:r>
          </a:p>
          <a:p>
            <a:pPr marL="0" indent="0">
              <a:buNone/>
            </a:pPr>
            <a:r>
              <a:rPr lang="ru-RU" dirty="0" smtClean="0"/>
              <a:t>   Таким </a:t>
            </a:r>
            <a:r>
              <a:rPr lang="ru-RU" dirty="0"/>
              <a:t>образом, если цель состоит в том, чтобы повысить надежность системы, необходимо рассматривать все эти аспекты во взаимосвязи. Я поясняю это положение на нескольких примерах в других главах этой части книги.</a:t>
            </a:r>
          </a:p>
        </p:txBody>
      </p:sp>
    </p:spTree>
    <p:extLst>
      <p:ext uri="{BB962C8B-B14F-4D97-AF65-F5344CB8AC3E}">
        <p14:creationId xmlns:p14="http://schemas.microsoft.com/office/powerpoint/2010/main" val="2800366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t>1.1</a:t>
            </a:r>
            <a:r>
              <a:rPr lang="ru-RU" sz="3200" b="1" dirty="0"/>
              <a:t>. Системы, критические по обеспечению </a:t>
            </a:r>
            <a:r>
              <a:rPr lang="ru-RU" sz="3200" b="1" dirty="0" smtClean="0"/>
              <a:t>безопасности</a:t>
            </a:r>
            <a:endParaRPr lang="ru-RU" sz="3200"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   В </a:t>
            </a:r>
            <a:r>
              <a:rPr lang="ru-RU" dirty="0"/>
              <a:t>этом разделе в качестве примера системы, критической по обеспечению безопасности, рассмотрим систему, управляющую дозировкой инъекций инсулина при заболевании диабетом. Предполагается, что большинство читателей имеют общее представление об этом заболевании и его лечении.</a:t>
            </a:r>
          </a:p>
          <a:p>
            <a:pPr marL="0" indent="0">
              <a:buNone/>
            </a:pPr>
            <a:r>
              <a:rPr lang="ru-RU" dirty="0" smtClean="0"/>
              <a:t>   Диабет </a:t>
            </a:r>
            <a:r>
              <a:rPr lang="ru-RU" dirty="0"/>
              <a:t>– заболевание, при котором человеческий организм не может выработать достаточное количество гормона, называемого инсулином и регулирующего содержание сахара в крови. Если уровень инсулина в организме будет избыточным, содержание сахара в крови может понизиться, что влечет за собой очень серьезные последствия – прекращение питания мозга, приводящее к потере сознания и даже летальному исходу. Если же организм вырабатывает инсулин в недостаточном количестве, то уровень сахара повышается, что приводит к нарушению зрения, заболеванию почек и всего организма.</a:t>
            </a:r>
          </a:p>
        </p:txBody>
      </p:sp>
    </p:spTree>
    <p:extLst>
      <p:ext uri="{BB962C8B-B14F-4D97-AF65-F5344CB8AC3E}">
        <p14:creationId xmlns:p14="http://schemas.microsoft.com/office/powerpoint/2010/main" val="152751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71538"/>
            <a:ext cx="10515600" cy="5448300"/>
          </a:xfrm>
        </p:spPr>
        <p:txBody>
          <a:bodyPr>
            <a:normAutofit fontScale="92500" lnSpcReduction="20000"/>
          </a:bodyPr>
          <a:lstStyle/>
          <a:p>
            <a:pPr marL="0" indent="0">
              <a:buNone/>
            </a:pPr>
            <a:r>
              <a:rPr lang="ru-RU" dirty="0" smtClean="0"/>
              <a:t>   Благодаря </a:t>
            </a:r>
            <a:r>
              <a:rPr lang="ru-RU" dirty="0"/>
              <a:t>появлению миниатюрных датчиков стало возможным создание автоматизированной системы инъекций инсулина. Она контролирует уровень сахара в крови, и, если необходимо, в организм вводится соответствующая доза инсулина. Конечно, такие системы могут пока работать только в стационарных условиях. В дальнейшем, будучи подключенными к человеку, они станут доступны широкому кругу больных диабетом.</a:t>
            </a:r>
          </a:p>
          <a:p>
            <a:pPr marL="0" indent="0">
              <a:buNone/>
            </a:pPr>
            <a:r>
              <a:rPr lang="ru-RU" dirty="0" smtClean="0"/>
              <a:t>   Для </a:t>
            </a:r>
            <a:r>
              <a:rPr lang="ru-RU" dirty="0"/>
              <a:t>работы такой системы </a:t>
            </a:r>
            <a:r>
              <a:rPr lang="ru-RU" dirty="0" err="1"/>
              <a:t>микродатчик</a:t>
            </a:r>
            <a:r>
              <a:rPr lang="ru-RU" dirty="0"/>
              <a:t> вживляется в тело больного. Этот датчик контролирует определенный параметр крови, который характеризует уровень сахара. Результат посылается в контрольный блок, который вычисляет уровень сахара, определяет необходимую дозу инсулина и посылает сигнал для инъекций постоянно подсоединенной игле. Совершенно очевидно, что такой системой должна управлять надежная программа. На рис. 7.3 показаны компоненты и организация системы дозировки инъекций инсулина. На рис. 7.4 показана модель потока данных, где видно, как входное значение уровня сахара в крови преобразуется в последовательность команд управления дозировкой инъекций инсулина.</a:t>
            </a:r>
          </a:p>
        </p:txBody>
      </p:sp>
    </p:spTree>
    <p:extLst>
      <p:ext uri="{BB962C8B-B14F-4D97-AF65-F5344CB8AC3E}">
        <p14:creationId xmlns:p14="http://schemas.microsoft.com/office/powerpoint/2010/main" val="3385677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72125"/>
            <a:ext cx="10515600" cy="604838"/>
          </a:xfrm>
        </p:spPr>
        <p:txBody>
          <a:bodyPr/>
          <a:lstStyle/>
          <a:p>
            <a:pPr marL="0" indent="0" algn="ctr">
              <a:buNone/>
            </a:pPr>
            <a:r>
              <a:rPr lang="ru-RU" i="1" dirty="0"/>
              <a:t>Рис. 7.3. Структура системы дозировки инъекций </a:t>
            </a:r>
            <a:r>
              <a:rPr lang="ru-RU" i="1" dirty="0" smtClean="0"/>
              <a:t>инсулина</a:t>
            </a:r>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2771934" y="621425"/>
            <a:ext cx="6648132" cy="4228705"/>
          </a:xfrm>
          <a:prstGeom prst="rect">
            <a:avLst/>
          </a:prstGeom>
          <a:noFill/>
          <a:ln>
            <a:noFill/>
          </a:ln>
        </p:spPr>
      </p:pic>
    </p:spTree>
    <p:extLst>
      <p:ext uri="{BB962C8B-B14F-4D97-AF65-F5344CB8AC3E}">
        <p14:creationId xmlns:p14="http://schemas.microsoft.com/office/powerpoint/2010/main" val="4263216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43563"/>
            <a:ext cx="10515600" cy="533400"/>
          </a:xfrm>
        </p:spPr>
        <p:txBody>
          <a:bodyPr>
            <a:normAutofit fontScale="85000" lnSpcReduction="10000"/>
          </a:bodyPr>
          <a:lstStyle/>
          <a:p>
            <a:pPr marL="0" indent="0" algn="ctr">
              <a:buNone/>
            </a:pPr>
            <a:r>
              <a:rPr lang="ru-RU" i="1" dirty="0"/>
              <a:t>Рис. 7.4. Модель потока данных системы дозировки инъекций </a:t>
            </a:r>
            <a:r>
              <a:rPr lang="ru-RU" i="1" dirty="0" smtClean="0"/>
              <a:t>инсулина</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1943817" y="1228725"/>
            <a:ext cx="8304366" cy="3411537"/>
          </a:xfrm>
          <a:prstGeom prst="rect">
            <a:avLst/>
          </a:prstGeom>
          <a:noFill/>
          <a:ln>
            <a:noFill/>
          </a:ln>
        </p:spPr>
      </p:pic>
    </p:spTree>
    <p:extLst>
      <p:ext uri="{BB962C8B-B14F-4D97-AF65-F5344CB8AC3E}">
        <p14:creationId xmlns:p14="http://schemas.microsoft.com/office/powerpoint/2010/main" val="2167974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5800"/>
            <a:ext cx="10515600" cy="5491163"/>
          </a:xfrm>
        </p:spPr>
        <p:txBody>
          <a:bodyPr>
            <a:normAutofit fontScale="92500"/>
          </a:bodyPr>
          <a:lstStyle/>
          <a:p>
            <a:pPr marL="0" indent="0">
              <a:buNone/>
            </a:pPr>
            <a:r>
              <a:rPr lang="ru-RU" dirty="0" smtClean="0"/>
              <a:t>   Надежность </a:t>
            </a:r>
            <a:r>
              <a:rPr lang="ru-RU" dirty="0"/>
              <a:t>системы дозировки инъекций инсулина характеризуется тремя составляющими.</a:t>
            </a:r>
          </a:p>
          <a:p>
            <a:pPr marL="0" indent="0">
              <a:buNone/>
            </a:pPr>
            <a:r>
              <a:rPr lang="ru-RU" dirty="0"/>
              <a:t> </a:t>
            </a:r>
          </a:p>
          <a:p>
            <a:pPr marL="514350" indent="-514350">
              <a:buFont typeface="+mj-lt"/>
              <a:buAutoNum type="arabicPeriod"/>
            </a:pPr>
            <a:r>
              <a:rPr lang="ru-RU" i="1" dirty="0" smtClean="0"/>
              <a:t>Работоспособность</a:t>
            </a:r>
            <a:r>
              <a:rPr lang="ru-RU" i="1" dirty="0"/>
              <a:t>. </a:t>
            </a:r>
            <a:r>
              <a:rPr lang="ru-RU" dirty="0"/>
              <a:t>При возникновении критической ситуации система должна быть готовой ввести необходимую дозу инсулина.</a:t>
            </a:r>
          </a:p>
          <a:p>
            <a:pPr marL="514350" indent="-514350">
              <a:buFont typeface="+mj-lt"/>
              <a:buAutoNum type="arabicPeriod"/>
            </a:pPr>
            <a:r>
              <a:rPr lang="ru-RU" i="1" dirty="0" smtClean="0"/>
              <a:t>Безотказность</a:t>
            </a:r>
            <a:r>
              <a:rPr lang="ru-RU" i="1" dirty="0"/>
              <a:t>. </a:t>
            </a:r>
            <a:r>
              <a:rPr lang="ru-RU" dirty="0"/>
              <a:t>В зависимости от уровня сахара в крови система должна правильно определить дозу инсулина и ввести ее пациенту.</a:t>
            </a:r>
          </a:p>
          <a:p>
            <a:pPr marL="514350" indent="-514350">
              <a:buFont typeface="+mj-lt"/>
              <a:buAutoNum type="arabicPeriod"/>
            </a:pPr>
            <a:r>
              <a:rPr lang="ru-RU" i="1" dirty="0" smtClean="0"/>
              <a:t>Безопасность</a:t>
            </a:r>
            <a:r>
              <a:rPr lang="ru-RU" i="1" dirty="0"/>
              <a:t>. </a:t>
            </a:r>
            <a:r>
              <a:rPr lang="ru-RU" dirty="0"/>
              <a:t>Отказ такой системы может привести к чрезмерной дозе инсулина, что представляет опасность для жизни больного. Необходимо добиться, чтобы такого рода отказов в системе не было.</a:t>
            </a:r>
          </a:p>
          <a:p>
            <a:pPr marL="0" indent="0">
              <a:buNone/>
            </a:pPr>
            <a:r>
              <a:rPr lang="ru-RU" dirty="0"/>
              <a:t> </a:t>
            </a:r>
          </a:p>
          <a:p>
            <a:pPr marL="0" indent="0">
              <a:buNone/>
            </a:pPr>
            <a:r>
              <a:rPr lang="ru-RU" dirty="0" smtClean="0"/>
              <a:t>   В </a:t>
            </a:r>
            <a:r>
              <a:rPr lang="ru-RU" dirty="0"/>
              <a:t>последующих главах разъясняется, как эти составляющие можно точно определить и проверить.</a:t>
            </a:r>
          </a:p>
        </p:txBody>
      </p:sp>
    </p:spTree>
    <p:extLst>
      <p:ext uri="{BB962C8B-B14F-4D97-AF65-F5344CB8AC3E}">
        <p14:creationId xmlns:p14="http://schemas.microsoft.com/office/powerpoint/2010/main" val="1048470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a:t>
            </a:r>
            <a:r>
              <a:rPr lang="ru-RU" b="1" dirty="0"/>
              <a:t>. Работоспособность и </a:t>
            </a:r>
            <a:r>
              <a:rPr lang="ru-RU" b="1" dirty="0" smtClean="0"/>
              <a:t>безотказность</a:t>
            </a:r>
            <a:endParaRPr lang="ru-RU" dirty="0"/>
          </a:p>
        </p:txBody>
      </p:sp>
      <p:sp>
        <p:nvSpPr>
          <p:cNvPr id="3" name="Объект 2"/>
          <p:cNvSpPr>
            <a:spLocks noGrp="1"/>
          </p:cNvSpPr>
          <p:nvPr>
            <p:ph idx="1"/>
          </p:nvPr>
        </p:nvSpPr>
        <p:spPr/>
        <p:txBody>
          <a:bodyPr/>
          <a:lstStyle/>
          <a:p>
            <a:pPr marL="0" indent="0">
              <a:buNone/>
            </a:pPr>
            <a:r>
              <a:rPr lang="ru-RU" dirty="0" smtClean="0"/>
              <a:t>   В </a:t>
            </a:r>
            <a:r>
              <a:rPr lang="ru-RU" dirty="0"/>
              <a:t>этом разделе обсуждаются две близко связанные составляющие функциональной надежности – работоспособность и безотказность. Под работоспособностью системы подразумевается способность предоставлять пользователю все необходимые системные сервисы по мере возникновения потребности в них. Безотказность – это способность системы предоставлять именно те сервисы, которые заложены в систему ее спецификацией. Из этого следует, что безотказность более общий показатель, включающий в себя свойство работоспособности, поскольку если система не работоспособна, то о безотказности вообще речи идти не может.</a:t>
            </a:r>
          </a:p>
        </p:txBody>
      </p:sp>
    </p:spTree>
    <p:extLst>
      <p:ext uri="{BB962C8B-B14F-4D97-AF65-F5344CB8AC3E}">
        <p14:creationId xmlns:p14="http://schemas.microsoft.com/office/powerpoint/2010/main" val="7125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3" y="614362"/>
            <a:ext cx="10515600" cy="5829301"/>
          </a:xfrm>
        </p:spPr>
        <p:txBody>
          <a:bodyPr>
            <a:normAutofit fontScale="77500" lnSpcReduction="20000"/>
          </a:bodyPr>
          <a:lstStyle/>
          <a:p>
            <a:pPr marL="0" indent="0">
              <a:buNone/>
            </a:pPr>
            <a:r>
              <a:rPr lang="ru-RU" dirty="0" smtClean="0"/>
              <a:t>   Однако </a:t>
            </a:r>
            <a:r>
              <a:rPr lang="ru-RU" dirty="0"/>
              <a:t>необходимо и различать эти свойства, так как требования к работоспособности и безотказности в разных системах могут быть различны. Например, некоторые системы могут иметь сравнительно частые сбои, но они также могут быстро восстанавливаться после сбоев. У таких систем сравнительно низкие требования к безотказности. В то же время они могут иметь высокие требования к работоспособности в связи с необходимостью непрерывного обслуживания пользователей.</a:t>
            </a:r>
          </a:p>
          <a:p>
            <a:pPr marL="0" indent="0">
              <a:buNone/>
            </a:pPr>
            <a:r>
              <a:rPr lang="ru-RU" dirty="0" smtClean="0"/>
              <a:t>   Наглядный </a:t>
            </a:r>
            <a:r>
              <a:rPr lang="ru-RU" dirty="0"/>
              <a:t>пример такой системы – коммутатор телефонной станции. Снимая трубку телефона, пользователь слышит зуммер, означающий, что "линия свободна" и система готова выполнить требования пользователя. В случае сбоя такая система должна быть легко восстанавливаема. Коммутатор телефонной станции имеет средства для восстановления неправильной работы и разрешает повторную попытку соединения. Это выполняется очень быстро, и абонент телефона может даже не почувствовать, что был сбой. В такой ситуации основным требованием к функциональной надежности системы является безотказность.</a:t>
            </a:r>
          </a:p>
          <a:p>
            <a:pPr marL="0" indent="0">
              <a:buNone/>
            </a:pPr>
            <a:r>
              <a:rPr lang="ru-RU" dirty="0" smtClean="0"/>
              <a:t>   Другое </a:t>
            </a:r>
            <a:r>
              <a:rPr lang="ru-RU" dirty="0"/>
              <a:t>различие между этими показателями заключается в том, что работоспособность системы зависит также от времени, которое требуется для устранения неисправности. Так как, если система А отказывает один раз в год, а система В отказывает раз в месяц, то система А более надежна, чем В. Однако, если системе А необходимо три дня для восстановления работоспособности, а системе В для этого достаточно всего 10 минут, то безотказность системы В выше, чем системы А. Исходя из этих соображений пользователь скорее выберет систему В, чем А</a:t>
            </a:r>
          </a:p>
        </p:txBody>
      </p:sp>
    </p:spTree>
    <p:extLst>
      <p:ext uri="{BB962C8B-B14F-4D97-AF65-F5344CB8AC3E}">
        <p14:creationId xmlns:p14="http://schemas.microsoft.com/office/powerpoint/2010/main" val="4294675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Цели</a:t>
            </a:r>
          </a:p>
        </p:txBody>
      </p:sp>
      <p:sp>
        <p:nvSpPr>
          <p:cNvPr id="3" name="Объект 2"/>
          <p:cNvSpPr>
            <a:spLocks noGrp="1"/>
          </p:cNvSpPr>
          <p:nvPr>
            <p:ph idx="1"/>
          </p:nvPr>
        </p:nvSpPr>
        <p:spPr/>
        <p:txBody>
          <a:bodyPr>
            <a:normAutofit fontScale="92500" lnSpcReduction="10000"/>
          </a:bodyPr>
          <a:lstStyle/>
          <a:p>
            <a:pPr marL="0" indent="0">
              <a:buNone/>
            </a:pPr>
            <a:r>
              <a:rPr lang="en-US" dirty="0" smtClean="0"/>
              <a:t>   </a:t>
            </a:r>
            <a:r>
              <a:rPr lang="ru-RU" dirty="0" smtClean="0"/>
              <a:t>Цель </a:t>
            </a:r>
            <a:r>
              <a:rPr lang="ru-RU" dirty="0"/>
              <a:t>настоящей </a:t>
            </a:r>
            <a:r>
              <a:rPr lang="ru-RU" dirty="0" smtClean="0"/>
              <a:t>лекции </a:t>
            </a:r>
            <a:r>
              <a:rPr lang="ru-RU" dirty="0"/>
              <a:t>– дать понятие функциональной надежности и ее важности для критических систем. Прочитав эту </a:t>
            </a:r>
            <a:r>
              <a:rPr lang="ru-RU" dirty="0" smtClean="0"/>
              <a:t>лекцию, </a:t>
            </a:r>
            <a:r>
              <a:rPr lang="ru-RU" dirty="0"/>
              <a:t>вы должны:</a:t>
            </a:r>
          </a:p>
          <a:p>
            <a:pPr lvl="0"/>
            <a:r>
              <a:rPr lang="ru-RU" dirty="0"/>
              <a:t>знать четыре составляющие функциональной надежности: работоспособность, безотказность, безопасность и защищенность;</a:t>
            </a:r>
          </a:p>
          <a:p>
            <a:pPr lvl="0"/>
            <a:r>
              <a:rPr lang="ru-RU" dirty="0"/>
              <a:t>понимать, что критическими являются такие системы, при неправильном функционировании которых могут возникать тяжелые человеческие или экономические потери;</a:t>
            </a:r>
          </a:p>
          <a:p>
            <a:r>
              <a:rPr lang="ru-RU" dirty="0"/>
              <a:t>знать основные способы достижения функциональной надежности системы: сведение к минимуму ошибок во время разработки, выявление и устранение ошибок во время эксплуатации и уменьшение последствий неправильного функционирования системы.</a:t>
            </a:r>
          </a:p>
        </p:txBody>
      </p:sp>
    </p:spTree>
    <p:extLst>
      <p:ext uri="{BB962C8B-B14F-4D97-AF65-F5344CB8AC3E}">
        <p14:creationId xmlns:p14="http://schemas.microsoft.com/office/powerpoint/2010/main" val="1083663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7"/>
            <a:ext cx="10515600" cy="5743575"/>
          </a:xfrm>
        </p:spPr>
        <p:txBody>
          <a:bodyPr>
            <a:normAutofit fontScale="92500" lnSpcReduction="20000"/>
          </a:bodyPr>
          <a:lstStyle/>
          <a:p>
            <a:pPr marL="0" indent="0">
              <a:buNone/>
            </a:pPr>
            <a:r>
              <a:rPr lang="ru-RU" dirty="0" smtClean="0"/>
              <a:t>   Безотказность </a:t>
            </a:r>
            <a:r>
              <a:rPr lang="ru-RU" dirty="0"/>
              <a:t>и работоспособность системы могут быть определены более точно следующим образом.</a:t>
            </a:r>
          </a:p>
          <a:p>
            <a:pPr marL="0" indent="0">
              <a:buNone/>
            </a:pPr>
            <a:r>
              <a:rPr lang="ru-RU" dirty="0"/>
              <a:t> </a:t>
            </a:r>
          </a:p>
          <a:p>
            <a:pPr marL="514350" indent="-514350">
              <a:buFont typeface="+mj-lt"/>
              <a:buAutoNum type="arabicPeriod"/>
            </a:pPr>
            <a:r>
              <a:rPr lang="ru-RU" i="1" dirty="0" smtClean="0"/>
              <a:t>Безотказность </a:t>
            </a:r>
            <a:r>
              <a:rPr lang="ru-RU" i="1" dirty="0"/>
              <a:t>– </a:t>
            </a:r>
            <a:r>
              <a:rPr lang="ru-RU" dirty="0"/>
              <a:t>это способность системы безотказно работать определенное время с указанной целью в определенном окружении.</a:t>
            </a:r>
          </a:p>
          <a:p>
            <a:pPr marL="514350" indent="-514350">
              <a:buFont typeface="+mj-lt"/>
              <a:buAutoNum type="arabicPeriod"/>
            </a:pPr>
            <a:r>
              <a:rPr lang="ru-RU" i="1" dirty="0" smtClean="0"/>
              <a:t>Работоспособность </a:t>
            </a:r>
            <a:r>
              <a:rPr lang="ru-RU" i="1" dirty="0"/>
              <a:t>– </a:t>
            </a:r>
            <a:r>
              <a:rPr lang="ru-RU" dirty="0"/>
              <a:t>это способность системы правильно функционировать и предоставлять вовремя требуемые сервисы.</a:t>
            </a:r>
          </a:p>
          <a:p>
            <a:pPr marL="0" indent="0">
              <a:buNone/>
            </a:pPr>
            <a:r>
              <a:rPr lang="ru-RU" dirty="0"/>
              <a:t> </a:t>
            </a:r>
          </a:p>
          <a:p>
            <a:pPr marL="0" indent="0">
              <a:buNone/>
            </a:pPr>
            <a:r>
              <a:rPr lang="ru-RU" dirty="0" smtClean="0"/>
              <a:t>   Одна </a:t>
            </a:r>
            <a:r>
              <a:rPr lang="ru-RU" dirty="0"/>
              <a:t>из практических проблем, возникающая при разработке систем, заключается в том, что наши интуитивные понятия безотказности и работоспособности часто оказываются шире приведенных выше формулировок. При рассмотрении функциональной надежности системы должны быть приняты во внимание окружение, в котором будет действовать система, и цель, для которой она используется. Следовательно, оценка безотказности в одном окружении не обязательно переносится в другое окружение, где система используется по-другому.</a:t>
            </a:r>
          </a:p>
        </p:txBody>
      </p:sp>
    </p:spTree>
    <p:extLst>
      <p:ext uri="{BB962C8B-B14F-4D97-AF65-F5344CB8AC3E}">
        <p14:creationId xmlns:p14="http://schemas.microsoft.com/office/powerpoint/2010/main" val="1908095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57188"/>
            <a:ext cx="10515600" cy="6343650"/>
          </a:xfrm>
        </p:spPr>
        <p:txBody>
          <a:bodyPr>
            <a:normAutofit fontScale="85000" lnSpcReduction="20000"/>
          </a:bodyPr>
          <a:lstStyle/>
          <a:p>
            <a:pPr marL="0" indent="0">
              <a:buNone/>
            </a:pPr>
            <a:r>
              <a:rPr lang="ru-RU" dirty="0" smtClean="0"/>
              <a:t>   Для </a:t>
            </a:r>
            <a:r>
              <a:rPr lang="ru-RU" dirty="0"/>
              <a:t>примера рассмотрим безотказность системы программного обеспечения в двух средах (окружении) – в офисе и в университете. В офисе пользователи строго следуют инструкциям по работе с системой и не имеют времени и возможностей экспериментировать с ней. В университетской среде студенты пробуют все возможности системы и часто непредвиденными способами, что может привести к отказам системы, которые никогда бы не встретились в офисной среде.</a:t>
            </a:r>
          </a:p>
          <a:p>
            <a:pPr marL="0" indent="0">
              <a:buNone/>
            </a:pPr>
            <a:r>
              <a:rPr lang="ru-RU" dirty="0" smtClean="0"/>
              <a:t>   Также </a:t>
            </a:r>
            <a:r>
              <a:rPr lang="ru-RU" dirty="0"/>
              <a:t>важны способы использования системы и реакция человека на ее работу. Представим себе, что у автомобиля неисправна стеклоочистительная система – происходит сбой в работе стеклоочистителей. В дождливую погоду работа этой системы очень важна. Безотказность такой системы будет определяться местностью, где происходит действие, и реакцией водителя. Для водителя из Сиэтла (влажный климат) этот отказ будет более чувствителен, чем для водителя из Лас-Вегаса (сухой климат). Водитель из Сиэтла будет считать, что система не является безотказной, в то время как водитель из Лас-Вегаса вообще никогда не столкнется с этой проблемой.</a:t>
            </a:r>
          </a:p>
          <a:p>
            <a:pPr marL="0" indent="0">
              <a:buNone/>
            </a:pPr>
            <a:r>
              <a:rPr lang="ru-RU" dirty="0" smtClean="0"/>
              <a:t>   В </a:t>
            </a:r>
            <a:r>
              <a:rPr lang="ru-RU" dirty="0"/>
              <a:t>определении работоспособности и безотказности системы не рассматривается тяжесть и последствия отказов системы. Людям особенно небезразличны отказы, которые имеют серьезные последствия; от этого зависит восприятие безотказности системы. Например, работа автомобильного двигателя, который дает сбои сразу после запуска, а затем после перезапуска работает исправно, раздражает. Но это не затрагивает нормального режима эксплуатации автомобиля.</a:t>
            </a:r>
          </a:p>
        </p:txBody>
      </p:sp>
    </p:spTree>
    <p:extLst>
      <p:ext uri="{BB962C8B-B14F-4D97-AF65-F5344CB8AC3E}">
        <p14:creationId xmlns:p14="http://schemas.microsoft.com/office/powerpoint/2010/main" val="3738254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3" y="642937"/>
            <a:ext cx="10515600" cy="5929313"/>
          </a:xfrm>
        </p:spPr>
        <p:txBody>
          <a:bodyPr>
            <a:normAutofit fontScale="85000" lnSpcReduction="20000"/>
          </a:bodyPr>
          <a:lstStyle/>
          <a:p>
            <a:pPr marL="0" indent="0">
              <a:buNone/>
            </a:pPr>
            <a:r>
              <a:rPr lang="ru-RU" dirty="0" smtClean="0"/>
              <a:t>   Считается</a:t>
            </a:r>
            <a:r>
              <a:rPr lang="ru-RU" dirty="0"/>
              <a:t>, что система ведет себя надежно, если ее работа соответствует заданному алгоритму. Однако возможны ситуации, когда работа системы не совсем соответствует ожиданиям пользователей. К сожалению, системные требования часто бывают или неполны, или некорректны. Разработчики в таких случаях должны сами решать, как будет вести себя система, но, не всегда являясь специалистами в конкретной области применения системы, они не могут учесть все факторы и запрограммировать такое поведение системы, которое необходимо пользователю.</a:t>
            </a:r>
          </a:p>
          <a:p>
            <a:pPr marL="0" indent="0">
              <a:buNone/>
            </a:pPr>
            <a:r>
              <a:rPr lang="ru-RU" dirty="0" smtClean="0"/>
              <a:t>   Как </a:t>
            </a:r>
            <a:r>
              <a:rPr lang="ru-RU" dirty="0"/>
              <a:t>показывает опыт, наиболее важными составляющими функциональной надежности являются безотказность и работоспособность. Если же система ненадежна, то трудно гарантировать ее безопасность или защищенность. Ненадежность системы влечет за собой большие материальные потери, такие системы приобретают репутацию некачественных и в дальнейшем теряют доверие потребителей.</a:t>
            </a:r>
          </a:p>
          <a:p>
            <a:pPr marL="0" indent="0">
              <a:buNone/>
            </a:pPr>
            <a:r>
              <a:rPr lang="ru-RU" dirty="0" smtClean="0"/>
              <a:t>   Безотказность </a:t>
            </a:r>
            <a:r>
              <a:rPr lang="ru-RU" dirty="0"/>
              <a:t>системы определяется отсутствием сбоев. Отказы системы могут происходить из-за плохого или неправильного ее обслуживания, могут быть следствием ошибок в алгоритме, а могут быть вызваны неисправностями систем связи. Однако во многих случаях причиной ошибочного поведения системы являются дефекты в самой системе. При рассмотрении безотказности полезно понимать различие в терминах </a:t>
            </a:r>
            <a:r>
              <a:rPr lang="ru-RU" i="1" dirty="0"/>
              <a:t>сбой, ошибка </a:t>
            </a:r>
            <a:r>
              <a:rPr lang="ru-RU" dirty="0"/>
              <a:t>и </a:t>
            </a:r>
            <a:r>
              <a:rPr lang="ru-RU" i="1" dirty="0"/>
              <a:t>отказ, </a:t>
            </a:r>
            <a:r>
              <a:rPr lang="ru-RU" dirty="0"/>
              <a:t>которые определены в табл. 7.1.</a:t>
            </a:r>
          </a:p>
        </p:txBody>
      </p:sp>
    </p:spTree>
    <p:extLst>
      <p:ext uri="{BB962C8B-B14F-4D97-AF65-F5344CB8AC3E}">
        <p14:creationId xmlns:p14="http://schemas.microsoft.com/office/powerpoint/2010/main" val="3131118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57188"/>
            <a:ext cx="10515600" cy="600075"/>
          </a:xfrm>
        </p:spPr>
        <p:txBody>
          <a:bodyPr/>
          <a:lstStyle/>
          <a:p>
            <a:pPr marL="0" indent="0" algn="ctr">
              <a:buNone/>
            </a:pPr>
            <a:r>
              <a:rPr lang="ru-RU" b="1" dirty="0"/>
              <a:t>Таблица 7.1. Терминология </a:t>
            </a:r>
            <a:r>
              <a:rPr lang="ru-RU" b="1" dirty="0" smtClean="0"/>
              <a:t>безотказности</a:t>
            </a:r>
            <a:endParaRPr lang="ru-RU" dirty="0" smtClean="0"/>
          </a:p>
          <a:p>
            <a:pPr marL="0" indent="0" algn="ctr">
              <a:buNone/>
            </a:pPr>
            <a:endParaRPr lang="ru-RU" dirty="0"/>
          </a:p>
          <a:p>
            <a:pPr marL="0" indent="0" algn="ctr">
              <a:buNone/>
            </a:pPr>
            <a:endParaRPr lang="ru-RU" dirty="0" smtClean="0"/>
          </a:p>
          <a:p>
            <a:pPr marL="0" indent="0" algn="ctr">
              <a:buNone/>
            </a:pPr>
            <a:endParaRPr lang="ru-RU" dirty="0"/>
          </a:p>
          <a:p>
            <a:pPr marL="0" indent="0" algn="ctr">
              <a:buNone/>
            </a:pPr>
            <a:endParaRPr lang="ru-RU" dirty="0" smtClean="0"/>
          </a:p>
          <a:p>
            <a:pPr marL="0" indent="0" algn="ctr">
              <a:buNone/>
            </a:pPr>
            <a:endParaRPr lang="ru-RU" dirty="0"/>
          </a:p>
          <a:p>
            <a:pPr marL="0" indent="0" algn="ctr">
              <a:buNone/>
            </a:pPr>
            <a:endParaRPr lang="ru-RU" dirty="0" smtClean="0"/>
          </a:p>
          <a:p>
            <a:pPr marL="0" indent="0" algn="ctr">
              <a:buNone/>
            </a:pPr>
            <a:endParaRPr lang="ru-RU" dirty="0"/>
          </a:p>
          <a:p>
            <a:pPr marL="0" indent="0" algn="ctr">
              <a:buNone/>
            </a:pP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498365281"/>
              </p:ext>
            </p:extLst>
          </p:nvPr>
        </p:nvGraphicFramePr>
        <p:xfrm>
          <a:off x="301455" y="2522886"/>
          <a:ext cx="11589089" cy="2478533"/>
        </p:xfrm>
        <a:graphic>
          <a:graphicData uri="http://schemas.openxmlformats.org/drawingml/2006/table">
            <a:tbl>
              <a:tblPr/>
              <a:tblGrid>
                <a:gridCol w="2437260">
                  <a:extLst>
                    <a:ext uri="{9D8B030D-6E8A-4147-A177-3AD203B41FA5}">
                      <a16:colId xmlns:a16="http://schemas.microsoft.com/office/drawing/2014/main" val="209591132"/>
                    </a:ext>
                  </a:extLst>
                </a:gridCol>
                <a:gridCol w="9151829">
                  <a:extLst>
                    <a:ext uri="{9D8B030D-6E8A-4147-A177-3AD203B41FA5}">
                      <a16:colId xmlns:a16="http://schemas.microsoft.com/office/drawing/2014/main" val="1482334441"/>
                    </a:ext>
                  </a:extLst>
                </a:gridCol>
              </a:tblGrid>
              <a:tr h="283541">
                <a:tc>
                  <a:txBody>
                    <a:bodyPr/>
                    <a:lstStyle/>
                    <a:p>
                      <a:pPr>
                        <a:lnSpc>
                          <a:spcPct val="107000"/>
                        </a:lnSpc>
                        <a:spcAft>
                          <a:spcPts val="0"/>
                        </a:spcAft>
                      </a:pPr>
                      <a:r>
                        <a:rPr lang="ru-RU" sz="19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Термин</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042" marR="4304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9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Описание</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042" marR="4304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770115"/>
                  </a:ext>
                </a:extLst>
              </a:tr>
              <a:tr h="587525">
                <a:tc>
                  <a:txBody>
                    <a:bodyPr/>
                    <a:lstStyle/>
                    <a:p>
                      <a:pPr>
                        <a:lnSpc>
                          <a:spcPct val="107000"/>
                        </a:lnSpc>
                        <a:spcAft>
                          <a:spcPts val="0"/>
                        </a:spcAft>
                      </a:pPr>
                      <a:r>
                        <a:rPr lang="ru-RU" sz="1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Отказ системы</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042" marR="43042"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Прекращение функционирования системы</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9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042" marR="43042"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773495873"/>
                  </a:ext>
                </a:extLst>
              </a:tr>
              <a:tr h="587525">
                <a:tc>
                  <a:txBody>
                    <a:bodyPr/>
                    <a:lstStyle/>
                    <a:p>
                      <a:pPr>
                        <a:lnSpc>
                          <a:spcPct val="107000"/>
                        </a:lnSpc>
                        <a:spcAft>
                          <a:spcPts val="0"/>
                        </a:spcAft>
                      </a:pPr>
                      <a:r>
                        <a:rPr lang="ru-RU" sz="1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Системные ошибки</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042" marR="43042" marT="0" marB="0">
                    <a:lnL>
                      <a:noFill/>
                    </a:lnL>
                    <a:lnR>
                      <a:noFill/>
                    </a:lnR>
                    <a:lnT>
                      <a:noFill/>
                    </a:lnT>
                    <a:lnB>
                      <a:noFill/>
                    </a:lnB>
                    <a:solidFill>
                      <a:srgbClr val="FFFFFF"/>
                    </a:solidFill>
                  </a:tcPr>
                </a:tc>
                <a:tc>
                  <a:txBody>
                    <a:bodyPr/>
                    <a:lstStyle/>
                    <a:p>
                      <a:pPr>
                        <a:lnSpc>
                          <a:spcPct val="107000"/>
                        </a:lnSpc>
                        <a:spcAft>
                          <a:spcPts val="0"/>
                        </a:spcAft>
                      </a:pPr>
                      <a:r>
                        <a:rPr lang="ru-RU" sz="1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Ошибочное поведение системы, не соответствующее ее спецификации</a:t>
                      </a:r>
                      <a:endParaRPr lang="ru-RU" sz="17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9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7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042" marR="43042" marT="0" marB="0">
                    <a:lnL>
                      <a:noFill/>
                    </a:lnL>
                    <a:lnR>
                      <a:noFill/>
                    </a:lnR>
                    <a:lnT>
                      <a:noFill/>
                    </a:lnT>
                    <a:lnB>
                      <a:noFill/>
                    </a:lnB>
                    <a:solidFill>
                      <a:srgbClr val="FFFFFF"/>
                    </a:solidFill>
                  </a:tcPr>
                </a:tc>
                <a:extLst>
                  <a:ext uri="{0D108BD9-81ED-4DB2-BD59-A6C34878D82A}">
                    <a16:rowId xmlns:a16="http://schemas.microsoft.com/office/drawing/2014/main" val="757097103"/>
                  </a:ext>
                </a:extLst>
              </a:tr>
              <a:tr h="587525">
                <a:tc>
                  <a:txBody>
                    <a:bodyPr/>
                    <a:lstStyle/>
                    <a:p>
                      <a:pPr>
                        <a:lnSpc>
                          <a:spcPct val="107000"/>
                        </a:lnSpc>
                        <a:spcAft>
                          <a:spcPts val="0"/>
                        </a:spcAft>
                      </a:pPr>
                      <a:r>
                        <a:rPr lang="ru-RU" sz="1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Сбой системы</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042" marR="43042" marT="0" marB="0">
                    <a:lnL>
                      <a:noFill/>
                    </a:lnL>
                    <a:lnR>
                      <a:noFill/>
                    </a:lnR>
                    <a:lnT>
                      <a:noFill/>
                    </a:lnT>
                    <a:lnB>
                      <a:noFill/>
                    </a:lnB>
                    <a:solidFill>
                      <a:srgbClr val="FFFFFF"/>
                    </a:solidFill>
                  </a:tcPr>
                </a:tc>
                <a:tc>
                  <a:txBody>
                    <a:bodyPr/>
                    <a:lstStyle/>
                    <a:p>
                      <a:pPr>
                        <a:lnSpc>
                          <a:spcPct val="107000"/>
                        </a:lnSpc>
                        <a:spcAft>
                          <a:spcPts val="0"/>
                        </a:spcAft>
                      </a:pPr>
                      <a:r>
                        <a:rPr lang="ru-RU" sz="1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Неправильное поведение системы, непредвиденное ее разработчиками</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9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042" marR="43042" marT="0" marB="0">
                    <a:lnL>
                      <a:noFill/>
                    </a:lnL>
                    <a:lnR>
                      <a:noFill/>
                    </a:lnR>
                    <a:lnT>
                      <a:noFill/>
                    </a:lnT>
                    <a:lnB>
                      <a:noFill/>
                    </a:lnB>
                    <a:solidFill>
                      <a:srgbClr val="FFFFFF"/>
                    </a:solidFill>
                  </a:tcPr>
                </a:tc>
                <a:extLst>
                  <a:ext uri="{0D108BD9-81ED-4DB2-BD59-A6C34878D82A}">
                    <a16:rowId xmlns:a16="http://schemas.microsoft.com/office/drawing/2014/main" val="3135152704"/>
                  </a:ext>
                </a:extLst>
              </a:tr>
              <a:tr h="283541">
                <a:tc>
                  <a:txBody>
                    <a:bodyPr/>
                    <a:lstStyle/>
                    <a:p>
                      <a:pPr>
                        <a:lnSpc>
                          <a:spcPct val="107000"/>
                        </a:lnSpc>
                        <a:spcAft>
                          <a:spcPts val="0"/>
                        </a:spcAft>
                      </a:pPr>
                      <a:r>
                        <a:rPr lang="ru-RU" sz="19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Ошибка оператора</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042" marR="43042"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Неверные действия пользователя, вызвавшие сбой в работе системы</a:t>
                      </a:r>
                      <a:endParaRPr lang="ru-RU" sz="17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042" marR="43042"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0812926"/>
                  </a:ext>
                </a:extLst>
              </a:tr>
            </a:tbl>
          </a:graphicData>
        </a:graphic>
      </p:graphicFrame>
    </p:spTree>
    <p:extLst>
      <p:ext uri="{BB962C8B-B14F-4D97-AF65-F5344CB8AC3E}">
        <p14:creationId xmlns:p14="http://schemas.microsoft.com/office/powerpoint/2010/main" val="1415769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42900"/>
            <a:ext cx="10515600" cy="6143625"/>
          </a:xfrm>
        </p:spPr>
        <p:txBody>
          <a:bodyPr>
            <a:normAutofit fontScale="77500" lnSpcReduction="20000"/>
          </a:bodyPr>
          <a:lstStyle/>
          <a:p>
            <a:pPr marL="0" indent="0">
              <a:buNone/>
            </a:pPr>
            <a:r>
              <a:rPr lang="ru-RU" dirty="0" smtClean="0"/>
              <a:t>   Сбои </a:t>
            </a:r>
            <a:r>
              <a:rPr lang="ru-RU" dirty="0"/>
              <a:t>не обязательно приводят к отказам системы, поскольку они могут быть кратковременными и система может прийти к нормальному функционированию раньше, чем произойдет отказ. Системные ошибки также не обязательно приводят к отказам системы, так как системы имеют защиту, гарантирующую, что ошибочный режим будет обнаружен и исправлен.</a:t>
            </a:r>
          </a:p>
          <a:p>
            <a:pPr marL="0" indent="0">
              <a:buNone/>
            </a:pPr>
            <a:r>
              <a:rPr lang="ru-RU" dirty="0" smtClean="0"/>
              <a:t>   Терминология</a:t>
            </a:r>
            <a:r>
              <a:rPr lang="ru-RU" dirty="0"/>
              <a:t>, приведенная в табл. 7.1, помогает понять три дополняющих друг друга подхода, используемых для повышения безотказности систем.</a:t>
            </a:r>
          </a:p>
          <a:p>
            <a:pPr marL="0" indent="0">
              <a:buNone/>
            </a:pPr>
            <a:r>
              <a:rPr lang="ru-RU" dirty="0"/>
              <a:t> </a:t>
            </a:r>
          </a:p>
          <a:p>
            <a:pPr marL="514350" indent="-514350">
              <a:buFont typeface="+mj-lt"/>
              <a:buAutoNum type="arabicPeriod"/>
            </a:pPr>
            <a:r>
              <a:rPr lang="ru-RU" i="1" dirty="0" smtClean="0"/>
              <a:t>Предотвращение </a:t>
            </a:r>
            <a:r>
              <a:rPr lang="ru-RU" i="1" dirty="0"/>
              <a:t>сбоев. </a:t>
            </a:r>
            <a:r>
              <a:rPr lang="ru-RU" dirty="0"/>
              <a:t>Подход к разработке ПО, </a:t>
            </a:r>
            <a:r>
              <a:rPr lang="ru-RU" dirty="0" err="1"/>
              <a:t>минимизирующий</a:t>
            </a:r>
            <a:r>
              <a:rPr lang="ru-RU" dirty="0"/>
              <a:t> возможность появления ошибок и/или обнаруживающий ошибки прежде, чем они приведут к сбоям системы. Пример такого подхода – исключение подверженных ошибкам определенных конструкций языков программирования (например, указателей) и постоянный анализ программ для обнаружения различных аномалий программного кода.</a:t>
            </a:r>
          </a:p>
          <a:p>
            <a:pPr marL="514350" indent="-514350">
              <a:buFont typeface="+mj-lt"/>
              <a:buAutoNum type="arabicPeriod"/>
            </a:pPr>
            <a:r>
              <a:rPr lang="ru-RU" i="1" dirty="0" smtClean="0"/>
              <a:t>Обнаружение </a:t>
            </a:r>
            <a:r>
              <a:rPr lang="ru-RU" i="1" dirty="0"/>
              <a:t>ошибок и их устранение. </a:t>
            </a:r>
            <a:r>
              <a:rPr lang="ru-RU" dirty="0"/>
              <a:t>Использование разнообразных методов проверки системы в различных режимах позволяет обнаружить ошибки и устранить их до ввода системы в эксплуатацию. Регулярное тестирование системы и ее отладка – пример данного подхода.</a:t>
            </a:r>
          </a:p>
          <a:p>
            <a:pPr marL="514350" indent="-514350">
              <a:buFont typeface="+mj-lt"/>
              <a:buAutoNum type="arabicPeriod"/>
            </a:pPr>
            <a:r>
              <a:rPr lang="ru-RU" i="1" dirty="0" smtClean="0"/>
              <a:t>Устойчивость </a:t>
            </a:r>
            <a:r>
              <a:rPr lang="ru-RU" i="1" dirty="0"/>
              <a:t>к сбоям. </a:t>
            </a:r>
            <a:r>
              <a:rPr lang="ru-RU" dirty="0"/>
              <a:t>Использование специальных методов, гарантирующих, что ошибки в системе не приведут к сбоям и что сбои не приведут к отказам системы. Пример такого подхода – применение средств самовосстановления системы с использованием дублирования модулей.</a:t>
            </a:r>
          </a:p>
        </p:txBody>
      </p:sp>
    </p:spTree>
    <p:extLst>
      <p:ext uri="{BB962C8B-B14F-4D97-AF65-F5344CB8AC3E}">
        <p14:creationId xmlns:p14="http://schemas.microsoft.com/office/powerpoint/2010/main" val="12749670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72125"/>
            <a:ext cx="10515600" cy="604838"/>
          </a:xfrm>
        </p:spPr>
        <p:txBody>
          <a:bodyPr>
            <a:normAutofit fontScale="77500" lnSpcReduction="20000"/>
          </a:bodyPr>
          <a:lstStyle/>
          <a:p>
            <a:pPr algn="ctr"/>
            <a:r>
              <a:rPr lang="ru-RU" i="1" dirty="0"/>
              <a:t>Рис. 7.5. Программная система как отображение входных данных на множество выходных </a:t>
            </a:r>
            <a:r>
              <a:rPr lang="ru-RU" i="1" dirty="0" smtClean="0"/>
              <a:t>данных</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027156" y="914400"/>
            <a:ext cx="6137687" cy="4115752"/>
          </a:xfrm>
          <a:prstGeom prst="rect">
            <a:avLst/>
          </a:prstGeom>
          <a:noFill/>
          <a:ln>
            <a:noFill/>
          </a:ln>
        </p:spPr>
      </p:pic>
    </p:spTree>
    <p:extLst>
      <p:ext uri="{BB962C8B-B14F-4D97-AF65-F5344CB8AC3E}">
        <p14:creationId xmlns:p14="http://schemas.microsoft.com/office/powerpoint/2010/main" val="3233880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85763"/>
            <a:ext cx="10515600" cy="6257926"/>
          </a:xfrm>
        </p:spPr>
        <p:txBody>
          <a:bodyPr>
            <a:normAutofit fontScale="85000" lnSpcReduction="20000"/>
          </a:bodyPr>
          <a:lstStyle/>
          <a:p>
            <a:pPr marL="0" indent="0">
              <a:buNone/>
            </a:pPr>
            <a:r>
              <a:rPr lang="ru-RU" dirty="0" smtClean="0"/>
              <a:t>   Программный </a:t>
            </a:r>
            <a:r>
              <a:rPr lang="ru-RU" dirty="0"/>
              <a:t>сбой приводит к отказу системы, когда "сбойный" программный код выполняется над определенными входными данными, приводящими к сбою системы. При этом программа может корректно работать на других входных данных. На рис. 7.5, заимствованным из работы, программная система представлена как отображение множества входных данных (входов) на множество выходных данных (выходов). Программа обрабатывает входные данные, получая выходные данные.</a:t>
            </a:r>
          </a:p>
          <a:p>
            <a:pPr marL="0" indent="0">
              <a:buNone/>
            </a:pPr>
            <a:r>
              <a:rPr lang="ru-RU" dirty="0" smtClean="0"/>
              <a:t>   Некоторые </a:t>
            </a:r>
            <a:r>
              <a:rPr lang="ru-RU" dirty="0"/>
              <a:t>из входных данных (см. рис. 7.5) приводят к отказам системы, в результате программа генерирует ошибочные выходные данные. Безотказность программного обеспечения характеризуется вероятностью, с которой при выполнении программы среди множества входных данных встретятся такие, что приведут к ошибочным результатам вычислений.</a:t>
            </a:r>
          </a:p>
          <a:p>
            <a:pPr marL="0" indent="0">
              <a:buNone/>
            </a:pPr>
            <a:r>
              <a:rPr lang="ru-RU" dirty="0" smtClean="0"/>
              <a:t>   Существует </a:t>
            </a:r>
            <a:r>
              <a:rPr lang="ru-RU" dirty="0"/>
              <a:t>сложная взаимосвязь между наблюдаемой безотказностью системы и количеством скрытых программных дефектов. Не все программные ошибки в равной степени вызывают отказ системы. Обычно в множестве входных данных </a:t>
            </a:r>
            <a:r>
              <a:rPr lang="en-US" dirty="0"/>
              <a:t>I</a:t>
            </a:r>
            <a:r>
              <a:rPr lang="ru-RU" baseline="-25000" dirty="0"/>
              <a:t>ê</a:t>
            </a:r>
            <a:r>
              <a:rPr lang="ru-RU" dirty="0"/>
              <a:t>, приводящих к ошибочным выходным данным, имеется ряд данных, вероятность выбора которых больше, чем у других данных. Если эти входные данные не требуют для своей обработки той части ПО, которая содержит ошибки, то системных сбоев не будет. Таким образом, безотказность системы зависит преимущественно от количества входных данных, приводящих к ошибочным результатам во время нормальной эксплуатации системы. Сбои системы, которые проявляются только в исключительных ситуациях, мало влияют на ее надежность.</a:t>
            </a:r>
          </a:p>
        </p:txBody>
      </p:sp>
    </p:spTree>
    <p:extLst>
      <p:ext uri="{BB962C8B-B14F-4D97-AF65-F5344CB8AC3E}">
        <p14:creationId xmlns:p14="http://schemas.microsoft.com/office/powerpoint/2010/main" val="21104249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14399"/>
            <a:ext cx="10515600" cy="5262563"/>
          </a:xfrm>
        </p:spPr>
        <p:txBody>
          <a:bodyPr>
            <a:normAutofit fontScale="92500" lnSpcReduction="10000"/>
          </a:bodyPr>
          <a:lstStyle/>
          <a:p>
            <a:pPr marL="0" indent="0">
              <a:buNone/>
            </a:pPr>
            <a:r>
              <a:rPr lang="ru-RU" dirty="0" smtClean="0"/>
              <a:t>   Надежность </a:t>
            </a:r>
            <a:r>
              <a:rPr lang="ru-RU" dirty="0"/>
              <a:t>системы связана с вероятностью ошибки, проявляющейся во время эксплуатации системы. Устранение программных ошибок в редко используемых системных модулях мало повлияет на повышение безотказности системы. Устранение 60% программных ошибок только на 3% повысит безотказность системы. Это подтверждается и исследованиями ошибок в программных продуктах </a:t>
            </a:r>
            <a:r>
              <a:rPr lang="en-US" dirty="0"/>
              <a:t>IBM</a:t>
            </a:r>
            <a:r>
              <a:rPr lang="ru-RU" dirty="0"/>
              <a:t>. Многие ошибки в программных продуктах реально вызывают сбои системы после сотен или тысяч месяцев эксплуатации.</a:t>
            </a:r>
          </a:p>
          <a:p>
            <a:pPr marL="0" indent="0">
              <a:buNone/>
            </a:pPr>
            <a:r>
              <a:rPr lang="ru-RU" dirty="0" smtClean="0"/>
              <a:t>   Следовательно</a:t>
            </a:r>
            <a:r>
              <a:rPr lang="ru-RU" dirty="0"/>
              <a:t>, программа может содержать ошибки и все же вызывать доверие пользователей. Сбои программы "никогда не будут возникать, если не выбирать входных данных, ведущих к сбоям. Кроме того, опытные пользователи часто работают, зная об ошибках программного обеспечения, вызывающих сбои системы, и умело избегают их. Устранение ошибок в таких случаях не даст практически никакого повышения надежности.</a:t>
            </a:r>
          </a:p>
        </p:txBody>
      </p:sp>
    </p:spTree>
    <p:extLst>
      <p:ext uri="{BB962C8B-B14F-4D97-AF65-F5344CB8AC3E}">
        <p14:creationId xmlns:p14="http://schemas.microsoft.com/office/powerpoint/2010/main" val="16944157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66787" y="4343401"/>
            <a:ext cx="10515600" cy="2286000"/>
          </a:xfrm>
        </p:spPr>
        <p:txBody>
          <a:bodyPr>
            <a:normAutofit fontScale="70000" lnSpcReduction="20000"/>
          </a:bodyPr>
          <a:lstStyle/>
          <a:p>
            <a:pPr marL="0" indent="0" algn="ctr">
              <a:buNone/>
            </a:pPr>
            <a:r>
              <a:rPr lang="ru-RU" i="1" dirty="0"/>
              <a:t>Рис. 7.6. Использование множества входных данных разными пользователями</a:t>
            </a:r>
            <a:endParaRPr lang="ru-RU" dirty="0"/>
          </a:p>
          <a:p>
            <a:pPr marL="0" indent="0">
              <a:buNone/>
            </a:pPr>
            <a:r>
              <a:rPr lang="ru-RU" dirty="0"/>
              <a:t> </a:t>
            </a:r>
          </a:p>
          <a:p>
            <a:pPr marL="0" indent="0">
              <a:buNone/>
            </a:pPr>
            <a:r>
              <a:rPr lang="ru-RU" dirty="0"/>
              <a:t>Каждый пользователь системы по-своему избегает "встречи" с системными ошибками. Ошибки, с которыми встречается один пользователь, могут никогда не встретиться другому. На рис. </a:t>
            </a:r>
            <a:r>
              <a:rPr lang="ru-RU" dirty="0" smtClean="0"/>
              <a:t>7.6 </a:t>
            </a:r>
            <a:r>
              <a:rPr lang="ru-RU" dirty="0"/>
              <a:t>показано множество входных данных, используемых разными пользователями. Входные данные, выбранные пользователем 2 пересекаются с входными данными, приводящими к сбою системы. Поэтому пользователь 2 будет сталкиваться со сбоями системы. Пользователи 1 и 3 никогда не используют входных данных, приводящих к сбою системы, – для них программное обеспечение всегда будет безотказно.</a:t>
            </a:r>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3862228" y="427146"/>
            <a:ext cx="4724717" cy="3748932"/>
          </a:xfrm>
          <a:prstGeom prst="rect">
            <a:avLst/>
          </a:prstGeom>
          <a:noFill/>
          <a:ln>
            <a:noFill/>
          </a:ln>
        </p:spPr>
      </p:pic>
    </p:spTree>
    <p:extLst>
      <p:ext uri="{BB962C8B-B14F-4D97-AF65-F5344CB8AC3E}">
        <p14:creationId xmlns:p14="http://schemas.microsoft.com/office/powerpoint/2010/main" val="3666217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3</a:t>
            </a:r>
            <a:r>
              <a:rPr lang="ru-RU" b="1" dirty="0"/>
              <a:t>. </a:t>
            </a:r>
            <a:r>
              <a:rPr lang="ru-RU" b="1" dirty="0" smtClean="0"/>
              <a:t>Безопасность</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dirty="0" smtClean="0"/>
              <a:t>   Безопасность </a:t>
            </a:r>
            <a:r>
              <a:rPr lang="ru-RU" dirty="0"/>
              <a:t>системы – это свойство, отражающее способность системы функционировать, не угрожая людям или окружающей среде. Там, где безопасность является необходимым атрибутом системы, говорят о системе, критической по обеспечению безопасности. Примерами могут служить контролирующие и управляющие системы в авиации, системы управления процессами на химических и фармацевтических заводах и системы управления автомобилями.</a:t>
            </a:r>
          </a:p>
          <a:p>
            <a:pPr marL="0" indent="0">
              <a:buNone/>
            </a:pPr>
            <a:r>
              <a:rPr lang="ru-RU" dirty="0" smtClean="0"/>
              <a:t>   Управление </a:t>
            </a:r>
            <a:r>
              <a:rPr lang="ru-RU" dirty="0"/>
              <a:t>систем, критических по обеспечению безопасности, гораздо проще организовать с помощью аппаратных средств, чем ПО. Однако сейчас строятся системы такой сложности, что управление не может осуществляться только аппаратными средствами. Из-за необходимости управлять большим числом сенсоров и исполнительных механизмов со сложными законами управления требуется управляющее программное обеспечение. В качестве примера можно привести системы управление военными самолетами. Они требуют постоянного программного управления самолетом, гарантирующего безопасность полета.</a:t>
            </a:r>
          </a:p>
        </p:txBody>
      </p:sp>
    </p:spTree>
    <p:extLst>
      <p:ext uri="{BB962C8B-B14F-4D97-AF65-F5344CB8AC3E}">
        <p14:creationId xmlns:p14="http://schemas.microsoft.com/office/powerpoint/2010/main" val="2077592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14375"/>
            <a:ext cx="10515600" cy="6000749"/>
          </a:xfrm>
        </p:spPr>
        <p:txBody>
          <a:bodyPr>
            <a:normAutofit fontScale="92500" lnSpcReduction="20000"/>
          </a:bodyPr>
          <a:lstStyle/>
          <a:p>
            <a:pPr marL="0" indent="0">
              <a:buNone/>
            </a:pPr>
            <a:r>
              <a:rPr lang="en-US" dirty="0" smtClean="0"/>
              <a:t>   </a:t>
            </a:r>
            <a:r>
              <a:rPr lang="ru-RU" dirty="0" smtClean="0"/>
              <a:t>Известно</a:t>
            </a:r>
            <a:r>
              <a:rPr lang="ru-RU" dirty="0"/>
              <a:t>, что компьютерные системы имеют недостатки, т.е. без явных причин иногда выходят из строя, и не всегда ясно, что требуется для восстановления их работоспособности. Программы, выполняемые на таких компьютерах, работают неверно, порой искажая данные. Необходимо учиться жить с этими недостатками, не теряя веры в то, что существуют персональные компьютеры, которые обычно работают нормально.</a:t>
            </a:r>
          </a:p>
          <a:p>
            <a:pPr marL="0" indent="0">
              <a:buNone/>
            </a:pPr>
            <a:r>
              <a:rPr lang="en-US" dirty="0" smtClean="0"/>
              <a:t>   </a:t>
            </a:r>
            <a:r>
              <a:rPr lang="ru-RU" dirty="0" smtClean="0"/>
              <a:t>Функциональную </a:t>
            </a:r>
            <a:r>
              <a:rPr lang="ru-RU" dirty="0"/>
              <a:t>надежность компьютерных систем можно определить степенью доверия к ним, т.е. уверенностью, что система будет работать так, как предполагается, и что сбоев не будет. Это свойство нельзя оценить количественно. Для этого используются такие относительные термины, как "ненадежные", "очень надежные" или "сверхнадежные", отражающие различную степень доверия к системе.</a:t>
            </a:r>
          </a:p>
          <a:p>
            <a:pPr marL="0" indent="0">
              <a:buNone/>
            </a:pPr>
            <a:r>
              <a:rPr lang="en-US" dirty="0" smtClean="0"/>
              <a:t>   </a:t>
            </a:r>
            <a:r>
              <a:rPr lang="ru-RU" dirty="0" smtClean="0"/>
              <a:t>Надежность </a:t>
            </a:r>
            <a:r>
              <a:rPr lang="ru-RU" dirty="0"/>
              <a:t>и полезность – это, конечно, разные вещи. Программа текстового редактора, которую я использовал при написании книги, является не очень надежной, но весьма полезной системой. Зная это, я часто сохранял работу, многократно ее копируя. Этими действиями я компенсировал недостатки системы, снижая риск потери информации в случае ее отказа.</a:t>
            </a:r>
          </a:p>
        </p:txBody>
      </p:sp>
    </p:spTree>
    <p:extLst>
      <p:ext uri="{BB962C8B-B14F-4D97-AF65-F5344CB8AC3E}">
        <p14:creationId xmlns:p14="http://schemas.microsoft.com/office/powerpoint/2010/main" val="213964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6762" y="685801"/>
            <a:ext cx="10515600" cy="5915025"/>
          </a:xfrm>
        </p:spPr>
        <p:txBody>
          <a:bodyPr>
            <a:normAutofit fontScale="70000" lnSpcReduction="20000"/>
          </a:bodyPr>
          <a:lstStyle/>
          <a:p>
            <a:pPr marL="0" indent="0">
              <a:buNone/>
            </a:pPr>
            <a:r>
              <a:rPr lang="ru-RU" dirty="0" smtClean="0"/>
              <a:t>   Программное </a:t>
            </a:r>
            <a:r>
              <a:rPr lang="ru-RU" dirty="0"/>
              <a:t>обеспечение рассматриваемых в этом разделе систем подразделяется на два класса.</a:t>
            </a:r>
          </a:p>
          <a:p>
            <a:pPr marL="0" indent="0">
              <a:buNone/>
            </a:pPr>
            <a:r>
              <a:rPr lang="ru-RU" dirty="0"/>
              <a:t> </a:t>
            </a:r>
          </a:p>
          <a:p>
            <a:pPr marL="514350" indent="-514350">
              <a:buFont typeface="+mj-lt"/>
              <a:buAutoNum type="arabicPeriod"/>
            </a:pPr>
            <a:r>
              <a:rPr lang="ru-RU" i="1" dirty="0" smtClean="0"/>
              <a:t>Первичное </a:t>
            </a:r>
            <a:r>
              <a:rPr lang="ru-RU" i="1" dirty="0"/>
              <a:t>программное обеспечение, критическое по критерию безопасности. </a:t>
            </a:r>
            <a:r>
              <a:rPr lang="ru-RU" dirty="0"/>
              <a:t>Это ПО включается в систему в виде отдельного блок управления. Неправильная работа такого ПО может быть причиной отказа оборудования, вследствие которого может возникнуть угроза жизни человека или нанесения вреда окружающей среде. Я особо обращаю внимание на этот класс программного обеспечения.</a:t>
            </a:r>
          </a:p>
          <a:p>
            <a:pPr marL="514350" indent="-514350">
              <a:buFont typeface="+mj-lt"/>
              <a:buAutoNum type="arabicPeriod"/>
            </a:pPr>
            <a:r>
              <a:rPr lang="ru-RU" i="1" dirty="0" smtClean="0"/>
              <a:t>Вторичное </a:t>
            </a:r>
            <a:r>
              <a:rPr lang="ru-RU" i="1" dirty="0"/>
              <a:t>программное обеспечение, критическое по критерию безопасности. </a:t>
            </a:r>
            <a:r>
              <a:rPr lang="ru-RU" dirty="0"/>
              <a:t>Это ПО косвенным образом может привести к непредвиденным последствиям. Примерами могут служить автоматизированные системы в технике, неправильная работа которых может привести к ошибкам в работе объекта и поставить под угрозу жизнь людей. Другой пример такого ПО – медицинская база данных, содержащая описание лекарств, предназначенных пациентам. Ошибки в этой системе могут привести к неправильной дозировке препаратов.</a:t>
            </a:r>
          </a:p>
          <a:p>
            <a:pPr marL="0" indent="0">
              <a:buNone/>
            </a:pPr>
            <a:r>
              <a:rPr lang="ru-RU" dirty="0"/>
              <a:t> </a:t>
            </a:r>
          </a:p>
          <a:p>
            <a:pPr marL="0" indent="0">
              <a:buNone/>
            </a:pPr>
            <a:r>
              <a:rPr lang="ru-RU" dirty="0" smtClean="0"/>
              <a:t>   Безотказность </a:t>
            </a:r>
            <a:r>
              <a:rPr lang="ru-RU" dirty="0"/>
              <a:t>и безопасность системы – взаимосвязанные, но, очевидно, различные составляющие функциональной надежности. Конечно, система, критическая по обеспечению безопасности, должна соответствовать своему назначению и функционировать без отказов. Для обеспечения непрерывного функционирования даже в случае ошибок она должна иметь защиту от сбоев. Однако отказоустойчивость не гарантирует безопасности системы. Программное обеспечение может только один раз сработать неправильно, и это приведет к несчастным случаям.</a:t>
            </a:r>
          </a:p>
        </p:txBody>
      </p:sp>
    </p:spTree>
    <p:extLst>
      <p:ext uri="{BB962C8B-B14F-4D97-AF65-F5344CB8AC3E}">
        <p14:creationId xmlns:p14="http://schemas.microsoft.com/office/powerpoint/2010/main" val="22145373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14338"/>
            <a:ext cx="10515600" cy="6286500"/>
          </a:xfrm>
        </p:spPr>
        <p:txBody>
          <a:bodyPr>
            <a:normAutofit fontScale="62500" lnSpcReduction="20000"/>
          </a:bodyPr>
          <a:lstStyle/>
          <a:p>
            <a:pPr marL="0" indent="0">
              <a:buNone/>
            </a:pPr>
            <a:r>
              <a:rPr lang="ru-RU" dirty="0"/>
              <a:t>Нельзя быть на сто процентов уверенным, что системное программное обеспечение безопасно и отказоустойчиво. Безотказность ПО не гарантирует его безопасность по ряду причин.</a:t>
            </a:r>
          </a:p>
          <a:p>
            <a:pPr marL="0" indent="0">
              <a:buNone/>
            </a:pPr>
            <a:r>
              <a:rPr lang="ru-RU" dirty="0"/>
              <a:t> </a:t>
            </a:r>
          </a:p>
          <a:p>
            <a:pPr marL="514350" indent="-514350">
              <a:buFont typeface="+mj-lt"/>
              <a:buAutoNum type="arabicPeriod"/>
            </a:pPr>
            <a:r>
              <a:rPr lang="ru-RU" dirty="0" smtClean="0"/>
              <a:t>В </a:t>
            </a:r>
            <a:r>
              <a:rPr lang="ru-RU" dirty="0"/>
              <a:t>системной спецификации может быть не определено поведение системы в некоторых критических ситуациях. Высокий процент сбоев систем – результат скорее неверных или неполных требований, чем ошибок программирования. После изучения ошибок в программных системах </a:t>
            </a:r>
            <a:r>
              <a:rPr lang="ru-RU" dirty="0" err="1"/>
              <a:t>Лутц</a:t>
            </a:r>
            <a:r>
              <a:rPr lang="ru-RU" dirty="0"/>
              <a:t> делает вывод:</a:t>
            </a:r>
          </a:p>
          <a:p>
            <a:pPr marL="0" indent="0">
              <a:buNone/>
            </a:pPr>
            <a:r>
              <a:rPr lang="ru-RU" dirty="0"/>
              <a:t> </a:t>
            </a:r>
          </a:p>
          <a:p>
            <a:pPr marL="0" indent="0">
              <a:buNone/>
            </a:pPr>
            <a:r>
              <a:rPr lang="ru-RU" b="1" dirty="0" smtClean="0"/>
              <a:t>            "...</a:t>
            </a:r>
            <a:r>
              <a:rPr lang="ru-RU" b="1" dirty="0"/>
              <a:t>трудности с формулировкой требований к разрабатываемой системе – основная причина </a:t>
            </a:r>
            <a:r>
              <a:rPr lang="ru-RU" b="1" dirty="0" smtClean="0"/>
              <a:t>   </a:t>
            </a:r>
          </a:p>
          <a:p>
            <a:pPr marL="0" indent="0">
              <a:buNone/>
            </a:pPr>
            <a:r>
              <a:rPr lang="ru-RU" b="1" dirty="0"/>
              <a:t> </a:t>
            </a:r>
            <a:r>
              <a:rPr lang="ru-RU" b="1" dirty="0" smtClean="0"/>
              <a:t>        ошибок </a:t>
            </a:r>
            <a:r>
              <a:rPr lang="ru-RU" b="1" dirty="0"/>
              <a:t>программного обеспечения, связанных с безопасностью, которые нельзя выявить до </a:t>
            </a:r>
            <a:r>
              <a:rPr lang="ru-RU" b="1" dirty="0" smtClean="0"/>
              <a:t> </a:t>
            </a:r>
          </a:p>
          <a:p>
            <a:pPr marL="0" indent="0">
              <a:buNone/>
            </a:pPr>
            <a:r>
              <a:rPr lang="ru-RU" b="1" dirty="0"/>
              <a:t> </a:t>
            </a:r>
            <a:r>
              <a:rPr lang="ru-RU" b="1" dirty="0" smtClean="0"/>
              <a:t>        сборки </a:t>
            </a:r>
            <a:r>
              <a:rPr lang="ru-RU" b="1" dirty="0"/>
              <a:t>и тестирования системы".</a:t>
            </a:r>
            <a:endParaRPr lang="ru-RU" dirty="0"/>
          </a:p>
          <a:p>
            <a:pPr marL="0" indent="0">
              <a:buNone/>
            </a:pPr>
            <a:r>
              <a:rPr lang="ru-RU" dirty="0"/>
              <a:t> </a:t>
            </a:r>
          </a:p>
          <a:p>
            <a:pPr marL="514350" indent="-514350">
              <a:buFont typeface="+mj-lt"/>
              <a:buAutoNum type="arabicPeriod" startAt="2"/>
            </a:pPr>
            <a:r>
              <a:rPr lang="ru-RU" dirty="0" smtClean="0"/>
              <a:t>Сбои </a:t>
            </a:r>
            <a:r>
              <a:rPr lang="ru-RU" dirty="0"/>
              <a:t>в работе аппаратных средств могут привести к непредсказуемому поведению системы, в результате чего программное обеспечение сталкивается с непредвиденной ситуацией. Когда системные компоненты близки к состоянию отказа, они могут вести себя неустойчиво и генерировать сигналы, которые могут быть обработаны программным обеспечением непредвиденным образом.</a:t>
            </a:r>
          </a:p>
          <a:p>
            <a:pPr marL="514350" indent="-514350">
              <a:buFont typeface="+mj-lt"/>
              <a:buAutoNum type="arabicPeriod" startAt="2"/>
            </a:pPr>
            <a:r>
              <a:rPr lang="ru-RU" dirty="0" smtClean="0"/>
              <a:t>Операторы</a:t>
            </a:r>
            <a:r>
              <a:rPr lang="ru-RU" dirty="0"/>
              <a:t>, работающие с системой, могут внести ошибки, которые в особых ситуациях способны привести к сбою системы. Анекдотический пример – механик дал команду системе, управляющей полетом самолета, поднять шасси. Управляющая система выполнила команду механика несмотря на то, что самолет был на земле!</a:t>
            </a:r>
          </a:p>
          <a:p>
            <a:pPr marL="0" indent="0">
              <a:buNone/>
            </a:pPr>
            <a:r>
              <a:rPr lang="ru-RU" dirty="0"/>
              <a:t> </a:t>
            </a:r>
          </a:p>
          <a:p>
            <a:pPr marL="0" indent="0">
              <a:buNone/>
            </a:pPr>
            <a:r>
              <a:rPr lang="ru-RU" dirty="0"/>
              <a:t>При разработке систем, критических по обеспечению безопасности, используется специальная терминология, приведенная в табл. 7.2.</a:t>
            </a:r>
          </a:p>
        </p:txBody>
      </p:sp>
    </p:spTree>
    <p:extLst>
      <p:ext uri="{BB962C8B-B14F-4D97-AF65-F5344CB8AC3E}">
        <p14:creationId xmlns:p14="http://schemas.microsoft.com/office/powerpoint/2010/main" val="41317964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57175"/>
            <a:ext cx="10515600" cy="542925"/>
          </a:xfrm>
        </p:spPr>
        <p:txBody>
          <a:bodyPr/>
          <a:lstStyle/>
          <a:p>
            <a:pPr marL="0" indent="0" algn="ctr">
              <a:buNone/>
            </a:pPr>
            <a:r>
              <a:rPr lang="ru-RU" b="1" dirty="0"/>
              <a:t>Таблица 7.2. Терминология </a:t>
            </a:r>
            <a:r>
              <a:rPr lang="ru-RU" b="1" dirty="0" smtClean="0"/>
              <a:t>безопасности</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2033691132"/>
              </p:ext>
            </p:extLst>
          </p:nvPr>
        </p:nvGraphicFramePr>
        <p:xfrm>
          <a:off x="1781175" y="800100"/>
          <a:ext cx="8629650" cy="5830756"/>
        </p:xfrm>
        <a:graphic>
          <a:graphicData uri="http://schemas.openxmlformats.org/drawingml/2006/table">
            <a:tbl>
              <a:tblPr/>
              <a:tblGrid>
                <a:gridCol w="1590073">
                  <a:extLst>
                    <a:ext uri="{9D8B030D-6E8A-4147-A177-3AD203B41FA5}">
                      <a16:colId xmlns:a16="http://schemas.microsoft.com/office/drawing/2014/main" val="692911210"/>
                    </a:ext>
                  </a:extLst>
                </a:gridCol>
                <a:gridCol w="7039577">
                  <a:extLst>
                    <a:ext uri="{9D8B030D-6E8A-4147-A177-3AD203B41FA5}">
                      <a16:colId xmlns:a16="http://schemas.microsoft.com/office/drawing/2014/main" val="366306698"/>
                    </a:ext>
                  </a:extLst>
                </a:gridCol>
              </a:tblGrid>
              <a:tr h="233231">
                <a:tc>
                  <a:txBody>
                    <a:bodyPr/>
                    <a:lstStyle/>
                    <a:p>
                      <a:pPr>
                        <a:lnSpc>
                          <a:spcPct val="107000"/>
                        </a:lnSpc>
                        <a:spcAft>
                          <a:spcPts val="0"/>
                        </a:spcAft>
                      </a:pPr>
                      <a:r>
                        <a:rPr lang="ru-RU"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Термин</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042" marR="3204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Описание</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042" marR="3204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34880385"/>
                  </a:ext>
                </a:extLst>
              </a:tr>
              <a:tr h="1166151">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Авария (или несчастный случай)</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042" marR="32042"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Незапланированное событие или последовательность событий, приводящие к человеческой смерти или ранению; нанесение ущерба собственности или окружающей среде. Пример несчастного случая – нанесение увечий оператору машиной, управляемой компьютерной системой</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042" marR="32042"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1983566"/>
                  </a:ext>
                </a:extLst>
              </a:tr>
              <a:tr h="699691">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Опасность (опасные ситуации)</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042" marR="32042" marT="0" marB="0">
                    <a:lnL>
                      <a:noFill/>
                    </a:lnL>
                    <a:lnR>
                      <a:noFill/>
                    </a:lnR>
                    <a:lnT>
                      <a:noFill/>
                    </a:lnT>
                    <a:lnB>
                      <a:noFill/>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Ситуации, при которых возможны несчастные случаи и аварии. Пример опасности – отказ сенсора, который определяет наличие препятствия впереди машины</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042" marR="32042" marT="0" marB="0">
                    <a:lnL>
                      <a:noFill/>
                    </a:lnL>
                    <a:lnR>
                      <a:noFill/>
                    </a:lnR>
                    <a:lnT>
                      <a:noFill/>
                    </a:lnT>
                    <a:lnB>
                      <a:noFill/>
                    </a:lnB>
                    <a:solidFill>
                      <a:srgbClr val="FFFFFF"/>
                    </a:solidFill>
                  </a:tcPr>
                </a:tc>
                <a:extLst>
                  <a:ext uri="{0D108BD9-81ED-4DB2-BD59-A6C34878D82A}">
                    <a16:rowId xmlns:a16="http://schemas.microsoft.com/office/drawing/2014/main" val="807986135"/>
                  </a:ext>
                </a:extLst>
              </a:tr>
              <a:tr h="699691">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Повреждения</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042" marR="32042" marT="0" marB="0">
                    <a:lnL>
                      <a:noFill/>
                    </a:lnL>
                    <a:lnR>
                      <a:noFill/>
                    </a:lnR>
                    <a:lnT>
                      <a:noFill/>
                    </a:lnT>
                    <a:lnB>
                      <a:noFill/>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Оцениваются как ущерб от опасных случаев. Повреждения могут быть как незначительными, так и катастрофическими, приводящими к гибели людей</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042" marR="32042" marT="0" marB="0">
                    <a:lnL>
                      <a:noFill/>
                    </a:lnL>
                    <a:lnR>
                      <a:noFill/>
                    </a:lnR>
                    <a:lnT>
                      <a:noFill/>
                    </a:lnT>
                    <a:lnB>
                      <a:noFill/>
                    </a:lnB>
                    <a:solidFill>
                      <a:srgbClr val="FFFFFF"/>
                    </a:solidFill>
                  </a:tcPr>
                </a:tc>
                <a:extLst>
                  <a:ext uri="{0D108BD9-81ED-4DB2-BD59-A6C34878D82A}">
                    <a16:rowId xmlns:a16="http://schemas.microsoft.com/office/drawing/2014/main" val="1356765114"/>
                  </a:ext>
                </a:extLst>
              </a:tr>
              <a:tr h="932920">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Серьезность опасности</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042" marR="32042" marT="0" marB="0">
                    <a:lnL>
                      <a:noFill/>
                    </a:lnL>
                    <a:lnR>
                      <a:noFill/>
                    </a:lnR>
                    <a:lnT>
                      <a:noFill/>
                    </a:lnT>
                    <a:lnB>
                      <a:noFill/>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Оценивается по самым большим повреждениям в результате самых опасных случаев. Серьезность опасности может ранжироваться от катастрофической, приводящей к гибели людей, до незначительной</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042" marR="32042" marT="0" marB="0">
                    <a:lnL>
                      <a:noFill/>
                    </a:lnL>
                    <a:lnR>
                      <a:noFill/>
                    </a:lnR>
                    <a:lnT>
                      <a:noFill/>
                    </a:lnT>
                    <a:lnB>
                      <a:noFill/>
                    </a:lnB>
                    <a:solidFill>
                      <a:srgbClr val="FFFFFF"/>
                    </a:solidFill>
                  </a:tcPr>
                </a:tc>
                <a:extLst>
                  <a:ext uri="{0D108BD9-81ED-4DB2-BD59-A6C34878D82A}">
                    <a16:rowId xmlns:a16="http://schemas.microsoft.com/office/drawing/2014/main" val="295155140"/>
                  </a:ext>
                </a:extLst>
              </a:tr>
              <a:tr h="1399381">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Вероятность опасности</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042" marR="32042" marT="0" marB="0">
                    <a:lnL>
                      <a:noFill/>
                    </a:lnL>
                    <a:lnR>
                      <a:noFill/>
                    </a:lnR>
                    <a:lnT>
                      <a:noFill/>
                    </a:lnT>
                    <a:lnB>
                      <a:noFill/>
                    </a:lnB>
                    <a:solidFill>
                      <a:srgbClr val="FFFFFF"/>
                    </a:solidFill>
                  </a:tcPr>
                </a:tc>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Вероятность появления событий, которые создают опасные ситуации. Значение вероятности определяется обычным образом. Опасные события ранжируются от вероятного (если, например, вероятность равна 1/100, т.е. на 100 "нормальных" событий произойдет одно опасное) и до невозможного (когда ни при каких условиях не возникнет опасной ситуации)</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042" marR="32042" marT="0" marB="0">
                    <a:lnL>
                      <a:noFill/>
                    </a:lnL>
                    <a:lnR>
                      <a:noFill/>
                    </a:lnR>
                    <a:lnT>
                      <a:noFill/>
                    </a:lnT>
                    <a:lnB>
                      <a:noFill/>
                    </a:lnB>
                    <a:solidFill>
                      <a:srgbClr val="FFFFFF"/>
                    </a:solidFill>
                  </a:tcPr>
                </a:tc>
                <a:extLst>
                  <a:ext uri="{0D108BD9-81ED-4DB2-BD59-A6C34878D82A}">
                    <a16:rowId xmlns:a16="http://schemas.microsoft.com/office/drawing/2014/main" val="4174592896"/>
                  </a:ext>
                </a:extLst>
              </a:tr>
              <a:tr h="699691">
                <a:tc>
                  <a:txBody>
                    <a:bodyPr/>
                    <a:lstStyle/>
                    <a:p>
                      <a:pPr>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Риск</a:t>
                      </a:r>
                      <a:endParaRPr lang="ru-RU" sz="13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042" marR="32042"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Измеряется как вероятность того, что система будет причиной несчастного случая. Для оценки риска определяются вероятность опасности, серьезность опасности и вероятность того, что опасная ситуация приведет к аварии</a:t>
                      </a:r>
                      <a:endParaRPr lang="ru-RU" sz="13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2042" marR="32042"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45462313"/>
                  </a:ext>
                </a:extLst>
              </a:tr>
            </a:tbl>
          </a:graphicData>
        </a:graphic>
      </p:graphicFrame>
    </p:spTree>
    <p:extLst>
      <p:ext uri="{BB962C8B-B14F-4D97-AF65-F5344CB8AC3E}">
        <p14:creationId xmlns:p14="http://schemas.microsoft.com/office/powerpoint/2010/main" val="754754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42913"/>
            <a:ext cx="10515600" cy="6057900"/>
          </a:xfrm>
        </p:spPr>
        <p:txBody>
          <a:bodyPr>
            <a:normAutofit fontScale="85000" lnSpcReduction="20000"/>
          </a:bodyPr>
          <a:lstStyle/>
          <a:p>
            <a:pPr marL="0" indent="0">
              <a:buNone/>
            </a:pPr>
            <a:r>
              <a:rPr lang="ru-RU" dirty="0" smtClean="0"/>
              <a:t>   Считается</a:t>
            </a:r>
            <a:r>
              <a:rPr lang="ru-RU" dirty="0"/>
              <a:t>, что система безопасна, если ее эксплуатация исключает аварии (несчастные случаи) или их последствия незначительны. Этого можно достичь тремя дополняющими друг друга способами.</a:t>
            </a:r>
          </a:p>
          <a:p>
            <a:pPr marL="0" indent="0">
              <a:buNone/>
            </a:pPr>
            <a:r>
              <a:rPr lang="ru-RU" dirty="0"/>
              <a:t> </a:t>
            </a:r>
          </a:p>
          <a:p>
            <a:pPr marL="514350" indent="-514350">
              <a:buFont typeface="+mj-lt"/>
              <a:buAutoNum type="arabicPeriod"/>
            </a:pPr>
            <a:r>
              <a:rPr lang="ru-RU" i="1" dirty="0" smtClean="0"/>
              <a:t>Предотвращение </a:t>
            </a:r>
            <a:r>
              <a:rPr lang="ru-RU" i="1" dirty="0"/>
              <a:t>опасности. </a:t>
            </a:r>
            <a:r>
              <a:rPr lang="ru-RU" dirty="0"/>
              <a:t>Система разрабатывается таким образом, чтобы избежать опасных ситуаций. Например, чтобы во время эксплуатации машины избежать попадания рук оператора под лезвие, в системе раскроя предусматривается обязательное одновременное нажатие двух отдельных кнопок управления.</a:t>
            </a:r>
          </a:p>
          <a:p>
            <a:pPr marL="514350" indent="-514350">
              <a:buFont typeface="+mj-lt"/>
              <a:buAutoNum type="arabicPeriod"/>
            </a:pPr>
            <a:r>
              <a:rPr lang="ru-RU" i="1" dirty="0" smtClean="0"/>
              <a:t>Обнаружение </a:t>
            </a:r>
            <a:r>
              <a:rPr lang="ru-RU" i="1" dirty="0"/>
              <a:t>и устранение опасности. </a:t>
            </a:r>
            <a:r>
              <a:rPr lang="ru-RU" dirty="0"/>
              <a:t>Система разрабатывается таким образом, чтобы возможные опасные ситуации были обнаружены и устранены до того, как они приведут к аварии. Например, система, управляющая химическим предприятием, для предотвращения взрыва от высокого давления должна вовремя обнаружить избыточное давление и открыть предохранительный клапан, чтобы уменьшить это давление.</a:t>
            </a:r>
          </a:p>
          <a:p>
            <a:pPr marL="514350" indent="-514350">
              <a:buFont typeface="+mj-lt"/>
              <a:buAutoNum type="arabicPeriod"/>
            </a:pPr>
            <a:r>
              <a:rPr lang="ru-RU" i="1" dirty="0" smtClean="0"/>
              <a:t>Ограничение </a:t>
            </a:r>
            <a:r>
              <a:rPr lang="ru-RU" i="1" dirty="0"/>
              <a:t>последствий. </a:t>
            </a:r>
            <a:r>
              <a:rPr lang="ru-RU" dirty="0"/>
              <a:t>Система может включать способы защиты, </a:t>
            </a:r>
            <a:r>
              <a:rPr lang="ru-RU" dirty="0" err="1"/>
              <a:t>минимизирующие</a:t>
            </a:r>
            <a:r>
              <a:rPr lang="ru-RU" dirty="0"/>
              <a:t> повреждения, возникающие в результате происшедшей аварии. Например, в систему управления двигателями самолета обычно включается автоматическая система огнетушения. В случае возгорания такая система позволяет предотвратить пожар и не ставит под угрозу жизнь пассажиров и экипажа.</a:t>
            </a:r>
          </a:p>
        </p:txBody>
      </p:sp>
    </p:spTree>
    <p:extLst>
      <p:ext uri="{BB962C8B-B14F-4D97-AF65-F5344CB8AC3E}">
        <p14:creationId xmlns:p14="http://schemas.microsoft.com/office/powerpoint/2010/main" val="12600636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71525"/>
            <a:ext cx="10515600" cy="5957887"/>
          </a:xfrm>
        </p:spPr>
        <p:txBody>
          <a:bodyPr>
            <a:normAutofit fontScale="85000" lnSpcReduction="20000"/>
          </a:bodyPr>
          <a:lstStyle/>
          <a:p>
            <a:pPr marL="0" indent="0">
              <a:buNone/>
            </a:pPr>
            <a:r>
              <a:rPr lang="ru-RU" dirty="0" smtClean="0"/>
              <a:t>   Аварии </a:t>
            </a:r>
            <a:r>
              <a:rPr lang="ru-RU" dirty="0"/>
              <a:t>и несчастные случаи обычно являются результатом нескольких событий, которые происходят одновременно с непредвиденными последствиями. Анализируя серьезные аварии, в работе показано, что почти все они произошли из-за комбинации системных сбоев, а не вследствие отдельных сбоев. Непредвиденная комбинация сбоев приводила к отказу системы. В той же работе утверждается, что невозможно предупредить все комбинации сбоев системы и эти аварии – неизбежное следствие использования сложных систем. Программное обеспечение имеет тенденцию разрастаться и усложняться, а сложность программно-управляемых систем увеличивает вероятность аварий и несчастных случаев.</a:t>
            </a:r>
          </a:p>
          <a:p>
            <a:pPr marL="0" indent="0">
              <a:buNone/>
            </a:pPr>
            <a:r>
              <a:rPr lang="ru-RU" dirty="0" smtClean="0"/>
              <a:t>   Это</a:t>
            </a:r>
            <a:r>
              <a:rPr lang="ru-RU" dirty="0"/>
              <a:t>, конечно, не означает, что программное управление обязательно увеличивает риск, связанный с системой. Программное управление и текущий контроль могут повысить безопасность систем. Кроме того, программно-управляемые системы могут контролировать более широкий диапазон условий по сравнению, например, с электромеханическими системами. Они также довольно легко настраиваются. Они предполагают использование компьютерных средств, которым свойственна высокая надежность и которые относительно компактны. Программно-управляемые сложные системы могут блокировать опасность. Они могут поддерживать управление во вредных условиях, уменьшая количество необходимого обслуживающего персонала.</a:t>
            </a:r>
          </a:p>
        </p:txBody>
      </p:sp>
    </p:spTree>
    <p:extLst>
      <p:ext uri="{BB962C8B-B14F-4D97-AF65-F5344CB8AC3E}">
        <p14:creationId xmlns:p14="http://schemas.microsoft.com/office/powerpoint/2010/main" val="455824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22250"/>
            <a:ext cx="10515600" cy="563563"/>
          </a:xfrm>
        </p:spPr>
        <p:txBody>
          <a:bodyPr>
            <a:normAutofit fontScale="90000"/>
          </a:bodyPr>
          <a:lstStyle/>
          <a:p>
            <a:pPr algn="ctr"/>
            <a:r>
              <a:rPr lang="ru-RU" b="1" dirty="0" smtClean="0"/>
              <a:t>4</a:t>
            </a:r>
            <a:r>
              <a:rPr lang="ru-RU" b="1" dirty="0"/>
              <a:t>. </a:t>
            </a:r>
            <a:r>
              <a:rPr lang="ru-RU" b="1" dirty="0" smtClean="0"/>
              <a:t>Защищенность</a:t>
            </a:r>
            <a:endParaRPr lang="ru-RU" dirty="0"/>
          </a:p>
        </p:txBody>
      </p:sp>
      <p:sp>
        <p:nvSpPr>
          <p:cNvPr id="3" name="Объект 2"/>
          <p:cNvSpPr>
            <a:spLocks noGrp="1"/>
          </p:cNvSpPr>
          <p:nvPr>
            <p:ph idx="1"/>
          </p:nvPr>
        </p:nvSpPr>
        <p:spPr>
          <a:xfrm>
            <a:off x="838200" y="928688"/>
            <a:ext cx="10515600" cy="5815012"/>
          </a:xfrm>
        </p:spPr>
        <p:txBody>
          <a:bodyPr>
            <a:normAutofit fontScale="77500" lnSpcReduction="20000"/>
          </a:bodyPr>
          <a:lstStyle/>
          <a:p>
            <a:pPr marL="0" indent="0">
              <a:buNone/>
            </a:pPr>
            <a:r>
              <a:rPr lang="ru-RU" dirty="0" smtClean="0"/>
              <a:t>   Это </a:t>
            </a:r>
            <a:r>
              <a:rPr lang="ru-RU" dirty="0"/>
              <a:t>способность системы защищать себя от внешних случайных или преднамеренных воздействий. Примером внешних воздействий на систему могли бы быть компьютерные вирусы, несанкционированное использование системы, несанкционированное изменение системы или данных и т.д. Защищенность важна для всех критических систем. Без приемлемого уровня защищенности работоспособность, безотказность и безопасность системы теряют смысл, поскольку причиной повреждения системы могут быть внешние воздействия.</a:t>
            </a:r>
          </a:p>
          <a:p>
            <a:pPr marL="0" indent="0">
              <a:buNone/>
            </a:pPr>
            <a:r>
              <a:rPr lang="ru-RU" dirty="0" smtClean="0"/>
              <a:t>   Это </a:t>
            </a:r>
            <a:r>
              <a:rPr lang="ru-RU" dirty="0"/>
              <a:t>связано с тем, что все методы подтверждения работоспособности, безотказности и защищенности полагаются на неизменность системы при эксплуатации и на соответствие ее параметров первоначально установленным. Если установленная система была повреждена каким-то образом (например, если программное обеспечение было изменено в результате проникновения в систему вируса), то параметры надежности и безопасности, которые первоначально были заложены, не могут больше поддерживаться. В этом случае программное обеспечение может вести себя непредсказуемо.</a:t>
            </a:r>
          </a:p>
          <a:p>
            <a:pPr marL="0" indent="0">
              <a:buNone/>
            </a:pPr>
            <a:r>
              <a:rPr lang="ru-RU" dirty="0" smtClean="0"/>
              <a:t>   Имеются </a:t>
            </a:r>
            <a:r>
              <a:rPr lang="ru-RU" dirty="0"/>
              <a:t>определенные типы критических систем, для которых защищенность – наиболее важный показатель надежности системы. Военные системы, системы для электронной торговли и системы, включающие создание и обмен конфиденциальной информацией, должны разрабатываться с очень высоким уровнем защищенности. Например, если система резервирования билетов авиакомпании недоступна, это причиняет неудобство в связи с некоторой задержкой продажи билетов, но если система не защищена и может принимать поддельные заказы, то авиакомпания может понести большие убытки.</a:t>
            </a:r>
          </a:p>
        </p:txBody>
      </p:sp>
    </p:spTree>
    <p:extLst>
      <p:ext uri="{BB962C8B-B14F-4D97-AF65-F5344CB8AC3E}">
        <p14:creationId xmlns:p14="http://schemas.microsoft.com/office/powerpoint/2010/main" val="29210718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00026"/>
            <a:ext cx="10515600" cy="6529388"/>
          </a:xfrm>
        </p:spPr>
        <p:txBody>
          <a:bodyPr>
            <a:normAutofit fontScale="85000" lnSpcReduction="20000"/>
          </a:bodyPr>
          <a:lstStyle/>
          <a:p>
            <a:pPr marL="0" indent="0">
              <a:buNone/>
            </a:pPr>
            <a:r>
              <a:rPr lang="ru-RU" dirty="0" smtClean="0"/>
              <a:t>   Существует </a:t>
            </a:r>
            <a:r>
              <a:rPr lang="ru-RU" dirty="0"/>
              <a:t>три типа повреждений системы, которые могут быть вызваны внешними воздействиями.</a:t>
            </a:r>
          </a:p>
          <a:p>
            <a:pPr marL="0" indent="0">
              <a:buNone/>
            </a:pPr>
            <a:r>
              <a:rPr lang="ru-RU" dirty="0"/>
              <a:t> </a:t>
            </a:r>
          </a:p>
          <a:p>
            <a:pPr marL="514350" indent="-514350">
              <a:buFont typeface="+mj-lt"/>
              <a:buAutoNum type="arabicPeriod"/>
            </a:pPr>
            <a:r>
              <a:rPr lang="ru-RU" i="1" dirty="0" smtClean="0"/>
              <a:t>Отказ </a:t>
            </a:r>
            <a:r>
              <a:rPr lang="ru-RU" i="1" dirty="0"/>
              <a:t>в предоставлении системных сервисов. </a:t>
            </a:r>
            <a:r>
              <a:rPr lang="ru-RU" dirty="0"/>
              <a:t>Система может быть переведена в такое состояние, когда нормальный доступ к системным сервисам становится невозможным. Очевидно, это отражается на работоспособности системы.</a:t>
            </a:r>
          </a:p>
          <a:p>
            <a:pPr marL="514350" indent="-514350">
              <a:buFont typeface="+mj-lt"/>
              <a:buAutoNum type="arabicPeriod"/>
            </a:pPr>
            <a:r>
              <a:rPr lang="ru-RU" i="1" dirty="0" smtClean="0"/>
              <a:t>Разрушение </a:t>
            </a:r>
            <a:r>
              <a:rPr lang="ru-RU" i="1" dirty="0"/>
              <a:t>программ и данных. </a:t>
            </a:r>
            <a:r>
              <a:rPr lang="ru-RU" dirty="0"/>
              <a:t>Компоненты программного обеспечения системы могут быть </a:t>
            </a:r>
            <a:r>
              <a:rPr lang="ru-RU" dirty="0" err="1"/>
              <a:t>несанкционированно</a:t>
            </a:r>
            <a:r>
              <a:rPr lang="ru-RU" dirty="0"/>
              <a:t> изменены. Это может повлиять на поведение системы, а следовательно, на надежность и безопасность. Если повреждение серьезно, система может стать не пригодной к эксплуатации.</a:t>
            </a:r>
          </a:p>
          <a:p>
            <a:pPr marL="514350" indent="-514350">
              <a:buFont typeface="+mj-lt"/>
              <a:buAutoNum type="arabicPeriod"/>
            </a:pPr>
            <a:r>
              <a:rPr lang="ru-RU" i="1" dirty="0" smtClean="0"/>
              <a:t>Раскрытие </a:t>
            </a:r>
            <a:r>
              <a:rPr lang="ru-RU" i="1" dirty="0"/>
              <a:t>конфиденциальной информации. </a:t>
            </a:r>
            <a:r>
              <a:rPr lang="ru-RU" dirty="0"/>
              <a:t>Информация, находящаяся под управлением системы, может быть конфиденциальной, внешнее проникновение в систему может сделать ее публично доступной. В зависимости от типа данных, это может повлиять на безопасность системы и вызвать дальнейшие изменения в системе, которые скажутся на ее работоспособности и безотказности.</a:t>
            </a:r>
          </a:p>
          <a:p>
            <a:pPr marL="0" indent="0">
              <a:buNone/>
            </a:pPr>
            <a:r>
              <a:rPr lang="ru-RU" dirty="0"/>
              <a:t> </a:t>
            </a:r>
          </a:p>
          <a:p>
            <a:pPr marL="0" indent="0">
              <a:buNone/>
            </a:pPr>
            <a:r>
              <a:rPr lang="ru-RU" dirty="0" smtClean="0"/>
              <a:t>   Как </a:t>
            </a:r>
            <a:r>
              <a:rPr lang="ru-RU" dirty="0"/>
              <a:t>и в случае с другими составляющими надежности, есть специальная терминология, связанная с защищенностью систем. Некоторые термины, определенные в монографии, приведены в табл. 7.3.</a:t>
            </a:r>
          </a:p>
        </p:txBody>
      </p:sp>
    </p:spTree>
    <p:extLst>
      <p:ext uri="{BB962C8B-B14F-4D97-AF65-F5344CB8AC3E}">
        <p14:creationId xmlns:p14="http://schemas.microsoft.com/office/powerpoint/2010/main" val="759145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42900"/>
            <a:ext cx="10515600" cy="485775"/>
          </a:xfrm>
        </p:spPr>
        <p:txBody>
          <a:bodyPr/>
          <a:lstStyle/>
          <a:p>
            <a:pPr marL="0" indent="0" algn="ctr">
              <a:buNone/>
            </a:pPr>
            <a:r>
              <a:rPr lang="ru-RU" b="1" dirty="0"/>
              <a:t>Таблица 7.3. Терминология </a:t>
            </a:r>
            <a:r>
              <a:rPr lang="ru-RU" b="1" dirty="0" smtClean="0"/>
              <a:t>защищенности</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65956820"/>
              </p:ext>
            </p:extLst>
          </p:nvPr>
        </p:nvGraphicFramePr>
        <p:xfrm>
          <a:off x="822474" y="2482057"/>
          <a:ext cx="10547051" cy="2772410"/>
        </p:xfrm>
        <a:graphic>
          <a:graphicData uri="http://schemas.openxmlformats.org/drawingml/2006/table">
            <a:tbl>
              <a:tblPr/>
              <a:tblGrid>
                <a:gridCol w="2082389">
                  <a:extLst>
                    <a:ext uri="{9D8B030D-6E8A-4147-A177-3AD203B41FA5}">
                      <a16:colId xmlns:a16="http://schemas.microsoft.com/office/drawing/2014/main" val="318912105"/>
                    </a:ext>
                  </a:extLst>
                </a:gridCol>
                <a:gridCol w="8464662">
                  <a:extLst>
                    <a:ext uri="{9D8B030D-6E8A-4147-A177-3AD203B41FA5}">
                      <a16:colId xmlns:a16="http://schemas.microsoft.com/office/drawing/2014/main" val="1827357834"/>
                    </a:ext>
                  </a:extLst>
                </a:gridCol>
              </a:tblGrid>
              <a:tr h="257974">
                <a:tc>
                  <a:txBody>
                    <a:bodyPr/>
                    <a:lstStyle/>
                    <a:p>
                      <a:pPr algn="just">
                        <a:lnSpc>
                          <a:spcPct val="107000"/>
                        </a:lnSpc>
                        <a:spcAft>
                          <a:spcPts val="0"/>
                        </a:spcAft>
                      </a:pPr>
                      <a:r>
                        <a:rPr lang="ru-RU" sz="1700" b="1">
                          <a:solidFill>
                            <a:srgbClr val="000000"/>
                          </a:solidFill>
                          <a:effectLst/>
                          <a:latin typeface="Times New Roman" panose="02020603050405020304" pitchFamily="18" charset="0"/>
                          <a:ea typeface="Times New Roman" panose="02020603050405020304" pitchFamily="18" charset="0"/>
                        </a:rPr>
                        <a:t>Термин</a:t>
                      </a:r>
                      <a:endParaRPr lang="ru-RU" sz="1500">
                        <a:effectLst/>
                        <a:latin typeface="Times New Roman" panose="02020603050405020304" pitchFamily="18" charset="0"/>
                        <a:ea typeface="Times New Roman" panose="02020603050405020304" pitchFamily="18" charset="0"/>
                      </a:endParaRPr>
                    </a:p>
                  </a:txBody>
                  <a:tcPr marL="39161" marR="3916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07000"/>
                        </a:lnSpc>
                        <a:spcAft>
                          <a:spcPts val="0"/>
                        </a:spcAft>
                      </a:pPr>
                      <a:r>
                        <a:rPr lang="ru-RU" sz="1700" b="1">
                          <a:solidFill>
                            <a:srgbClr val="000000"/>
                          </a:solidFill>
                          <a:effectLst/>
                          <a:latin typeface="Times New Roman" panose="02020603050405020304" pitchFamily="18" charset="0"/>
                          <a:ea typeface="Times New Roman" panose="02020603050405020304" pitchFamily="18" charset="0"/>
                        </a:rPr>
                        <a:t>Описание</a:t>
                      </a:r>
                      <a:endParaRPr lang="ru-RU" sz="1500">
                        <a:effectLst/>
                        <a:latin typeface="Times New Roman" panose="02020603050405020304" pitchFamily="18" charset="0"/>
                        <a:ea typeface="Times New Roman" panose="02020603050405020304" pitchFamily="18" charset="0"/>
                      </a:endParaRPr>
                    </a:p>
                  </a:txBody>
                  <a:tcPr marL="39161" marR="3916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10236103"/>
                  </a:ext>
                </a:extLst>
              </a:tr>
              <a:tr h="534548">
                <a:tc>
                  <a:txBody>
                    <a:bodyPr/>
                    <a:lstStyle/>
                    <a:p>
                      <a:pPr algn="just">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rPr>
                        <a:t>Внешнее воздействие</a:t>
                      </a:r>
                      <a:endParaRPr lang="ru-RU" sz="1500">
                        <a:effectLst/>
                        <a:latin typeface="Times New Roman" panose="02020603050405020304" pitchFamily="18" charset="0"/>
                        <a:ea typeface="Times New Roman" panose="02020603050405020304" pitchFamily="18" charset="0"/>
                      </a:endParaRPr>
                    </a:p>
                  </a:txBody>
                  <a:tcPr marL="39161" marR="39161"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just">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rPr>
                        <a:t>Воздействие, в результате которого возможна потеря данных и/или повреждение системы</a:t>
                      </a:r>
                      <a:endParaRPr lang="ru-RU" sz="1500">
                        <a:effectLst/>
                        <a:latin typeface="Times New Roman" panose="02020603050405020304" pitchFamily="18" charset="0"/>
                        <a:ea typeface="Times New Roman" panose="02020603050405020304" pitchFamily="18" charset="0"/>
                      </a:endParaRPr>
                    </a:p>
                    <a:p>
                      <a:pPr algn="just">
                        <a:lnSpc>
                          <a:spcPct val="107000"/>
                        </a:lnSpc>
                        <a:spcAft>
                          <a:spcPts val="0"/>
                        </a:spcAft>
                      </a:pPr>
                      <a:r>
                        <a:rPr lang="ru-RU" sz="1700">
                          <a:effectLst/>
                          <a:latin typeface="Times New Roman" panose="02020603050405020304" pitchFamily="18" charset="0"/>
                          <a:ea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endParaRPr>
                    </a:p>
                  </a:txBody>
                  <a:tcPr marL="39161" marR="39161"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72152665"/>
                  </a:ext>
                </a:extLst>
              </a:tr>
              <a:tr h="534548">
                <a:tc>
                  <a:txBody>
                    <a:bodyPr/>
                    <a:lstStyle/>
                    <a:p>
                      <a:pPr algn="just">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rPr>
                        <a:t>Уязвимость</a:t>
                      </a:r>
                      <a:endParaRPr lang="ru-RU" sz="1500">
                        <a:effectLst/>
                        <a:latin typeface="Times New Roman" panose="02020603050405020304" pitchFamily="18" charset="0"/>
                        <a:ea typeface="Times New Roman" panose="02020603050405020304" pitchFamily="18" charset="0"/>
                      </a:endParaRPr>
                    </a:p>
                  </a:txBody>
                  <a:tcPr marL="39161" marR="39161" marT="0" marB="0">
                    <a:lnL>
                      <a:noFill/>
                    </a:lnL>
                    <a:lnR>
                      <a:noFill/>
                    </a:lnR>
                    <a:lnT>
                      <a:noFill/>
                    </a:lnT>
                    <a:lnB>
                      <a:noFill/>
                    </a:lnB>
                    <a:solidFill>
                      <a:srgbClr val="FFFFFF"/>
                    </a:solidFill>
                  </a:tcPr>
                </a:tc>
                <a:tc>
                  <a:txBody>
                    <a:bodyPr/>
                    <a:lstStyle/>
                    <a:p>
                      <a:pPr algn="just">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rPr>
                        <a:t>Дефект системы, который может стать причиной потери данных или ее повреждения</a:t>
                      </a:r>
                      <a:endParaRPr lang="ru-RU" sz="1500">
                        <a:effectLst/>
                        <a:latin typeface="Times New Roman" panose="02020603050405020304" pitchFamily="18" charset="0"/>
                        <a:ea typeface="Times New Roman" panose="02020603050405020304" pitchFamily="18" charset="0"/>
                      </a:endParaRPr>
                    </a:p>
                    <a:p>
                      <a:pPr algn="just">
                        <a:lnSpc>
                          <a:spcPct val="107000"/>
                        </a:lnSpc>
                        <a:spcAft>
                          <a:spcPts val="0"/>
                        </a:spcAft>
                      </a:pPr>
                      <a:r>
                        <a:rPr lang="ru-RU" sz="1700">
                          <a:effectLst/>
                          <a:latin typeface="Times New Roman" panose="02020603050405020304" pitchFamily="18" charset="0"/>
                          <a:ea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endParaRPr>
                    </a:p>
                  </a:txBody>
                  <a:tcPr marL="39161" marR="39161" marT="0" marB="0">
                    <a:lnL>
                      <a:noFill/>
                    </a:lnL>
                    <a:lnR>
                      <a:noFill/>
                    </a:lnR>
                    <a:lnT>
                      <a:noFill/>
                    </a:lnT>
                    <a:lnB>
                      <a:noFill/>
                    </a:lnB>
                    <a:solidFill>
                      <a:srgbClr val="FFFFFF"/>
                    </a:solidFill>
                  </a:tcPr>
                </a:tc>
                <a:extLst>
                  <a:ext uri="{0D108BD9-81ED-4DB2-BD59-A6C34878D82A}">
                    <a16:rowId xmlns:a16="http://schemas.microsoft.com/office/drawing/2014/main" val="2213961255"/>
                  </a:ext>
                </a:extLst>
              </a:tr>
              <a:tr h="534548">
                <a:tc>
                  <a:txBody>
                    <a:bodyPr/>
                    <a:lstStyle/>
                    <a:p>
                      <a:pPr algn="just">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rPr>
                        <a:t>Атака</a:t>
                      </a:r>
                      <a:endParaRPr lang="ru-RU" sz="1500">
                        <a:effectLst/>
                        <a:latin typeface="Times New Roman" panose="02020603050405020304" pitchFamily="18" charset="0"/>
                        <a:ea typeface="Times New Roman" panose="02020603050405020304" pitchFamily="18" charset="0"/>
                      </a:endParaRPr>
                    </a:p>
                  </a:txBody>
                  <a:tcPr marL="39161" marR="39161" marT="0" marB="0">
                    <a:lnL>
                      <a:noFill/>
                    </a:lnL>
                    <a:lnR>
                      <a:noFill/>
                    </a:lnR>
                    <a:lnT>
                      <a:noFill/>
                    </a:lnT>
                    <a:lnB>
                      <a:noFill/>
                    </a:lnB>
                    <a:solidFill>
                      <a:srgbClr val="FFFFFF"/>
                    </a:solidFill>
                  </a:tcPr>
                </a:tc>
                <a:tc>
                  <a:txBody>
                    <a:bodyPr/>
                    <a:lstStyle/>
                    <a:p>
                      <a:pPr algn="just">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rPr>
                        <a:t>Использование уязвимости системы</a:t>
                      </a:r>
                      <a:endParaRPr lang="ru-RU" sz="1500">
                        <a:effectLst/>
                        <a:latin typeface="Times New Roman" panose="02020603050405020304" pitchFamily="18" charset="0"/>
                        <a:ea typeface="Times New Roman" panose="02020603050405020304" pitchFamily="18" charset="0"/>
                      </a:endParaRPr>
                    </a:p>
                    <a:p>
                      <a:pPr algn="just">
                        <a:lnSpc>
                          <a:spcPct val="107000"/>
                        </a:lnSpc>
                        <a:spcAft>
                          <a:spcPts val="0"/>
                        </a:spcAft>
                      </a:pPr>
                      <a:r>
                        <a:rPr lang="ru-RU" sz="1700">
                          <a:effectLst/>
                          <a:latin typeface="Times New Roman" panose="02020603050405020304" pitchFamily="18" charset="0"/>
                          <a:ea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endParaRPr>
                    </a:p>
                  </a:txBody>
                  <a:tcPr marL="39161" marR="39161" marT="0" marB="0">
                    <a:lnL>
                      <a:noFill/>
                    </a:lnL>
                    <a:lnR>
                      <a:noFill/>
                    </a:lnR>
                    <a:lnT>
                      <a:noFill/>
                    </a:lnT>
                    <a:lnB>
                      <a:noFill/>
                    </a:lnB>
                    <a:solidFill>
                      <a:srgbClr val="FFFFFF"/>
                    </a:solidFill>
                  </a:tcPr>
                </a:tc>
                <a:extLst>
                  <a:ext uri="{0D108BD9-81ED-4DB2-BD59-A6C34878D82A}">
                    <a16:rowId xmlns:a16="http://schemas.microsoft.com/office/drawing/2014/main" val="2709204887"/>
                  </a:ext>
                </a:extLst>
              </a:tr>
              <a:tr h="534548">
                <a:tc>
                  <a:txBody>
                    <a:bodyPr/>
                    <a:lstStyle/>
                    <a:p>
                      <a:pPr algn="just">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rPr>
                        <a:t>Угрозы</a:t>
                      </a:r>
                      <a:endParaRPr lang="ru-RU" sz="1500">
                        <a:effectLst/>
                        <a:latin typeface="Times New Roman" panose="02020603050405020304" pitchFamily="18" charset="0"/>
                        <a:ea typeface="Times New Roman" panose="02020603050405020304" pitchFamily="18" charset="0"/>
                      </a:endParaRPr>
                    </a:p>
                  </a:txBody>
                  <a:tcPr marL="39161" marR="39161" marT="0" marB="0">
                    <a:lnL>
                      <a:noFill/>
                    </a:lnL>
                    <a:lnR>
                      <a:noFill/>
                    </a:lnR>
                    <a:lnT>
                      <a:noFill/>
                    </a:lnT>
                    <a:lnB>
                      <a:noFill/>
                    </a:lnB>
                    <a:solidFill>
                      <a:srgbClr val="FFFFFF"/>
                    </a:solidFill>
                  </a:tcPr>
                </a:tc>
                <a:tc>
                  <a:txBody>
                    <a:bodyPr/>
                    <a:lstStyle/>
                    <a:p>
                      <a:pPr algn="just">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rPr>
                        <a:t>Обстоятельства, которые могут привести к потере данных или повреждению системы</a:t>
                      </a:r>
                      <a:endParaRPr lang="ru-RU" sz="1500">
                        <a:effectLst/>
                        <a:latin typeface="Times New Roman" panose="02020603050405020304" pitchFamily="18" charset="0"/>
                        <a:ea typeface="Times New Roman" panose="02020603050405020304" pitchFamily="18" charset="0"/>
                      </a:endParaRPr>
                    </a:p>
                    <a:p>
                      <a:pPr algn="just">
                        <a:lnSpc>
                          <a:spcPct val="107000"/>
                        </a:lnSpc>
                        <a:spcAft>
                          <a:spcPts val="0"/>
                        </a:spcAft>
                      </a:pPr>
                      <a:r>
                        <a:rPr lang="ru-RU" sz="1700">
                          <a:effectLst/>
                          <a:latin typeface="Times New Roman" panose="02020603050405020304" pitchFamily="18" charset="0"/>
                          <a:ea typeface="Times New Roman" panose="02020603050405020304" pitchFamily="18" charset="0"/>
                        </a:rPr>
                        <a:t> </a:t>
                      </a:r>
                      <a:endParaRPr lang="ru-RU" sz="1500">
                        <a:effectLst/>
                        <a:latin typeface="Times New Roman" panose="02020603050405020304" pitchFamily="18" charset="0"/>
                        <a:ea typeface="Times New Roman" panose="02020603050405020304" pitchFamily="18" charset="0"/>
                      </a:endParaRPr>
                    </a:p>
                  </a:txBody>
                  <a:tcPr marL="39161" marR="39161" marT="0" marB="0">
                    <a:lnL>
                      <a:noFill/>
                    </a:lnL>
                    <a:lnR>
                      <a:noFill/>
                    </a:lnR>
                    <a:lnT>
                      <a:noFill/>
                    </a:lnT>
                    <a:lnB>
                      <a:noFill/>
                    </a:lnB>
                    <a:solidFill>
                      <a:srgbClr val="FFFFFF"/>
                    </a:solidFill>
                  </a:tcPr>
                </a:tc>
                <a:extLst>
                  <a:ext uri="{0D108BD9-81ED-4DB2-BD59-A6C34878D82A}">
                    <a16:rowId xmlns:a16="http://schemas.microsoft.com/office/drawing/2014/main" val="1502635965"/>
                  </a:ext>
                </a:extLst>
              </a:tr>
              <a:tr h="257974">
                <a:tc>
                  <a:txBody>
                    <a:bodyPr/>
                    <a:lstStyle/>
                    <a:p>
                      <a:pPr algn="just">
                        <a:lnSpc>
                          <a:spcPct val="107000"/>
                        </a:lnSpc>
                        <a:spcAft>
                          <a:spcPts val="0"/>
                        </a:spcAft>
                      </a:pPr>
                      <a:r>
                        <a:rPr lang="ru-RU" sz="1700">
                          <a:solidFill>
                            <a:srgbClr val="000000"/>
                          </a:solidFill>
                          <a:effectLst/>
                          <a:latin typeface="Times New Roman" panose="02020603050405020304" pitchFamily="18" charset="0"/>
                          <a:ea typeface="Times New Roman" panose="02020603050405020304" pitchFamily="18" charset="0"/>
                        </a:rPr>
                        <a:t>Контроль</a:t>
                      </a:r>
                      <a:endParaRPr lang="ru-RU" sz="1500">
                        <a:effectLst/>
                        <a:latin typeface="Times New Roman" panose="02020603050405020304" pitchFamily="18" charset="0"/>
                        <a:ea typeface="Times New Roman" panose="02020603050405020304" pitchFamily="18" charset="0"/>
                      </a:endParaRPr>
                    </a:p>
                  </a:txBody>
                  <a:tcPr marL="39161" marR="39161"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07000"/>
                        </a:lnSpc>
                        <a:spcAft>
                          <a:spcPts val="0"/>
                        </a:spcAft>
                      </a:pPr>
                      <a:r>
                        <a:rPr lang="ru-RU" sz="1700" dirty="0">
                          <a:solidFill>
                            <a:srgbClr val="000000"/>
                          </a:solidFill>
                          <a:effectLst/>
                          <a:latin typeface="Times New Roman" panose="02020603050405020304" pitchFamily="18" charset="0"/>
                          <a:ea typeface="Times New Roman" panose="02020603050405020304" pitchFamily="18" charset="0"/>
                        </a:rPr>
                        <a:t>Защитные меры, уменьшающие уязвимость системы</a:t>
                      </a:r>
                      <a:endParaRPr lang="ru-RU" sz="1500" dirty="0">
                        <a:effectLst/>
                        <a:latin typeface="Times New Roman" panose="02020603050405020304" pitchFamily="18" charset="0"/>
                        <a:ea typeface="Times New Roman" panose="02020603050405020304" pitchFamily="18" charset="0"/>
                      </a:endParaRPr>
                    </a:p>
                  </a:txBody>
                  <a:tcPr marL="39161" marR="39161"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50515595"/>
                  </a:ext>
                </a:extLst>
              </a:tr>
            </a:tbl>
          </a:graphicData>
        </a:graphic>
      </p:graphicFrame>
    </p:spTree>
    <p:extLst>
      <p:ext uri="{BB962C8B-B14F-4D97-AF65-F5344CB8AC3E}">
        <p14:creationId xmlns:p14="http://schemas.microsoft.com/office/powerpoint/2010/main" val="34108354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71488"/>
            <a:ext cx="10515600" cy="5929312"/>
          </a:xfrm>
        </p:spPr>
        <p:txBody>
          <a:bodyPr>
            <a:normAutofit fontScale="85000" lnSpcReduction="10000"/>
          </a:bodyPr>
          <a:lstStyle/>
          <a:p>
            <a:pPr marL="0" indent="0">
              <a:buNone/>
            </a:pPr>
            <a:r>
              <a:rPr lang="ru-RU" dirty="0" smtClean="0"/>
              <a:t>   В </a:t>
            </a:r>
            <a:r>
              <a:rPr lang="ru-RU" dirty="0"/>
              <a:t>терминологии защищенности есть много общего с терминологией безопасности. Так, внешнее воздействие аналогично аварии (несчастному случаю), а уязвимость – опасности. Следовательно, существуют аналогичные подходы, увеличивающие защищенность системы.</a:t>
            </a:r>
          </a:p>
          <a:p>
            <a:pPr marL="0" indent="0">
              <a:buNone/>
            </a:pPr>
            <a:r>
              <a:rPr lang="ru-RU" dirty="0"/>
              <a:t> </a:t>
            </a:r>
          </a:p>
          <a:p>
            <a:pPr marL="514350" indent="-514350">
              <a:buFont typeface="+mj-lt"/>
              <a:buAutoNum type="arabicPeriod"/>
            </a:pPr>
            <a:r>
              <a:rPr lang="ru-RU" i="1" dirty="0" smtClean="0"/>
              <a:t>Предотвращение </a:t>
            </a:r>
            <a:r>
              <a:rPr lang="ru-RU" i="1" dirty="0"/>
              <a:t>уязвимости. </a:t>
            </a:r>
            <a:r>
              <a:rPr lang="ru-RU" dirty="0"/>
              <a:t>Система разрабатывается таким образом, чтобы ее уязвимость была как можно ниже. Например, система не соединяется с внешней сетью, чтобы избежать воздействия из нее.</a:t>
            </a:r>
          </a:p>
          <a:p>
            <a:pPr marL="514350" indent="-514350">
              <a:buFont typeface="+mj-lt"/>
              <a:buAutoNum type="arabicPeriod"/>
            </a:pPr>
            <a:r>
              <a:rPr lang="ru-RU" i="1" dirty="0" smtClean="0"/>
              <a:t>Обнаружение </a:t>
            </a:r>
            <a:r>
              <a:rPr lang="ru-RU" i="1" dirty="0"/>
              <a:t>и устранение атак. </a:t>
            </a:r>
            <a:r>
              <a:rPr lang="ru-RU" dirty="0"/>
              <a:t>Система разрабатывается таким образом, чтобы обнаружить предпринятую на нее атаку и устранить ее, пока она не привела к повреждениям и потерям. Пример обнаружения атак и их устранения - использование антивирусных программ, которые анализируют поступающую информацию на наличие вирусов и устраняют их в случае проникновения в систему.</a:t>
            </a:r>
          </a:p>
          <a:p>
            <a:pPr marL="514350" indent="-514350">
              <a:buFont typeface="+mj-lt"/>
              <a:buAutoNum type="arabicPeriod"/>
            </a:pPr>
            <a:r>
              <a:rPr lang="ru-RU" i="1" dirty="0" smtClean="0"/>
              <a:t>Ограничение </a:t>
            </a:r>
            <a:r>
              <a:rPr lang="ru-RU" i="1" dirty="0"/>
              <a:t>последствий. </a:t>
            </a:r>
            <a:r>
              <a:rPr lang="ru-RU" dirty="0"/>
              <a:t>Система разрабатывается таким образом, чтобы свести к минимуму последствия внешнего воздействия. Например, регулярная проверка системы и возможность переустановить ее в случае повреждения.</a:t>
            </a:r>
          </a:p>
        </p:txBody>
      </p:sp>
    </p:spTree>
    <p:extLst>
      <p:ext uri="{BB962C8B-B14F-4D97-AF65-F5344CB8AC3E}">
        <p14:creationId xmlns:p14="http://schemas.microsoft.com/office/powerpoint/2010/main" val="15635312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71525"/>
            <a:ext cx="10515600" cy="5572125"/>
          </a:xfrm>
        </p:spPr>
        <p:txBody>
          <a:bodyPr>
            <a:normAutofit fontScale="92500" lnSpcReduction="20000"/>
          </a:bodyPr>
          <a:lstStyle/>
          <a:p>
            <a:pPr marL="0" indent="0">
              <a:buNone/>
            </a:pPr>
            <a:r>
              <a:rPr lang="ru-RU" dirty="0" smtClean="0"/>
              <a:t>   Защищенность </a:t>
            </a:r>
            <a:r>
              <a:rPr lang="ru-RU" dirty="0"/>
              <a:t>становится еще более актуальной при подключении системы к </a:t>
            </a:r>
            <a:r>
              <a:rPr lang="en-US" dirty="0"/>
              <a:t>Internet</a:t>
            </a:r>
            <a:r>
              <a:rPr lang="ru-RU" dirty="0"/>
              <a:t>. И хотя </a:t>
            </a:r>
            <a:r>
              <a:rPr lang="en-US" dirty="0"/>
              <a:t>Internet</a:t>
            </a:r>
            <a:r>
              <a:rPr lang="ru-RU" dirty="0"/>
              <a:t>-связь обеспечивает дополнительные функциональные возможности системы (например, клиент может получить удаленный доступ к своему банковскому счету), такая система может быть разрушена злоумышленниками. При </a:t>
            </a:r>
            <a:r>
              <a:rPr lang="ru-RU" dirty="0" err="1"/>
              <a:t>подключенности</a:t>
            </a:r>
            <a:r>
              <a:rPr lang="ru-RU" dirty="0"/>
              <a:t> к </a:t>
            </a:r>
            <a:r>
              <a:rPr lang="en-US" dirty="0"/>
              <a:t>Internet</a:t>
            </a:r>
            <a:r>
              <a:rPr lang="ru-RU" dirty="0"/>
              <a:t> уязвимые места системы становятся доступными для большого количества людей, которые могут воздействовать на систему.</a:t>
            </a:r>
          </a:p>
          <a:p>
            <a:pPr marL="0" indent="0">
              <a:buNone/>
            </a:pPr>
            <a:r>
              <a:rPr lang="ru-RU" dirty="0" smtClean="0"/>
              <a:t>   Очень </a:t>
            </a:r>
            <a:r>
              <a:rPr lang="ru-RU" dirty="0"/>
              <a:t>важным атрибутом систем, подключенных к </a:t>
            </a:r>
            <a:r>
              <a:rPr lang="en-US" dirty="0"/>
              <a:t>Internet</a:t>
            </a:r>
            <a:r>
              <a:rPr lang="ru-RU" dirty="0"/>
              <a:t>, является их жизнеспособность т е. способность системы продолжать работать, в то время как она подвергается внешним воздействиям и часть ее повреждена. Жизнеспособность, конечно, связана и с защищенностью, и с работоспособностью. Для обеспечения жизнеспособности следует определить основные ключевые компоненты системы, которые необходимы для ее функционирования. Для повышения жизнеспособности используется три стратегии: противодействие внешним воздействиям, распознавание их и восстановление системы после атаки. Здесь нет возможности охватить эту тему, но на </a:t>
            </a:r>
            <a:r>
              <a:rPr lang="en-US" dirty="0"/>
              <a:t>Web</a:t>
            </a:r>
            <a:r>
              <a:rPr lang="ru-RU" dirty="0"/>
              <a:t>-странице данной книги имеются ссылки на источники с информацией относительно исследования жизнеспособности систем.</a:t>
            </a:r>
          </a:p>
        </p:txBody>
      </p:sp>
    </p:spTree>
    <p:extLst>
      <p:ext uri="{BB962C8B-B14F-4D97-AF65-F5344CB8AC3E}">
        <p14:creationId xmlns:p14="http://schemas.microsoft.com/office/powerpoint/2010/main" val="1697485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42963"/>
            <a:ext cx="10515600" cy="5334000"/>
          </a:xfrm>
        </p:spPr>
        <p:txBody>
          <a:bodyPr>
            <a:normAutofit lnSpcReduction="10000"/>
          </a:bodyPr>
          <a:lstStyle/>
          <a:p>
            <a:pPr marL="0" indent="0">
              <a:buNone/>
            </a:pPr>
            <a:r>
              <a:rPr lang="ru-RU" dirty="0"/>
              <a:t>Существует четыре основные составляющие функциональной надежности программных систем (рис. 7.1), неформальные определения которых приведены ниже.</a:t>
            </a:r>
          </a:p>
          <a:p>
            <a:pPr marL="0" indent="0">
              <a:buNone/>
            </a:pPr>
            <a:r>
              <a:rPr lang="ru-RU" dirty="0"/>
              <a:t> </a:t>
            </a:r>
          </a:p>
          <a:p>
            <a:pPr marL="514350" indent="-514350">
              <a:buFont typeface="+mj-lt"/>
              <a:buAutoNum type="arabicPeriod"/>
            </a:pPr>
            <a:r>
              <a:rPr lang="ru-RU" i="1" dirty="0" smtClean="0"/>
              <a:t>Работоспособность </a:t>
            </a:r>
            <a:r>
              <a:rPr lang="ru-RU" i="1" dirty="0"/>
              <a:t>– </a:t>
            </a:r>
            <a:r>
              <a:rPr lang="ru-RU" dirty="0"/>
              <a:t>свойство системы выполнять свои функции в любое время эксплуатации.</a:t>
            </a:r>
          </a:p>
          <a:p>
            <a:pPr marL="514350" indent="-514350">
              <a:buFont typeface="+mj-lt"/>
              <a:buAutoNum type="arabicPeriod"/>
            </a:pPr>
            <a:r>
              <a:rPr lang="ru-RU" i="1" dirty="0" smtClean="0"/>
              <a:t>Безотказность </a:t>
            </a:r>
            <a:r>
              <a:rPr lang="ru-RU" i="1" dirty="0"/>
              <a:t>– </a:t>
            </a:r>
            <a:r>
              <a:rPr lang="ru-RU" dirty="0"/>
              <a:t>свойство системы корректно (так, как ожидает пользователь) работать весь заданный период эксплуатации.</a:t>
            </a:r>
          </a:p>
          <a:p>
            <a:pPr marL="514350" indent="-514350">
              <a:buFont typeface="+mj-lt"/>
              <a:buAutoNum type="arabicPeriod"/>
            </a:pPr>
            <a:r>
              <a:rPr lang="ru-RU" i="1" dirty="0" smtClean="0"/>
              <a:t>Безопасность </a:t>
            </a:r>
            <a:r>
              <a:rPr lang="ru-RU" i="1" dirty="0"/>
              <a:t>– </a:t>
            </a:r>
            <a:r>
              <a:rPr lang="ru-RU" dirty="0"/>
              <a:t>свойство системы, гарантирующее, что она безопасна для людей и окружающей среды.</a:t>
            </a:r>
          </a:p>
          <a:p>
            <a:pPr marL="514350" indent="-514350">
              <a:buFont typeface="+mj-lt"/>
              <a:buAutoNum type="arabicPeriod"/>
            </a:pPr>
            <a:r>
              <a:rPr lang="ru-RU" i="1" dirty="0" smtClean="0"/>
              <a:t>Защищенность </a:t>
            </a:r>
            <a:r>
              <a:rPr lang="ru-RU" i="1" dirty="0"/>
              <a:t>– </a:t>
            </a:r>
            <a:r>
              <a:rPr lang="ru-RU" dirty="0"/>
              <a:t>свойство системы противостоять случайным или намеренным вторжениям в нее</a:t>
            </a:r>
            <a:r>
              <a:rPr lang="ru-RU" dirty="0" smtClean="0"/>
              <a:t>.</a:t>
            </a:r>
            <a:endParaRPr lang="ru-RU" dirty="0"/>
          </a:p>
        </p:txBody>
      </p:sp>
    </p:spTree>
    <p:extLst>
      <p:ext uri="{BB962C8B-B14F-4D97-AF65-F5344CB8AC3E}">
        <p14:creationId xmlns:p14="http://schemas.microsoft.com/office/powerpoint/2010/main" val="28286577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20713"/>
          </a:xfrm>
        </p:spPr>
        <p:txBody>
          <a:bodyPr>
            <a:normAutofit/>
          </a:bodyPr>
          <a:lstStyle/>
          <a:p>
            <a:pPr algn="ctr"/>
            <a:r>
              <a:rPr lang="ru-RU" sz="3200" b="1" u="sng" dirty="0"/>
              <a:t>КЛЮЧЕВЫЕ </a:t>
            </a:r>
            <a:r>
              <a:rPr lang="ru-RU" sz="3200" b="1" u="sng" dirty="0" smtClean="0"/>
              <a:t>ПОНЯТИЯ</a:t>
            </a:r>
            <a:endParaRPr lang="ru-RU" sz="3200" dirty="0"/>
          </a:p>
        </p:txBody>
      </p:sp>
      <p:sp>
        <p:nvSpPr>
          <p:cNvPr id="3" name="Объект 2"/>
          <p:cNvSpPr>
            <a:spLocks noGrp="1"/>
          </p:cNvSpPr>
          <p:nvPr>
            <p:ph idx="1"/>
          </p:nvPr>
        </p:nvSpPr>
        <p:spPr>
          <a:xfrm>
            <a:off x="838200" y="1314450"/>
            <a:ext cx="10515600" cy="5229225"/>
          </a:xfrm>
        </p:spPr>
        <p:txBody>
          <a:bodyPr>
            <a:normAutofit fontScale="92500"/>
          </a:bodyPr>
          <a:lstStyle/>
          <a:p>
            <a:r>
              <a:rPr lang="ru-RU" dirty="0" smtClean="0"/>
              <a:t>Функциональная </a:t>
            </a:r>
            <a:r>
              <a:rPr lang="ru-RU" dirty="0"/>
              <a:t>надежность компьютерной системы – свойство, отражающее степень доверия к ней </a:t>
            </a:r>
            <a:r>
              <a:rPr lang="ru-RU" dirty="0" smtClean="0"/>
              <a:t>со </a:t>
            </a:r>
            <a:r>
              <a:rPr lang="ru-RU" dirty="0"/>
              <a:t>стороны пользователей. Наиболее важные составляющие функциональной </a:t>
            </a:r>
            <a:r>
              <a:rPr lang="ru-RU" dirty="0" smtClean="0"/>
              <a:t>надежности: работоспособность</a:t>
            </a:r>
            <a:r>
              <a:rPr lang="ru-RU" dirty="0"/>
              <a:t>, безотказность, безопасность и защищенность.</a:t>
            </a:r>
          </a:p>
          <a:p>
            <a:r>
              <a:rPr lang="ru-RU" dirty="0" smtClean="0"/>
              <a:t>Критическая </a:t>
            </a:r>
            <a:r>
              <a:rPr lang="ru-RU" dirty="0"/>
              <a:t>система – система, в которой отказы могут приводить к значительным экономическим потерям, физическому повреждению или угрозам человеческой жизни. Три важных класса критических систем – системы, критические по обеспечению безопасности, системы, критические для целевого назначения, и системы, критические для бизнеса.</a:t>
            </a:r>
          </a:p>
          <a:p>
            <a:r>
              <a:rPr lang="ru-RU" dirty="0" smtClean="0"/>
              <a:t>Работоспособность </a:t>
            </a:r>
            <a:r>
              <a:rPr lang="ru-RU" dirty="0"/>
              <a:t>системы – способность предоставлять сервисы, когда это необходимо. Безотказность системы – способность системы сервисов работать так, как предусмотрено их назначением.</a:t>
            </a:r>
          </a:p>
        </p:txBody>
      </p:sp>
    </p:spTree>
    <p:extLst>
      <p:ext uri="{BB962C8B-B14F-4D97-AF65-F5344CB8AC3E}">
        <p14:creationId xmlns:p14="http://schemas.microsoft.com/office/powerpoint/2010/main" val="25396599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66775" y="814388"/>
            <a:ext cx="10515600" cy="5572125"/>
          </a:xfrm>
        </p:spPr>
        <p:txBody>
          <a:bodyPr>
            <a:normAutofit fontScale="92500" lnSpcReduction="20000"/>
          </a:bodyPr>
          <a:lstStyle/>
          <a:p>
            <a:r>
              <a:rPr lang="ru-RU" dirty="0" smtClean="0"/>
              <a:t>Безотказность </a:t>
            </a:r>
            <a:r>
              <a:rPr lang="ru-RU" dirty="0"/>
              <a:t>и работоспособность рассматриваются как наиболее важные свойства функциональной надежности. Если система ненадежна, трудно гарантировать ее безопасность и защищенность, поскольку они могут быть подорваны отказами системы.</a:t>
            </a:r>
          </a:p>
          <a:p>
            <a:r>
              <a:rPr lang="ru-RU" dirty="0" smtClean="0"/>
              <a:t>Безотказность </a:t>
            </a:r>
            <a:r>
              <a:rPr lang="ru-RU" dirty="0"/>
              <a:t>связана с вероятностью сбоев, возникающих при эксплуатации системы. Программа может содержать определенные ошибки, но будет восприниматься пользователем как безопасная, поскольку они могут никогда не использовать средства системы, содержащие эти ошибки.</a:t>
            </a:r>
          </a:p>
          <a:p>
            <a:r>
              <a:rPr lang="ru-RU" dirty="0" smtClean="0"/>
              <a:t>Безопасность </a:t>
            </a:r>
            <a:r>
              <a:rPr lang="ru-RU" dirty="0"/>
              <a:t>– свойство системы, которое отражает ее способность функционировать без угроз людям или окружающей среде. Если безопасность является основной характеристикой, значит, это система, критическая по обеспечению безопасности.</a:t>
            </a:r>
          </a:p>
          <a:p>
            <a:r>
              <a:rPr lang="ru-RU" dirty="0" smtClean="0"/>
              <a:t>Защищенность </a:t>
            </a:r>
            <a:r>
              <a:rPr lang="ru-RU" dirty="0"/>
              <a:t>важна для всех критических систем. Без приемлемого уровня защищенности работоспособность, безотказность и безопасность системы не имеют большего значения, поскольку внешние воздействия могут причинить повреждения системе.</a:t>
            </a:r>
          </a:p>
        </p:txBody>
      </p:sp>
    </p:spTree>
    <p:extLst>
      <p:ext uri="{BB962C8B-B14F-4D97-AF65-F5344CB8AC3E}">
        <p14:creationId xmlns:p14="http://schemas.microsoft.com/office/powerpoint/2010/main" val="13453407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450851"/>
            <a:ext cx="10515600" cy="649288"/>
          </a:xfrm>
        </p:spPr>
        <p:txBody>
          <a:bodyPr>
            <a:normAutofit/>
          </a:bodyPr>
          <a:lstStyle/>
          <a:p>
            <a:pPr algn="ctr"/>
            <a:r>
              <a:rPr lang="ru-RU" sz="3200" b="1" dirty="0" smtClean="0"/>
              <a:t>Упражнения</a:t>
            </a:r>
            <a:endParaRPr lang="ru-RU" sz="3200" dirty="0"/>
          </a:p>
        </p:txBody>
      </p:sp>
      <p:sp>
        <p:nvSpPr>
          <p:cNvPr id="3" name="Объект 2"/>
          <p:cNvSpPr>
            <a:spLocks noGrp="1"/>
          </p:cNvSpPr>
          <p:nvPr>
            <p:ph idx="1"/>
          </p:nvPr>
        </p:nvSpPr>
        <p:spPr>
          <a:xfrm>
            <a:off x="838200" y="1428751"/>
            <a:ext cx="10515600" cy="4991100"/>
          </a:xfrm>
        </p:spPr>
        <p:txBody>
          <a:bodyPr>
            <a:normAutofit fontScale="92500" lnSpcReduction="20000"/>
          </a:bodyPr>
          <a:lstStyle/>
          <a:p>
            <a:pPr marL="0" indent="0">
              <a:buNone/>
            </a:pPr>
            <a:r>
              <a:rPr lang="ru-RU" b="1" dirty="0" smtClean="0"/>
              <a:t>   1</a:t>
            </a:r>
            <a:r>
              <a:rPr lang="ru-RU" b="1" dirty="0"/>
              <a:t>.</a:t>
            </a:r>
            <a:r>
              <a:rPr lang="ru-RU" dirty="0"/>
              <a:t> </a:t>
            </a:r>
            <a:r>
              <a:rPr lang="ru-RU" dirty="0" smtClean="0"/>
              <a:t>Перечислите </a:t>
            </a:r>
            <a:r>
              <a:rPr lang="ru-RU" dirty="0"/>
              <a:t>наиболее важные составляющие надежности систем. Почему зависимость между стоимостью разработки системы и ее надежностью имеет экспоненциальный вид?</a:t>
            </a:r>
          </a:p>
          <a:p>
            <a:pPr marL="0" indent="0">
              <a:buNone/>
            </a:pPr>
            <a:r>
              <a:rPr lang="ru-RU" b="1" dirty="0" smtClean="0"/>
              <a:t>   2</a:t>
            </a:r>
            <a:r>
              <a:rPr lang="ru-RU" b="1" dirty="0"/>
              <a:t>.</a:t>
            </a:r>
            <a:r>
              <a:rPr lang="ru-RU" dirty="0"/>
              <a:t> </a:t>
            </a:r>
            <a:r>
              <a:rPr lang="ru-RU" dirty="0" smtClean="0"/>
              <a:t>Почему </a:t>
            </a:r>
            <a:r>
              <a:rPr lang="ru-RU" dirty="0"/>
              <a:t>функциональная надежность важна для критических систем? Назовите шесть причин.</a:t>
            </a:r>
          </a:p>
          <a:p>
            <a:pPr marL="0" indent="0">
              <a:buNone/>
            </a:pPr>
            <a:r>
              <a:rPr lang="ru-RU" b="1" dirty="0" smtClean="0"/>
              <a:t>3</a:t>
            </a:r>
            <a:r>
              <a:rPr lang="ru-RU" b="1" dirty="0"/>
              <a:t>.</a:t>
            </a:r>
            <a:r>
              <a:rPr lang="ru-RU" dirty="0"/>
              <a:t> </a:t>
            </a:r>
            <a:r>
              <a:rPr lang="ru-RU" dirty="0" smtClean="0"/>
              <a:t>Объясните </a:t>
            </a:r>
            <a:r>
              <a:rPr lang="ru-RU" dirty="0"/>
              <a:t>на примерах трудности точного определения безотказности программных систем.</a:t>
            </a:r>
          </a:p>
          <a:p>
            <a:pPr marL="0" indent="0">
              <a:buNone/>
            </a:pPr>
            <a:r>
              <a:rPr lang="ru-RU" b="1" dirty="0" smtClean="0"/>
              <a:t>   4</a:t>
            </a:r>
            <a:r>
              <a:rPr lang="ru-RU" b="1" dirty="0"/>
              <a:t>.</a:t>
            </a:r>
            <a:r>
              <a:rPr lang="ru-RU" dirty="0"/>
              <a:t> </a:t>
            </a:r>
            <a:r>
              <a:rPr lang="ru-RU" dirty="0" smtClean="0"/>
              <a:t>Оцените </a:t>
            </a:r>
            <a:r>
              <a:rPr lang="ru-RU" dirty="0"/>
              <a:t>надежность какой-либо системы, которую вы регулярно используете, перечислив отказы системы и наблюдаемые сбои. Составьте руководство пользователя, в котором опишите, что нужно делать для эффективного использования системы при наличии этих сбоев.</a:t>
            </a:r>
          </a:p>
          <a:p>
            <a:pPr marL="0" indent="0">
              <a:buNone/>
            </a:pPr>
            <a:r>
              <a:rPr lang="ru-RU" b="1" dirty="0" smtClean="0"/>
              <a:t>   5</a:t>
            </a:r>
            <a:r>
              <a:rPr lang="ru-RU" b="1" dirty="0"/>
              <a:t>.</a:t>
            </a:r>
            <a:r>
              <a:rPr lang="ru-RU" dirty="0"/>
              <a:t> </a:t>
            </a:r>
            <a:r>
              <a:rPr lang="ru-RU" dirty="0" smtClean="0"/>
              <a:t>Назовите </a:t>
            </a:r>
            <a:r>
              <a:rPr lang="ru-RU" dirty="0"/>
              <a:t>шесть промышленных изделий, которые содержат или могут содержать в будущем программные системы, критические по обеспечению безопасности.</a:t>
            </a:r>
          </a:p>
        </p:txBody>
      </p:sp>
    </p:spTree>
    <p:extLst>
      <p:ext uri="{BB962C8B-B14F-4D97-AF65-F5344CB8AC3E}">
        <p14:creationId xmlns:p14="http://schemas.microsoft.com/office/powerpoint/2010/main" val="27315497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00038"/>
            <a:ext cx="10515600" cy="6372225"/>
          </a:xfrm>
        </p:spPr>
        <p:txBody>
          <a:bodyPr>
            <a:normAutofit fontScale="85000" lnSpcReduction="20000"/>
          </a:bodyPr>
          <a:lstStyle/>
          <a:p>
            <a:pPr marL="0" indent="0">
              <a:buNone/>
            </a:pPr>
            <a:r>
              <a:rPr lang="ru-RU" b="1" dirty="0" smtClean="0"/>
              <a:t>   6</a:t>
            </a:r>
            <a:r>
              <a:rPr lang="ru-RU" b="1" dirty="0"/>
              <a:t>.</a:t>
            </a:r>
            <a:r>
              <a:rPr lang="ru-RU" dirty="0"/>
              <a:t> </a:t>
            </a:r>
            <a:r>
              <a:rPr lang="ru-RU" dirty="0" smtClean="0"/>
              <a:t>Объясните</a:t>
            </a:r>
            <a:r>
              <a:rPr lang="ru-RU" dirty="0"/>
              <a:t>, почему обеспечение безотказности системы не гарантирует ее безопасности.</a:t>
            </a:r>
          </a:p>
          <a:p>
            <a:pPr marL="0" indent="0">
              <a:buNone/>
            </a:pPr>
            <a:r>
              <a:rPr lang="ru-RU" b="1" dirty="0" smtClean="0"/>
              <a:t>   7</a:t>
            </a:r>
            <a:r>
              <a:rPr lang="ru-RU" b="1" dirty="0"/>
              <a:t>.</a:t>
            </a:r>
            <a:r>
              <a:rPr lang="ru-RU" dirty="0"/>
              <a:t> </a:t>
            </a:r>
            <a:r>
              <a:rPr lang="ru-RU" dirty="0" smtClean="0"/>
              <a:t>В </a:t>
            </a:r>
            <a:r>
              <a:rPr lang="ru-RU" dirty="0"/>
              <a:t>медицинской системе, управляющей облучением опухолей, предусмотрите опасность, которая может возникнуть в процессе работы системы, и предложите программное средство, которое определяет эту опасность и предотвращает возможные несчастные случае, обусловленные ею.</a:t>
            </a:r>
          </a:p>
          <a:p>
            <a:pPr marL="0" indent="0">
              <a:buNone/>
            </a:pPr>
            <a:r>
              <a:rPr lang="ru-RU" b="1" dirty="0" smtClean="0"/>
              <a:t>   8</a:t>
            </a:r>
            <a:r>
              <a:rPr lang="ru-RU" b="1" dirty="0"/>
              <a:t>.</a:t>
            </a:r>
            <a:r>
              <a:rPr lang="ru-RU" dirty="0"/>
              <a:t> </a:t>
            </a:r>
            <a:r>
              <a:rPr lang="ru-RU" dirty="0" smtClean="0"/>
              <a:t>Объясните </a:t>
            </a:r>
            <a:r>
              <a:rPr lang="ru-RU" dirty="0"/>
              <a:t>зависимость между работоспособностью системы и ее защищенностью.</a:t>
            </a:r>
          </a:p>
          <a:p>
            <a:pPr marL="0" indent="0">
              <a:buNone/>
            </a:pPr>
            <a:r>
              <a:rPr lang="ru-RU" b="1" dirty="0" smtClean="0"/>
              <a:t>   9</a:t>
            </a:r>
            <a:r>
              <a:rPr lang="ru-RU" b="1" dirty="0"/>
              <a:t>.</a:t>
            </a:r>
            <a:r>
              <a:rPr lang="ru-RU" dirty="0"/>
              <a:t> </a:t>
            </a:r>
            <a:r>
              <a:rPr lang="ru-RU" dirty="0" smtClean="0"/>
              <a:t>В </a:t>
            </a:r>
            <a:r>
              <a:rPr lang="ru-RU" dirty="0"/>
              <a:t>терминах компьютерной безопасности объясните разницу между атакой на систему и угрозой ей.</a:t>
            </a:r>
          </a:p>
          <a:p>
            <a:pPr marL="0" indent="0">
              <a:buNone/>
            </a:pPr>
            <a:r>
              <a:rPr lang="ru-RU" b="1" dirty="0" smtClean="0"/>
              <a:t>   10</a:t>
            </a:r>
            <a:r>
              <a:rPr lang="ru-RU" b="1" dirty="0"/>
              <a:t>.</a:t>
            </a:r>
            <a:r>
              <a:rPr lang="ru-RU" dirty="0"/>
              <a:t> </a:t>
            </a:r>
            <a:r>
              <a:rPr lang="ru-RU" dirty="0" smtClean="0"/>
              <a:t>Этично </a:t>
            </a:r>
            <a:r>
              <a:rPr lang="ru-RU" dirty="0"/>
              <a:t>ли поставлять клиенту программную систему с известными ошибками? Разумно ли сообщать клиенту о существовании этих ошибок и следует ли после этого принимать претензии относительно надежности программного обеспечения?</a:t>
            </a:r>
          </a:p>
          <a:p>
            <a:pPr marL="0" indent="0">
              <a:buNone/>
            </a:pPr>
            <a:r>
              <a:rPr lang="ru-RU" b="1" dirty="0" smtClean="0"/>
              <a:t>   11</a:t>
            </a:r>
            <a:r>
              <a:rPr lang="ru-RU" b="1" dirty="0"/>
              <a:t>.</a:t>
            </a:r>
            <a:r>
              <a:rPr lang="ru-RU" dirty="0"/>
              <a:t> </a:t>
            </a:r>
            <a:r>
              <a:rPr lang="ru-RU" dirty="0" smtClean="0"/>
              <a:t>Предположим</a:t>
            </a:r>
            <a:r>
              <a:rPr lang="ru-RU" dirty="0"/>
              <a:t>, вы входили в состав группы разработчиков программного обеспечения для химического завода, которое сработало неправильно и стало причиной серьезного загрязнения окружающей среды. Ваш босс заявил в телевизионном интервью, что нет никаких ошибок в программном обеспечении и что проблемы возникли из-за неправильной эксплуатации системы. Вы согласитесь с таким объяснением? Обсудите, как вы должны отнестись к такому заявлению.</a:t>
            </a:r>
          </a:p>
        </p:txBody>
      </p:sp>
    </p:spTree>
    <p:extLst>
      <p:ext uri="{BB962C8B-B14F-4D97-AF65-F5344CB8AC3E}">
        <p14:creationId xmlns:p14="http://schemas.microsoft.com/office/powerpoint/2010/main" val="3595656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57849"/>
            <a:ext cx="10515600" cy="519113"/>
          </a:xfrm>
        </p:spPr>
        <p:txBody>
          <a:bodyPr/>
          <a:lstStyle/>
          <a:p>
            <a:pPr marL="0" indent="0" algn="ctr">
              <a:buNone/>
            </a:pPr>
            <a:r>
              <a:rPr lang="ru-RU" i="1" dirty="0"/>
              <a:t>Рис. 7.1. Составляющие надежности </a:t>
            </a:r>
            <a:r>
              <a:rPr lang="ru-RU" i="1" dirty="0" smtClean="0"/>
              <a:t>системы</a:t>
            </a:r>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1550404" y="1143000"/>
            <a:ext cx="9091191" cy="3613467"/>
          </a:xfrm>
          <a:prstGeom prst="rect">
            <a:avLst/>
          </a:prstGeom>
          <a:noFill/>
          <a:ln>
            <a:noFill/>
          </a:ln>
        </p:spPr>
      </p:pic>
    </p:spTree>
    <p:extLst>
      <p:ext uri="{BB962C8B-B14F-4D97-AF65-F5344CB8AC3E}">
        <p14:creationId xmlns:p14="http://schemas.microsoft.com/office/powerpoint/2010/main" val="1634650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71550"/>
            <a:ext cx="10515600" cy="5205413"/>
          </a:xfrm>
        </p:spPr>
        <p:txBody>
          <a:bodyPr>
            <a:normAutofit fontScale="92500" lnSpcReduction="10000"/>
          </a:bodyPr>
          <a:lstStyle/>
          <a:p>
            <a:pPr marL="0" indent="0">
              <a:buNone/>
            </a:pPr>
            <a:r>
              <a:rPr lang="en-US" dirty="0" smtClean="0"/>
              <a:t>   </a:t>
            </a:r>
            <a:r>
              <a:rPr lang="ru-RU" dirty="0" smtClean="0"/>
              <a:t>Эти </a:t>
            </a:r>
            <a:r>
              <a:rPr lang="ru-RU" dirty="0"/>
              <a:t>показатели носят вероятностный характер и могут быть выражены количественно. Безопасность и защищенность редко выражаются в виде числовых показателей, но их можно сравнивать по относительной шкале уровней. Например, безопасность уровня 1 меньше безопасности уровня 2, которая, в свою очередь, меньше безопасности уровня 3, и т.д.</a:t>
            </a:r>
          </a:p>
          <a:p>
            <a:pPr marL="0" indent="0">
              <a:buNone/>
            </a:pPr>
            <a:r>
              <a:rPr lang="en-US" dirty="0" smtClean="0"/>
              <a:t>   </a:t>
            </a:r>
            <a:r>
              <a:rPr lang="ru-RU" dirty="0" smtClean="0"/>
              <a:t>Дополнительные </a:t>
            </a:r>
            <a:r>
              <a:rPr lang="ru-RU" dirty="0"/>
              <a:t>меры, повышающие функциональную надежность системы, могут резко увеличивать стоимость ее разработки. На рис. 7.2 показана зависимость между стоимостью разработки и различными уровнями функциональной надежности. Здесь подразумевается, что функциональная надежность содержит все составляющие: работоспособность, безотказность, безопасность и защищенность. Экспоненциальный характер зависимости "стоимость-надежность" не позволяет говорить о возможности создания систем со стопроцентной надежностью, так как стоимость их создания была бы очень большой.</a:t>
            </a:r>
          </a:p>
        </p:txBody>
      </p:sp>
    </p:spTree>
    <p:extLst>
      <p:ext uri="{BB962C8B-B14F-4D97-AF65-F5344CB8AC3E}">
        <p14:creationId xmlns:p14="http://schemas.microsoft.com/office/powerpoint/2010/main" val="2220823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57849"/>
            <a:ext cx="10515600" cy="519113"/>
          </a:xfrm>
        </p:spPr>
        <p:txBody>
          <a:bodyPr>
            <a:normAutofit fontScale="77500" lnSpcReduction="20000"/>
          </a:bodyPr>
          <a:lstStyle/>
          <a:p>
            <a:pPr marL="0" indent="0" algn="ctr">
              <a:buNone/>
            </a:pPr>
            <a:r>
              <a:rPr lang="ru-RU" i="1" dirty="0"/>
              <a:t>Рис. 7.2. Зависимость между стоимостью разработки системы и ее </a:t>
            </a:r>
            <a:r>
              <a:rPr lang="ru-RU" i="1" dirty="0" smtClean="0"/>
              <a:t>надежностью</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427889" y="781245"/>
            <a:ext cx="5336222" cy="4380987"/>
          </a:xfrm>
          <a:prstGeom prst="rect">
            <a:avLst/>
          </a:prstGeom>
          <a:noFill/>
          <a:ln>
            <a:noFill/>
          </a:ln>
        </p:spPr>
      </p:pic>
    </p:spTree>
    <p:extLst>
      <p:ext uri="{BB962C8B-B14F-4D97-AF65-F5344CB8AC3E}">
        <p14:creationId xmlns:p14="http://schemas.microsoft.com/office/powerpoint/2010/main" val="185675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14324"/>
            <a:ext cx="10515600" cy="6329363"/>
          </a:xfrm>
        </p:spPr>
        <p:txBody>
          <a:bodyPr>
            <a:normAutofit fontScale="85000" lnSpcReduction="20000"/>
          </a:bodyPr>
          <a:lstStyle/>
          <a:p>
            <a:pPr marL="0" indent="0">
              <a:buNone/>
            </a:pPr>
            <a:r>
              <a:rPr lang="ru-RU" dirty="0" smtClean="0"/>
              <a:t>   Высокие </a:t>
            </a:r>
            <a:r>
              <a:rPr lang="ru-RU" dirty="0"/>
              <a:t>уровни функциональной надежности могут быть достигнуты только за счет уменьшения эффективности работы системы. Например, надежное программное обеспечение предусматривает дополнительные, часто избыточные, коды для проверки нештатных состояний системы. Это усложняет систему и увеличивает объем памяти, необходимый для ее эффективной работы. Но в ряде случаев надежность более важна, чем эффективность системы.</a:t>
            </a:r>
          </a:p>
          <a:p>
            <a:pPr marL="0" indent="0">
              <a:buNone/>
            </a:pPr>
            <a:r>
              <a:rPr lang="ru-RU" dirty="0"/>
              <a:t> </a:t>
            </a:r>
          </a:p>
          <a:p>
            <a:pPr marL="514350" indent="-514350">
              <a:buFont typeface="+mj-lt"/>
              <a:buAutoNum type="arabicPeriod"/>
            </a:pPr>
            <a:r>
              <a:rPr lang="ru-RU" i="1" dirty="0" smtClean="0"/>
              <a:t>Ненадежные </a:t>
            </a:r>
            <a:r>
              <a:rPr lang="ru-RU" i="1" dirty="0"/>
              <a:t>системы часто остаются невостребованными. </a:t>
            </a:r>
            <a:r>
              <a:rPr lang="ru-RU" dirty="0"/>
              <a:t>Если к системе нет доверия пользователя, она не будет востребована. Более того, пользователи могут отказаться от других программных продуктов той же компании-разработчика, поскольку будут также считать их ненадежными.</a:t>
            </a:r>
          </a:p>
          <a:p>
            <a:pPr marL="514350" indent="-514350">
              <a:buFont typeface="+mj-lt"/>
              <a:buAutoNum type="arabicPeriod"/>
            </a:pPr>
            <a:r>
              <a:rPr lang="ru-RU" i="1" dirty="0" smtClean="0"/>
              <a:t>Стоимость </a:t>
            </a:r>
            <a:r>
              <a:rPr lang="ru-RU" i="1" dirty="0"/>
              <a:t>отказа системы может быть огромна. </a:t>
            </a:r>
            <a:r>
              <a:rPr lang="ru-RU" dirty="0"/>
              <a:t>Для некоторых приложений, таких, как системы управления реакторами или системы навигации, стоимость последствий отказа может превышать стоимость самой системы.</a:t>
            </a:r>
          </a:p>
          <a:p>
            <a:pPr marL="514350" indent="-514350">
              <a:buFont typeface="+mj-lt"/>
              <a:buAutoNum type="arabicPeriod"/>
            </a:pPr>
            <a:r>
              <a:rPr lang="ru-RU" i="1" dirty="0" smtClean="0"/>
              <a:t>Трудно </a:t>
            </a:r>
            <a:r>
              <a:rPr lang="ru-RU" i="1" dirty="0"/>
              <a:t>модернизировать ненадежную систему для повышения ее надежности. </a:t>
            </a:r>
            <a:r>
              <a:rPr lang="ru-RU" dirty="0"/>
              <a:t>Обычно есть возможность улучшить неэффективную систему, так как в этом случае основные усилия будут затрачены на модернизацию отдельных программных модулей. Систему, к которой нет доверия, трудно улучшить, поскольку ненадежность "распределена" по всей системе.</a:t>
            </a:r>
          </a:p>
        </p:txBody>
      </p:sp>
    </p:spTree>
    <p:extLst>
      <p:ext uri="{BB962C8B-B14F-4D97-AF65-F5344CB8AC3E}">
        <p14:creationId xmlns:p14="http://schemas.microsoft.com/office/powerpoint/2010/main" val="1845467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0050"/>
            <a:ext cx="10515600" cy="6129338"/>
          </a:xfrm>
        </p:spPr>
        <p:txBody>
          <a:bodyPr>
            <a:normAutofit fontScale="92500" lnSpcReduction="20000"/>
          </a:bodyPr>
          <a:lstStyle/>
          <a:p>
            <a:pPr marL="514350" indent="-514350">
              <a:buFont typeface="+mj-lt"/>
              <a:buAutoNum type="arabicPeriod" startAt="4"/>
            </a:pPr>
            <a:r>
              <a:rPr lang="ru-RU" i="1" dirty="0" smtClean="0"/>
              <a:t>Существуют </a:t>
            </a:r>
            <a:r>
              <a:rPr lang="ru-RU" i="1" dirty="0"/>
              <a:t>возможности компенсировать недостаточную эффективность системы. </a:t>
            </a:r>
            <a:r>
              <a:rPr lang="ru-RU" dirty="0"/>
              <a:t>Если программная система работает неэффективно, то это постоянный фактор, к которому пользователь может приспособиться, построив свою работу с его учетом. Ненадежность системы, как правило, проявляется внезапно. Ненадежное программное обеспечение может нарушить работу всей системы, в которую оно интегрировано, и разрушить данные пользователя без предупреждения, что может иметь серьезные последствия.</a:t>
            </a:r>
          </a:p>
          <a:p>
            <a:pPr marL="514350" indent="-514350">
              <a:buFont typeface="+mj-lt"/>
              <a:buAutoNum type="arabicPeriod" startAt="4"/>
            </a:pPr>
            <a:r>
              <a:rPr lang="ru-RU" i="1" dirty="0" smtClean="0"/>
              <a:t>Ненадежные </a:t>
            </a:r>
            <a:r>
              <a:rPr lang="ru-RU" i="1" dirty="0"/>
              <a:t>системы могут быть причиной потери информации. </a:t>
            </a:r>
            <a:r>
              <a:rPr lang="ru-RU" dirty="0"/>
              <a:t>Сбор и хранение данных – дорогостоящая процедура, часто данные стоят больше, чем компьютерная система, на которой они обрабатываются. Дублирование данных для предотвращения их потери вследствие ненадежности системы потребует значительных усилий и финансовых средств.</a:t>
            </a:r>
          </a:p>
          <a:p>
            <a:pPr marL="0" indent="0">
              <a:buNone/>
            </a:pPr>
            <a:r>
              <a:rPr lang="ru-RU" dirty="0"/>
              <a:t> </a:t>
            </a:r>
          </a:p>
          <a:p>
            <a:pPr marL="0" indent="0">
              <a:buNone/>
            </a:pPr>
            <a:r>
              <a:rPr lang="ru-RU" dirty="0" smtClean="0"/>
              <a:t>   Надежность </a:t>
            </a:r>
            <a:r>
              <a:rPr lang="ru-RU" dirty="0"/>
              <a:t>системы зависит от технологии разработки ПО. Многократные тестирования с целью исключения ошибок способствуют разработке надежных систем. Однако нет простой связи между качеством процесса создания и качеством готовой системы.</a:t>
            </a:r>
          </a:p>
        </p:txBody>
      </p:sp>
    </p:spTree>
    <p:extLst>
      <p:ext uri="{BB962C8B-B14F-4D97-AF65-F5344CB8AC3E}">
        <p14:creationId xmlns:p14="http://schemas.microsoft.com/office/powerpoint/2010/main" val="332760573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4212</Words>
  <Application>Microsoft Office PowerPoint</Application>
  <PresentationFormat>Широкоэкранный</PresentationFormat>
  <Paragraphs>214</Paragraphs>
  <Slides>43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43</vt:i4>
      </vt:variant>
    </vt:vector>
  </HeadingPairs>
  <TitlesOfParts>
    <vt:vector size="48" baseType="lpstr">
      <vt:lpstr>Arial</vt:lpstr>
      <vt:lpstr>Calibri</vt:lpstr>
      <vt:lpstr>Calibri Light</vt:lpstr>
      <vt:lpstr>Times New Roman</vt:lpstr>
      <vt:lpstr>Тема Office</vt:lpstr>
      <vt:lpstr>Надежность систем </vt:lpstr>
      <vt:lpstr>Цели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 Критические системы</vt:lpstr>
      <vt:lpstr>Презентация PowerPoint</vt:lpstr>
      <vt:lpstr>Презентация PowerPoint</vt:lpstr>
      <vt:lpstr>1.1. Системы, критические по обеспечению безопасности</vt:lpstr>
      <vt:lpstr>Презентация PowerPoint</vt:lpstr>
      <vt:lpstr>Презентация PowerPoint</vt:lpstr>
      <vt:lpstr>Презентация PowerPoint</vt:lpstr>
      <vt:lpstr>Презентация PowerPoint</vt:lpstr>
      <vt:lpstr>2. Работоспособность и безотказность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Безопасность</vt:lpstr>
      <vt:lpstr>Презентация PowerPoint</vt:lpstr>
      <vt:lpstr>Презентация PowerPoint</vt:lpstr>
      <vt:lpstr>Презентация PowerPoint</vt:lpstr>
      <vt:lpstr>Презентация PowerPoint</vt:lpstr>
      <vt:lpstr>Презентация PowerPoint</vt:lpstr>
      <vt:lpstr>4. Защищенность</vt:lpstr>
      <vt:lpstr>Презентация PowerPoint</vt:lpstr>
      <vt:lpstr>Презентация PowerPoint</vt:lpstr>
      <vt:lpstr>Презентация PowerPoint</vt:lpstr>
      <vt:lpstr>Презентация PowerPoint</vt:lpstr>
      <vt:lpstr>КЛЮЧЕВЫЕ ПОНЯТИЯ</vt:lpstr>
      <vt:lpstr>Презентация PowerPoint</vt:lpstr>
      <vt:lpstr>Упражнения</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Надежность систем</dc:title>
  <dc:creator>User</dc:creator>
  <cp:lastModifiedBy>User</cp:lastModifiedBy>
  <cp:revision>6</cp:revision>
  <dcterms:created xsi:type="dcterms:W3CDTF">2020-02-13T07:10:45Z</dcterms:created>
  <dcterms:modified xsi:type="dcterms:W3CDTF">2020-02-13T08:25:29Z</dcterms:modified>
</cp:coreProperties>
</file>