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70" d="100"/>
          <a:sy n="70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E12E5-4868-483E-92AE-75C32E4A84F8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CE0FE-C941-49AD-B258-E4C3106E5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468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Номер</a:t>
            </a:r>
            <a:r>
              <a:rPr lang="ru-RU" baseline="0" dirty="0" smtClean="0"/>
              <a:t> лекции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CE0FE-C941-49AD-B258-E4C3106E57A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52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Нумерованый</a:t>
            </a:r>
            <a:r>
              <a:rPr lang="ru-RU" baseline="0" dirty="0" smtClean="0"/>
              <a:t> список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CE0FE-C941-49AD-B258-E4C3106E57A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55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67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89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15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0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70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77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9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55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27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25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61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DB6BC-16AC-4260-A04F-860E5BBCD7C1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47D01-338D-45E5-BD39-B0569AFD45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8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mea.dn.ua/category/sql20002008/sql_spravochnik.html" TargetMode="External"/><Relationship Id="rId3" Type="http://schemas.openxmlformats.org/officeDocument/2006/relationships/hyperlink" Target="http://ru.wikipedia.org/wiki/%D0%A1%D0%BB%D1%83%D0%B6%D0%B5%D0%B1%D0%BD%D0%B0%D1%8F:BookSources/9785845916730" TargetMode="External"/><Relationship Id="rId7" Type="http://schemas.openxmlformats.org/officeDocument/2006/relationships/hyperlink" Target="http://ru.wikipedia.org/wiki/%D0%94%D0%B5%D0%B9%D1%82,_%D0%9A%D1%80%D0%B8%D1%81%D1%82%D0%BE%D1%84%D0%B5%D1%80" TargetMode="External"/><Relationship Id="rId2" Type="http://schemas.openxmlformats.org/officeDocument/2006/relationships/hyperlink" Target="http://ru.wikipedia.org/w/index.php?title=%D0%94%D0%B8%D0%B0%D0%BB%D0%B5%D0%BA%D1%82%D0%B8%D0%BA%D0%B0_(%D0%B8%D0%B7%D0%B4%D0%B0%D1%82%D0%B5%D0%BB%D1%8C%D1%81%D1%82%D0%B2%D0%BE)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BB%D1%83%D0%B6%D0%B5%D0%B1%D0%BD%D0%B0%D1%8F:BookSources/9785845915467" TargetMode="External"/><Relationship Id="rId5" Type="http://schemas.openxmlformats.org/officeDocument/2006/relationships/hyperlink" Target="http://ru.wikipedia.org/wiki/%D0%A1%D0%BB%D1%83%D0%B6%D0%B5%D0%B1%D0%BD%D0%B0%D1%8F:BookSources/9785845916549" TargetMode="External"/><Relationship Id="rId4" Type="http://schemas.openxmlformats.org/officeDocument/2006/relationships/hyperlink" Target="http://ru.wikipedia.org/w/index.php?title=%D0%92%D0%B8%D0%BB%D1%8C%D1%8F%D0%BC%D1%81_(%D0%B8%D0%B7%D0%B4%D0%B0%D1%82%D0%B5%D0%BB%D1%8C%D1%81%D1%82%D0%B2%D0%BE)&amp;action=edit&amp;redlink=1" TargetMode="External"/><Relationship Id="rId9" Type="http://schemas.openxmlformats.org/officeDocument/2006/relationships/hyperlink" Target="http://ru.wikipedia.org/w/index.php?title=%D0%9A%D1%83%D0%B4%D0%B8%D1%86-%D0%9E%D0%B1%D1%80%D0%B0%D0%B7&amp;action=edit&amp;redlink=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Робота з транзакціями. Курсори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157192"/>
            <a:ext cx="6400800" cy="841648"/>
          </a:xfrm>
        </p:spPr>
        <p:txBody>
          <a:bodyPr/>
          <a:lstStyle/>
          <a:p>
            <a:pPr algn="r"/>
            <a:r>
              <a:rPr lang="ru-RU" dirty="0" err="1" smtClean="0"/>
              <a:t>Пуляев</a:t>
            </a:r>
            <a:r>
              <a:rPr lang="ru-RU" dirty="0" smtClean="0"/>
              <a:t>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709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Фантомная вставка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64904"/>
            <a:ext cx="876174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532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Уровни изоляции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SERIALIZABLE </a:t>
            </a:r>
            <a:r>
              <a:rPr lang="ru-RU" dirty="0"/>
              <a:t>- последовательное выполнение (используется по умолчанию). Этот уровень гарантирует предотвращение всех описанных выше конфликтных ситуаций, но, соответственно, при нем наблюдается самая низкая степень параллелизма;</a:t>
            </a:r>
          </a:p>
          <a:p>
            <a:r>
              <a:rPr lang="ru-RU" dirty="0" smtClean="0"/>
              <a:t>REPEATABLE </a:t>
            </a:r>
            <a:r>
              <a:rPr lang="ru-RU" dirty="0"/>
              <a:t>READ - повторяющееся чтение. На этом уровне разрешено выполнение операторов INSERT, приводящих к конфликтной ситуации "фантомная вставка". Этот уровень целесообразно использовать, если на выполняющиеся SQL-операторы не влияет добавление новых строк;</a:t>
            </a:r>
          </a:p>
          <a:p>
            <a:r>
              <a:rPr lang="ru-RU" dirty="0" smtClean="0"/>
              <a:t>READ </a:t>
            </a:r>
            <a:r>
              <a:rPr lang="ru-RU" dirty="0"/>
              <a:t>COMMITTED - фиксированное чтение. Этот уровень позволяет получать разные результаты для одинаковых запросов, но только после фиксации транзакции, повлекшей изменение данных;</a:t>
            </a:r>
          </a:p>
          <a:p>
            <a:r>
              <a:rPr lang="ru-RU" dirty="0" smtClean="0"/>
              <a:t>READ </a:t>
            </a:r>
            <a:r>
              <a:rPr lang="ru-RU" dirty="0"/>
              <a:t>UNCOMMITTED - нефиксированное чтение. Здесь возможно получение разных результатов для одинаковых запросов без учета фиксации транзакции.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685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Блокировки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оптимистические блокировки (</a:t>
            </a:r>
            <a:r>
              <a:rPr lang="ru-RU" dirty="0" err="1"/>
              <a:t>optimistic</a:t>
            </a:r>
            <a:r>
              <a:rPr lang="ru-RU" dirty="0"/>
              <a:t> </a:t>
            </a:r>
            <a:r>
              <a:rPr lang="ru-RU" dirty="0" err="1"/>
              <a:t>locks</a:t>
            </a:r>
            <a:r>
              <a:rPr lang="ru-RU" dirty="0"/>
              <a:t>) - предотвращают возникновение конфликтных ситуаций, выполняя при необходимости откат транзакции (такие блокировки в стандарте SQL-92 не поддерживаются);</a:t>
            </a:r>
          </a:p>
          <a:p>
            <a:r>
              <a:rPr lang="ru-RU" dirty="0" smtClean="0"/>
              <a:t>пессимистические </a:t>
            </a:r>
            <a:r>
              <a:rPr lang="ru-RU" dirty="0"/>
              <a:t>блокировки (</a:t>
            </a:r>
            <a:r>
              <a:rPr lang="ru-RU" dirty="0" err="1"/>
              <a:t>pessimistic</a:t>
            </a:r>
            <a:r>
              <a:rPr lang="ru-RU" dirty="0"/>
              <a:t> </a:t>
            </a:r>
            <a:r>
              <a:rPr lang="ru-RU" dirty="0" err="1"/>
              <a:t>locks</a:t>
            </a:r>
            <a:r>
              <a:rPr lang="ru-RU" dirty="0"/>
              <a:t>) - предотвращают возникновение конфликтных ситуаций, блокируя одновременный доступ к данным для одновременных транзакций.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834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Блокировки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/>
              <a:t>разделяемые блокировки (S-</a:t>
            </a:r>
            <a:r>
              <a:rPr lang="ru-RU" b="1" i="1" dirty="0" err="1"/>
              <a:t>locks</a:t>
            </a:r>
            <a:r>
              <a:rPr lang="ru-RU" b="1" i="1" dirty="0"/>
              <a:t>)</a:t>
            </a:r>
            <a:r>
              <a:rPr lang="ru-RU" dirty="0"/>
              <a:t>, которые могут одновременно устанавливаться несколькими пользователями;</a:t>
            </a:r>
          </a:p>
          <a:p>
            <a:pPr lvl="0"/>
            <a:r>
              <a:rPr lang="ru-RU" dirty="0"/>
              <a:t> </a:t>
            </a:r>
            <a:r>
              <a:rPr lang="ru-RU" b="1" i="1" dirty="0"/>
              <a:t>исключительные блокировки</a:t>
            </a:r>
            <a:r>
              <a:rPr lang="ru-RU" dirty="0"/>
              <a:t> (X-</a:t>
            </a:r>
            <a:r>
              <a:rPr lang="ru-RU" dirty="0" err="1"/>
              <a:t>locks</a:t>
            </a:r>
            <a:r>
              <a:rPr lang="ru-RU" dirty="0"/>
              <a:t>), которые устанавливаются только одним пользователем, получающим эксклюзивный доступ к данным.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70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Курсор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Курсор</a:t>
            </a:r>
            <a:r>
              <a:rPr lang="ru-RU" dirty="0"/>
              <a:t> в SQL – это область в памяти базы данных, которая предназначена для хранения последнего оператора SQL. Если текущий оператор – запрос к базе данных, в памяти сохраняется и строка данных запроса, называемая текущим значением, или текущей строкой </a:t>
            </a:r>
            <a:r>
              <a:rPr lang="ru-RU" i="1" dirty="0"/>
              <a:t>курсора</a:t>
            </a:r>
            <a:r>
              <a:rPr lang="ru-RU" dirty="0"/>
              <a:t>. Указанная область в памяти поименована и доступна для прикладных программ.</a:t>
            </a:r>
          </a:p>
        </p:txBody>
      </p:sp>
    </p:spTree>
    <p:extLst>
      <p:ext uri="{BB962C8B-B14F-4D97-AF65-F5344CB8AC3E}">
        <p14:creationId xmlns:p14="http://schemas.microsoft.com/office/powerpoint/2010/main" val="729073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Аллен </a:t>
            </a:r>
            <a:r>
              <a:rPr lang="ru-RU" i="1" dirty="0"/>
              <a:t>Дж. Тейлор</a:t>
            </a:r>
            <a:r>
              <a:rPr lang="ru-RU" dirty="0"/>
              <a:t> </a:t>
            </a:r>
            <a:r>
              <a:rPr lang="en-US" dirty="0"/>
              <a:t>SQL </a:t>
            </a:r>
            <a:r>
              <a:rPr lang="ru-RU" dirty="0"/>
              <a:t>для чайников, 7-е издание = </a:t>
            </a:r>
            <a:r>
              <a:rPr lang="en-US" dirty="0"/>
              <a:t>SQL for Dummies, 7th Edition — </a:t>
            </a:r>
            <a:r>
              <a:rPr lang="ru-RU" dirty="0"/>
              <a:t>М.: </a:t>
            </a:r>
            <a:r>
              <a:rPr lang="ru-RU" dirty="0">
                <a:hlinkClick r:id="rId2" tooltip="Диалектика (издательство) (страница отсутствует)"/>
              </a:rPr>
              <a:t>«Диалектика»</a:t>
            </a:r>
            <a:r>
              <a:rPr lang="ru-RU" dirty="0"/>
              <a:t>, 2010. — 416 с. — </a:t>
            </a:r>
            <a:r>
              <a:rPr lang="en-US" dirty="0">
                <a:hlinkClick r:id="rId3"/>
              </a:rPr>
              <a:t>ISBN 978-5-8459-1673-0</a:t>
            </a:r>
            <a:r>
              <a:rPr lang="en-US" dirty="0"/>
              <a:t>.</a:t>
            </a:r>
          </a:p>
          <a:p>
            <a:r>
              <a:rPr lang="ru-RU" i="1" dirty="0"/>
              <a:t>Джеймс Р. </a:t>
            </a:r>
            <a:r>
              <a:rPr lang="ru-RU" i="1" dirty="0" err="1"/>
              <a:t>Грофф</a:t>
            </a:r>
            <a:r>
              <a:rPr lang="ru-RU" i="1" dirty="0"/>
              <a:t>, Пол Н. </a:t>
            </a:r>
            <a:r>
              <a:rPr lang="ru-RU" i="1" dirty="0" err="1"/>
              <a:t>Вайнберг</a:t>
            </a:r>
            <a:r>
              <a:rPr lang="ru-RU" i="1" dirty="0"/>
              <a:t>, Эндрю Дж. </a:t>
            </a:r>
            <a:r>
              <a:rPr lang="ru-RU" i="1" dirty="0" err="1"/>
              <a:t>Оппель</a:t>
            </a:r>
            <a:r>
              <a:rPr lang="ru-RU" dirty="0"/>
              <a:t> </a:t>
            </a:r>
            <a:r>
              <a:rPr lang="en-US" dirty="0"/>
              <a:t>SQL: </a:t>
            </a:r>
            <a:r>
              <a:rPr lang="ru-RU" dirty="0"/>
              <a:t>полный справочник, 3-е издание = </a:t>
            </a:r>
            <a:r>
              <a:rPr lang="en-US" dirty="0"/>
              <a:t>SQL: The Complete Reference, Third Edition — </a:t>
            </a:r>
            <a:r>
              <a:rPr lang="ru-RU" dirty="0"/>
              <a:t>М.: </a:t>
            </a:r>
            <a:r>
              <a:rPr lang="ru-RU" dirty="0">
                <a:hlinkClick r:id="rId4" tooltip="Вильямс (издательство) (страница отсутствует)"/>
              </a:rPr>
              <a:t>«Вильямс»</a:t>
            </a:r>
            <a:r>
              <a:rPr lang="ru-RU" dirty="0"/>
              <a:t>, 0. — 960 с. — </a:t>
            </a:r>
            <a:r>
              <a:rPr lang="en-US" dirty="0">
                <a:hlinkClick r:id="rId5"/>
              </a:rPr>
              <a:t>ISBN 978-5-8459-1654-9</a:t>
            </a:r>
            <a:r>
              <a:rPr lang="en-US" dirty="0"/>
              <a:t>.</a:t>
            </a:r>
          </a:p>
          <a:p>
            <a:r>
              <a:rPr lang="ru-RU" i="1" dirty="0"/>
              <a:t>Алекс </a:t>
            </a:r>
            <a:r>
              <a:rPr lang="ru-RU" i="1" dirty="0" err="1"/>
              <a:t>Кригель</a:t>
            </a:r>
            <a:r>
              <a:rPr lang="ru-RU" i="1" dirty="0"/>
              <a:t>, Борис </a:t>
            </a:r>
            <a:r>
              <a:rPr lang="ru-RU" i="1" dirty="0" err="1"/>
              <a:t>Трухнов</a:t>
            </a:r>
            <a:r>
              <a:rPr lang="ru-RU" dirty="0"/>
              <a:t> </a:t>
            </a:r>
            <a:r>
              <a:rPr lang="en-US" dirty="0"/>
              <a:t>SQL. </a:t>
            </a:r>
            <a:r>
              <a:rPr lang="ru-RU" dirty="0"/>
              <a:t>Библия пользователя. Язык запросов </a:t>
            </a:r>
            <a:r>
              <a:rPr lang="en-US" dirty="0"/>
              <a:t>SQL, 2-</a:t>
            </a:r>
            <a:r>
              <a:rPr lang="ru-RU" dirty="0"/>
              <a:t>е издание = </a:t>
            </a:r>
            <a:r>
              <a:rPr lang="en-US" dirty="0"/>
              <a:t>SQL Bible, 2nd edition — </a:t>
            </a:r>
            <a:r>
              <a:rPr lang="ru-RU" dirty="0"/>
              <a:t>М.: </a:t>
            </a:r>
            <a:r>
              <a:rPr lang="ru-RU" dirty="0">
                <a:hlinkClick r:id="rId2" tooltip="Диалектика (издательство) (страница отсутствует)"/>
              </a:rPr>
              <a:t>«Диалектика»</a:t>
            </a:r>
            <a:r>
              <a:rPr lang="ru-RU" dirty="0"/>
              <a:t>, 2009. — 752 с. — </a:t>
            </a:r>
            <a:r>
              <a:rPr lang="en-US" dirty="0">
                <a:hlinkClick r:id="rId6"/>
              </a:rPr>
              <a:t>ISBN 978-5-8459-1546-7</a:t>
            </a:r>
            <a:r>
              <a:rPr lang="en-US" dirty="0"/>
              <a:t>.</a:t>
            </a:r>
          </a:p>
          <a:p>
            <a:r>
              <a:rPr lang="ru-RU" i="1" dirty="0">
                <a:hlinkClick r:id="rId7" tooltip="Дейт, Кристофер"/>
              </a:rPr>
              <a:t>К. Дж. </a:t>
            </a:r>
            <a:r>
              <a:rPr lang="ru-RU" i="1" dirty="0" err="1">
                <a:hlinkClick r:id="rId7" tooltip="Дейт, Кристофер"/>
              </a:rPr>
              <a:t>Дейт</a:t>
            </a:r>
            <a:r>
              <a:rPr lang="ru-RU" i="1" dirty="0"/>
              <a:t>.</a:t>
            </a:r>
            <a:r>
              <a:rPr lang="ru-RU" dirty="0"/>
              <a:t> Введение в системы баз данных / Пер. с </a:t>
            </a:r>
            <a:r>
              <a:rPr lang="ru-RU" dirty="0" err="1"/>
              <a:t>англ</a:t>
            </a:r>
            <a:r>
              <a:rPr lang="ru-RU" dirty="0"/>
              <a:t> — 8-е изд. — М.: </a:t>
            </a:r>
            <a:r>
              <a:rPr lang="ru-RU" dirty="0">
                <a:hlinkClick r:id="rId4" tooltip="Вильямс (издательство) (страница отсутствует)"/>
              </a:rPr>
              <a:t>Вильямс</a:t>
            </a:r>
            <a:r>
              <a:rPr lang="ru-RU" dirty="0"/>
              <a:t>, 2005. — 1328 с.</a:t>
            </a:r>
          </a:p>
          <a:p>
            <a:r>
              <a:rPr lang="ru-RU" i="1" dirty="0"/>
              <a:t>Кевин </a:t>
            </a:r>
            <a:r>
              <a:rPr lang="ru-RU" i="1" dirty="0" err="1"/>
              <a:t>Клайн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en-US" dirty="0">
                <a:hlinkClick r:id="rId8"/>
              </a:rPr>
              <a:t>SQL. </a:t>
            </a:r>
            <a:r>
              <a:rPr lang="ru-RU" dirty="0">
                <a:hlinkClick r:id="rId8"/>
              </a:rPr>
              <a:t>Справочник</a:t>
            </a:r>
            <a:r>
              <a:rPr lang="ru-RU" dirty="0"/>
              <a:t> — М.: </a:t>
            </a:r>
            <a:r>
              <a:rPr lang="ru-RU" dirty="0" err="1">
                <a:hlinkClick r:id="rId9" tooltip="Кудиц-Образ (страница отсутствует)"/>
              </a:rPr>
              <a:t>Кудиц</a:t>
            </a:r>
            <a:r>
              <a:rPr lang="ru-RU" dirty="0">
                <a:hlinkClick r:id="rId9" tooltip="Кудиц-Образ (страница отсутствует)"/>
              </a:rPr>
              <a:t>-Образ</a:t>
            </a:r>
            <a:r>
              <a:rPr lang="ru-RU" dirty="0"/>
              <a:t>, 2006. — 832 с.</a:t>
            </a:r>
          </a:p>
        </p:txBody>
      </p:sp>
    </p:spTree>
    <p:extLst>
      <p:ext uri="{BB962C8B-B14F-4D97-AF65-F5344CB8AC3E}">
        <p14:creationId xmlns:p14="http://schemas.microsoft.com/office/powerpoint/2010/main" val="384954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транзакции</a:t>
            </a:r>
          </a:p>
          <a:p>
            <a:r>
              <a:rPr lang="ru-RU" dirty="0" smtClean="0"/>
              <a:t>Фиксация транзакции</a:t>
            </a:r>
          </a:p>
          <a:p>
            <a:r>
              <a:rPr lang="ru-RU" dirty="0" smtClean="0"/>
              <a:t>Автоматическая фиксация изменений</a:t>
            </a:r>
          </a:p>
          <a:p>
            <a:r>
              <a:rPr lang="ru-RU" dirty="0" smtClean="0"/>
              <a:t>Проблемы параллельного доступа</a:t>
            </a:r>
          </a:p>
          <a:p>
            <a:r>
              <a:rPr lang="ru-RU" dirty="0" smtClean="0"/>
              <a:t>Уровни изоляции</a:t>
            </a:r>
          </a:p>
          <a:p>
            <a:r>
              <a:rPr lang="ru-RU" dirty="0" smtClean="0"/>
              <a:t>Блокировки</a:t>
            </a:r>
          </a:p>
          <a:p>
            <a:r>
              <a:rPr lang="ru-RU" dirty="0" smtClean="0"/>
              <a:t>Курсоры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30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Транзакции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Транзакцией</a:t>
            </a:r>
            <a:r>
              <a:rPr lang="ru-RU" dirty="0"/>
              <a:t> называется последовательность действий, которая или полностью фиксируется в базе данных, или полностью отменяется. Иногда под транзакцией также подразумевают не группу SQL-операторов, а интервал времени, выполняемые в течение которого SQL-операторы можно или все зафиксировать или все отменить.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18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 использования транзакций</a:t>
            </a:r>
            <a:endParaRPr lang="ru-RU" dirty="0"/>
          </a:p>
        </p:txBody>
      </p:sp>
      <p:pic>
        <p:nvPicPr>
          <p:cNvPr id="4" name="Объект 3" descr="Принцип использования транзакций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6607621" cy="5452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63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Автоматическая фиксация изменений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Большинство коммерческих СУБД позволяет устанавливать режим автоматической фиксации изменений - </a:t>
            </a:r>
            <a:r>
              <a:rPr lang="ru-RU" b="1" i="1" dirty="0" err="1"/>
              <a:t>автокоммит</a:t>
            </a:r>
            <a:r>
              <a:rPr lang="ru-RU" dirty="0"/>
              <a:t>.</a:t>
            </a:r>
          </a:p>
          <a:p>
            <a:r>
              <a:rPr lang="ru-RU" dirty="0"/>
              <a:t>Для установки этого режима используется (но не всеми СУБД) оператор SET AUTOCOMMIT ON;, а для отмены режима - SET AUTOCOMMIT OFF;</a:t>
            </a:r>
          </a:p>
        </p:txBody>
      </p:sp>
    </p:spTree>
    <p:extLst>
      <p:ext uri="{BB962C8B-B14F-4D97-AF65-F5344CB8AC3E}">
        <p14:creationId xmlns:p14="http://schemas.microsoft.com/office/powerpoint/2010/main" val="66509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Проблемы параллельного доступа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/>
              <a:t>неповторяющееся чтение (</a:t>
            </a:r>
            <a:r>
              <a:rPr lang="ru-RU" i="1" dirty="0" err="1"/>
              <a:t>non-repeatable</a:t>
            </a:r>
            <a:r>
              <a:rPr lang="ru-RU" i="1" dirty="0"/>
              <a:t> </a:t>
            </a:r>
            <a:r>
              <a:rPr lang="ru-RU" i="1" dirty="0" err="1"/>
              <a:t>read</a:t>
            </a:r>
            <a:r>
              <a:rPr lang="ru-RU" i="1" dirty="0"/>
              <a:t>);</a:t>
            </a:r>
            <a:endParaRPr lang="ru-RU" dirty="0"/>
          </a:p>
          <a:p>
            <a:pPr lvl="0"/>
            <a:r>
              <a:rPr lang="ru-RU" dirty="0"/>
              <a:t> </a:t>
            </a:r>
            <a:r>
              <a:rPr lang="ru-RU" b="1" i="1" dirty="0"/>
              <a:t>"грязное" чтение (</a:t>
            </a:r>
            <a:r>
              <a:rPr lang="ru-RU" b="1" i="1" dirty="0" err="1"/>
              <a:t>dirty</a:t>
            </a:r>
            <a:r>
              <a:rPr lang="ru-RU" b="1" i="1" dirty="0"/>
              <a:t> </a:t>
            </a:r>
            <a:r>
              <a:rPr lang="ru-RU" b="1" i="1" dirty="0" err="1"/>
              <a:t>read</a:t>
            </a:r>
            <a:r>
              <a:rPr lang="ru-RU" b="1" i="1" dirty="0"/>
              <a:t>)</a:t>
            </a:r>
            <a:r>
              <a:rPr lang="ru-RU" dirty="0"/>
              <a:t> - чтение данных, которые были записаны откатанной транзакцией;</a:t>
            </a:r>
          </a:p>
          <a:p>
            <a:pPr lvl="0"/>
            <a:r>
              <a:rPr lang="ru-RU" i="1" dirty="0"/>
              <a:t>потерянное обновление (</a:t>
            </a:r>
            <a:r>
              <a:rPr lang="ru-RU" i="1" dirty="0" err="1"/>
              <a:t>lost</a:t>
            </a:r>
            <a:r>
              <a:rPr lang="ru-RU" i="1" dirty="0"/>
              <a:t> </a:t>
            </a:r>
            <a:r>
              <a:rPr lang="ru-RU" i="1" dirty="0" err="1"/>
              <a:t>update</a:t>
            </a:r>
            <a:r>
              <a:rPr lang="ru-RU" i="1" dirty="0"/>
              <a:t>);</a:t>
            </a:r>
            <a:endParaRPr lang="ru-RU" dirty="0"/>
          </a:p>
          <a:p>
            <a:r>
              <a:rPr lang="ru-RU" i="1" dirty="0"/>
              <a:t>фантомная </a:t>
            </a:r>
            <a:r>
              <a:rPr lang="ru-RU" i="1" dirty="0" err="1" smtClean="0"/>
              <a:t>встава</a:t>
            </a:r>
            <a:r>
              <a:rPr lang="ru-RU" i="1" dirty="0" smtClean="0"/>
              <a:t> </a:t>
            </a:r>
            <a:r>
              <a:rPr lang="ru-RU" i="1" dirty="0"/>
              <a:t>(</a:t>
            </a:r>
            <a:r>
              <a:rPr lang="ru-RU" i="1" dirty="0" err="1"/>
              <a:t>phantom</a:t>
            </a:r>
            <a:r>
              <a:rPr lang="ru-RU" i="1" dirty="0"/>
              <a:t> </a:t>
            </a:r>
            <a:r>
              <a:rPr lang="ru-RU" i="1" dirty="0" err="1"/>
              <a:t>insert</a:t>
            </a:r>
            <a:r>
              <a:rPr lang="ru-RU" i="1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517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Неповторяющееся чтение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Пример: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40968"/>
            <a:ext cx="818617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20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"Грязное" чтение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09" y="2487341"/>
            <a:ext cx="8800449" cy="187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263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Потерянное обновление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667304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830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252</Words>
  <Application>Microsoft Office PowerPoint</Application>
  <PresentationFormat>Экран (4:3)</PresentationFormat>
  <Paragraphs>52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Робота з транзакціями. Курсори</vt:lpstr>
      <vt:lpstr>План</vt:lpstr>
      <vt:lpstr>Транзакции</vt:lpstr>
      <vt:lpstr>Принцип использования транзакций</vt:lpstr>
      <vt:lpstr>Автоматическая фиксация изменений</vt:lpstr>
      <vt:lpstr>Проблемы параллельного доступа</vt:lpstr>
      <vt:lpstr>Неповторяющееся чтение</vt:lpstr>
      <vt:lpstr>"Грязное" чтение</vt:lpstr>
      <vt:lpstr>Потерянное обновление</vt:lpstr>
      <vt:lpstr>Фантомная вставка</vt:lpstr>
      <vt:lpstr>Уровни изоляции</vt:lpstr>
      <vt:lpstr>Блокировки</vt:lpstr>
      <vt:lpstr>Блокировки</vt:lpstr>
      <vt:lpstr>Курсор</vt:lpstr>
      <vt:lpstr>Литература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з транзакціями. Курсори</dc:title>
  <dc:creator>seva</dc:creator>
  <cp:lastModifiedBy>seva</cp:lastModifiedBy>
  <cp:revision>5</cp:revision>
  <dcterms:created xsi:type="dcterms:W3CDTF">2011-09-19T09:20:18Z</dcterms:created>
  <dcterms:modified xsi:type="dcterms:W3CDTF">2011-10-03T09:21:23Z</dcterms:modified>
</cp:coreProperties>
</file>