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9DC1D-20A2-4B05-8608-DDECB5810469}" type="doc">
      <dgm:prSet loTypeId="urn:microsoft.com/office/officeart/2005/8/layout/vList3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0E939E9-DB08-4469-863F-BA1C9F1169C0}">
      <dgm:prSet/>
      <dgm:spPr/>
      <dgm:t>
        <a:bodyPr/>
        <a:lstStyle/>
        <a:p>
          <a:pPr rtl="0"/>
          <a:r>
            <a:rPr lang="uk-UA" dirty="0" smtClean="0"/>
            <a:t>1. </a:t>
          </a:r>
          <a:r>
            <a:rPr lang="en-US" dirty="0" smtClean="0"/>
            <a:t>Role of people in organization</a:t>
          </a:r>
          <a:endParaRPr lang="ru-RU" dirty="0"/>
        </a:p>
      </dgm:t>
    </dgm:pt>
    <dgm:pt modelId="{434A307C-F294-4CD5-A969-9BFD3F2CCC34}" type="parTrans" cxnId="{F57E5A66-B2E0-4774-9F64-12C7C5653168}">
      <dgm:prSet/>
      <dgm:spPr/>
      <dgm:t>
        <a:bodyPr/>
        <a:lstStyle/>
        <a:p>
          <a:endParaRPr lang="ru-RU"/>
        </a:p>
      </dgm:t>
    </dgm:pt>
    <dgm:pt modelId="{2A56CEF0-8503-471F-97D7-821FC53CBF4B}" type="sibTrans" cxnId="{F57E5A66-B2E0-4774-9F64-12C7C5653168}">
      <dgm:prSet/>
      <dgm:spPr/>
      <dgm:t>
        <a:bodyPr/>
        <a:lstStyle/>
        <a:p>
          <a:endParaRPr lang="ru-RU"/>
        </a:p>
      </dgm:t>
    </dgm:pt>
    <dgm:pt modelId="{C34B7154-A191-4762-AAA0-E927B1DC4483}">
      <dgm:prSet/>
      <dgm:spPr/>
      <dgm:t>
        <a:bodyPr/>
        <a:lstStyle/>
        <a:p>
          <a:pPr rtl="0"/>
          <a:r>
            <a:rPr lang="uk-UA" dirty="0" smtClean="0"/>
            <a:t>2. </a:t>
          </a:r>
          <a:r>
            <a:rPr lang="en-US" dirty="0" smtClean="0"/>
            <a:t>Recruitment</a:t>
          </a:r>
          <a:endParaRPr lang="ru-RU" dirty="0"/>
        </a:p>
      </dgm:t>
    </dgm:pt>
    <dgm:pt modelId="{51F050B8-D426-44CF-B651-ACED595A1479}" type="parTrans" cxnId="{D8898D4D-2C77-4A0A-9742-4FB5AF8978C9}">
      <dgm:prSet/>
      <dgm:spPr/>
      <dgm:t>
        <a:bodyPr/>
        <a:lstStyle/>
        <a:p>
          <a:endParaRPr lang="ru-RU"/>
        </a:p>
      </dgm:t>
    </dgm:pt>
    <dgm:pt modelId="{19406C15-F19F-46CA-97A1-757928F50C9F}" type="sibTrans" cxnId="{D8898D4D-2C77-4A0A-9742-4FB5AF8978C9}">
      <dgm:prSet/>
      <dgm:spPr/>
      <dgm:t>
        <a:bodyPr/>
        <a:lstStyle/>
        <a:p>
          <a:endParaRPr lang="ru-RU"/>
        </a:p>
      </dgm:t>
    </dgm:pt>
    <dgm:pt modelId="{A369536E-CEF4-492B-A8FE-E59D03A56A64}">
      <dgm:prSet/>
      <dgm:spPr/>
      <dgm:t>
        <a:bodyPr/>
        <a:lstStyle/>
        <a:p>
          <a:pPr rtl="0"/>
          <a:r>
            <a:rPr lang="uk-UA" dirty="0" smtClean="0"/>
            <a:t>3. </a:t>
          </a:r>
          <a:r>
            <a:rPr lang="en-US" dirty="0" smtClean="0"/>
            <a:t>Training &amp; Development</a:t>
          </a:r>
          <a:endParaRPr lang="ru-RU" dirty="0"/>
        </a:p>
      </dgm:t>
    </dgm:pt>
    <dgm:pt modelId="{59E8AF80-5DB1-4CD0-AEF8-A3E982C34DCB}" type="parTrans" cxnId="{618BC0E6-C62E-42FE-AF58-A08BA090527A}">
      <dgm:prSet/>
      <dgm:spPr/>
      <dgm:t>
        <a:bodyPr/>
        <a:lstStyle/>
        <a:p>
          <a:endParaRPr lang="ru-RU"/>
        </a:p>
      </dgm:t>
    </dgm:pt>
    <dgm:pt modelId="{F00710A0-49A0-4378-AC1A-1A6E5FF0FDE8}" type="sibTrans" cxnId="{618BC0E6-C62E-42FE-AF58-A08BA090527A}">
      <dgm:prSet/>
      <dgm:spPr/>
      <dgm:t>
        <a:bodyPr/>
        <a:lstStyle/>
        <a:p>
          <a:endParaRPr lang="ru-RU"/>
        </a:p>
      </dgm:t>
    </dgm:pt>
    <dgm:pt modelId="{5EBE367C-32EC-4B94-A227-7B73DEB34114}">
      <dgm:prSet/>
      <dgm:spPr/>
      <dgm:t>
        <a:bodyPr/>
        <a:lstStyle/>
        <a:p>
          <a:pPr rtl="0"/>
          <a:r>
            <a:rPr lang="uk-UA" dirty="0" smtClean="0"/>
            <a:t>4. </a:t>
          </a:r>
          <a:r>
            <a:rPr lang="en-US" dirty="0" smtClean="0"/>
            <a:t>Performance management</a:t>
          </a:r>
          <a:endParaRPr lang="ru-RU" dirty="0"/>
        </a:p>
      </dgm:t>
    </dgm:pt>
    <dgm:pt modelId="{74A5FAC1-80C3-47E9-BF0E-257B4B309AB2}" type="parTrans" cxnId="{BCF9C5E0-A587-4C0D-997A-8B7F925F3710}">
      <dgm:prSet/>
      <dgm:spPr/>
      <dgm:t>
        <a:bodyPr/>
        <a:lstStyle/>
        <a:p>
          <a:endParaRPr lang="ru-RU"/>
        </a:p>
      </dgm:t>
    </dgm:pt>
    <dgm:pt modelId="{420467AD-0F37-4950-831A-74205539454F}" type="sibTrans" cxnId="{BCF9C5E0-A587-4C0D-997A-8B7F925F3710}">
      <dgm:prSet/>
      <dgm:spPr/>
      <dgm:t>
        <a:bodyPr/>
        <a:lstStyle/>
        <a:p>
          <a:endParaRPr lang="ru-RU"/>
        </a:p>
      </dgm:t>
    </dgm:pt>
    <dgm:pt modelId="{E6E8C263-8D1B-4E30-9BC7-CB7E6A98EB62}" type="pres">
      <dgm:prSet presAssocID="{7BD9DC1D-20A2-4B05-8608-DDECB581046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992C6D-0DC4-4716-923E-1EDDB7E779FD}" type="pres">
      <dgm:prSet presAssocID="{20E939E9-DB08-4469-863F-BA1C9F1169C0}" presName="composite" presStyleCnt="0"/>
      <dgm:spPr/>
    </dgm:pt>
    <dgm:pt modelId="{E681405B-7DC9-487C-94DB-9DADE8470036}" type="pres">
      <dgm:prSet presAssocID="{20E939E9-DB08-4469-863F-BA1C9F1169C0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6B440D0-26FB-4E34-AD38-5E93FE487A46}" type="pres">
      <dgm:prSet presAssocID="{20E939E9-DB08-4469-863F-BA1C9F1169C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C73AF-FF1A-4091-81D2-F0181772D0A0}" type="pres">
      <dgm:prSet presAssocID="{2A56CEF0-8503-471F-97D7-821FC53CBF4B}" presName="spacing" presStyleCnt="0"/>
      <dgm:spPr/>
    </dgm:pt>
    <dgm:pt modelId="{D8CC2F45-C34E-4405-BEC3-A2D030738D31}" type="pres">
      <dgm:prSet presAssocID="{C34B7154-A191-4762-AAA0-E927B1DC4483}" presName="composite" presStyleCnt="0"/>
      <dgm:spPr/>
    </dgm:pt>
    <dgm:pt modelId="{222AF038-A187-4E56-B5E4-786D807396E1}" type="pres">
      <dgm:prSet presAssocID="{C34B7154-A191-4762-AAA0-E927B1DC4483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66B56FA-BFD7-48CA-9BC5-C9C6ACE54E4A}" type="pres">
      <dgm:prSet presAssocID="{C34B7154-A191-4762-AAA0-E927B1DC4483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0BDFA-F2C4-4CC4-90FD-8BE0176DC54D}" type="pres">
      <dgm:prSet presAssocID="{19406C15-F19F-46CA-97A1-757928F50C9F}" presName="spacing" presStyleCnt="0"/>
      <dgm:spPr/>
    </dgm:pt>
    <dgm:pt modelId="{457C855E-BCE5-4165-8456-A2C09E802176}" type="pres">
      <dgm:prSet presAssocID="{A369536E-CEF4-492B-A8FE-E59D03A56A64}" presName="composite" presStyleCnt="0"/>
      <dgm:spPr/>
    </dgm:pt>
    <dgm:pt modelId="{04E8372D-63AF-4E20-9018-8F58434E1414}" type="pres">
      <dgm:prSet presAssocID="{A369536E-CEF4-492B-A8FE-E59D03A56A64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E735B9C-895E-4375-9B65-D9DF965C61D1}" type="pres">
      <dgm:prSet presAssocID="{A369536E-CEF4-492B-A8FE-E59D03A56A64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8520D-96DC-4204-BB40-58F9B3F4E25A}" type="pres">
      <dgm:prSet presAssocID="{F00710A0-49A0-4378-AC1A-1A6E5FF0FDE8}" presName="spacing" presStyleCnt="0"/>
      <dgm:spPr/>
    </dgm:pt>
    <dgm:pt modelId="{E19E3DE7-69FD-4BF5-B3D4-4FC53EFC48AC}" type="pres">
      <dgm:prSet presAssocID="{5EBE367C-32EC-4B94-A227-7B73DEB34114}" presName="composite" presStyleCnt="0"/>
      <dgm:spPr/>
    </dgm:pt>
    <dgm:pt modelId="{FC83BC8B-BC88-4C81-B2E0-CF41D29DBBCD}" type="pres">
      <dgm:prSet presAssocID="{5EBE367C-32EC-4B94-A227-7B73DEB34114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57FABE8-0FF6-41B8-9F2E-16FE9BD43689}" type="pres">
      <dgm:prSet presAssocID="{5EBE367C-32EC-4B94-A227-7B73DEB3411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9C5E0-A587-4C0D-997A-8B7F925F3710}" srcId="{7BD9DC1D-20A2-4B05-8608-DDECB5810469}" destId="{5EBE367C-32EC-4B94-A227-7B73DEB34114}" srcOrd="3" destOrd="0" parTransId="{74A5FAC1-80C3-47E9-BF0E-257B4B309AB2}" sibTransId="{420467AD-0F37-4950-831A-74205539454F}"/>
    <dgm:cxn modelId="{618BC0E6-C62E-42FE-AF58-A08BA090527A}" srcId="{7BD9DC1D-20A2-4B05-8608-DDECB5810469}" destId="{A369536E-CEF4-492B-A8FE-E59D03A56A64}" srcOrd="2" destOrd="0" parTransId="{59E8AF80-5DB1-4CD0-AEF8-A3E982C34DCB}" sibTransId="{F00710A0-49A0-4378-AC1A-1A6E5FF0FDE8}"/>
    <dgm:cxn modelId="{F57E5A66-B2E0-4774-9F64-12C7C5653168}" srcId="{7BD9DC1D-20A2-4B05-8608-DDECB5810469}" destId="{20E939E9-DB08-4469-863F-BA1C9F1169C0}" srcOrd="0" destOrd="0" parTransId="{434A307C-F294-4CD5-A969-9BFD3F2CCC34}" sibTransId="{2A56CEF0-8503-471F-97D7-821FC53CBF4B}"/>
    <dgm:cxn modelId="{AF0D129D-BC27-4772-B6A4-4EB20AA568D5}" type="presOf" srcId="{C34B7154-A191-4762-AAA0-E927B1DC4483}" destId="{266B56FA-BFD7-48CA-9BC5-C9C6ACE54E4A}" srcOrd="0" destOrd="0" presId="urn:microsoft.com/office/officeart/2005/8/layout/vList3#1"/>
    <dgm:cxn modelId="{C05C052C-635D-444F-9FC5-DE6DFB5B9C04}" type="presOf" srcId="{20E939E9-DB08-4469-863F-BA1C9F1169C0}" destId="{56B440D0-26FB-4E34-AD38-5E93FE487A46}" srcOrd="0" destOrd="0" presId="urn:microsoft.com/office/officeart/2005/8/layout/vList3#1"/>
    <dgm:cxn modelId="{C431C06F-E9FA-4746-901B-2BE739DCA6D9}" type="presOf" srcId="{7BD9DC1D-20A2-4B05-8608-DDECB5810469}" destId="{E6E8C263-8D1B-4E30-9BC7-CB7E6A98EB62}" srcOrd="0" destOrd="0" presId="urn:microsoft.com/office/officeart/2005/8/layout/vList3#1"/>
    <dgm:cxn modelId="{D8898D4D-2C77-4A0A-9742-4FB5AF8978C9}" srcId="{7BD9DC1D-20A2-4B05-8608-DDECB5810469}" destId="{C34B7154-A191-4762-AAA0-E927B1DC4483}" srcOrd="1" destOrd="0" parTransId="{51F050B8-D426-44CF-B651-ACED595A1479}" sibTransId="{19406C15-F19F-46CA-97A1-757928F50C9F}"/>
    <dgm:cxn modelId="{F1BC4917-013C-41C9-B7FC-D36FC8220EA1}" type="presOf" srcId="{5EBE367C-32EC-4B94-A227-7B73DEB34114}" destId="{357FABE8-0FF6-41B8-9F2E-16FE9BD43689}" srcOrd="0" destOrd="0" presId="urn:microsoft.com/office/officeart/2005/8/layout/vList3#1"/>
    <dgm:cxn modelId="{0B9CBF63-BECF-4C88-BD52-085F96202848}" type="presOf" srcId="{A369536E-CEF4-492B-A8FE-E59D03A56A64}" destId="{8E735B9C-895E-4375-9B65-D9DF965C61D1}" srcOrd="0" destOrd="0" presId="urn:microsoft.com/office/officeart/2005/8/layout/vList3#1"/>
    <dgm:cxn modelId="{BF7B73AC-7761-4A84-B7FF-5A07C37AEC43}" type="presParOf" srcId="{E6E8C263-8D1B-4E30-9BC7-CB7E6A98EB62}" destId="{50992C6D-0DC4-4716-923E-1EDDB7E779FD}" srcOrd="0" destOrd="0" presId="urn:microsoft.com/office/officeart/2005/8/layout/vList3#1"/>
    <dgm:cxn modelId="{996B5D95-7162-4AEE-9196-3C99536AD80F}" type="presParOf" srcId="{50992C6D-0DC4-4716-923E-1EDDB7E779FD}" destId="{E681405B-7DC9-487C-94DB-9DADE8470036}" srcOrd="0" destOrd="0" presId="urn:microsoft.com/office/officeart/2005/8/layout/vList3#1"/>
    <dgm:cxn modelId="{E1643A91-1694-410A-8C75-F996B5021DFC}" type="presParOf" srcId="{50992C6D-0DC4-4716-923E-1EDDB7E779FD}" destId="{56B440D0-26FB-4E34-AD38-5E93FE487A46}" srcOrd="1" destOrd="0" presId="urn:microsoft.com/office/officeart/2005/8/layout/vList3#1"/>
    <dgm:cxn modelId="{A888991B-36D9-41B4-B464-1D140184B35C}" type="presParOf" srcId="{E6E8C263-8D1B-4E30-9BC7-CB7E6A98EB62}" destId="{F44C73AF-FF1A-4091-81D2-F0181772D0A0}" srcOrd="1" destOrd="0" presId="urn:microsoft.com/office/officeart/2005/8/layout/vList3#1"/>
    <dgm:cxn modelId="{BA59137E-3FD8-48B1-8AF8-65326EC3D664}" type="presParOf" srcId="{E6E8C263-8D1B-4E30-9BC7-CB7E6A98EB62}" destId="{D8CC2F45-C34E-4405-BEC3-A2D030738D31}" srcOrd="2" destOrd="0" presId="urn:microsoft.com/office/officeart/2005/8/layout/vList3#1"/>
    <dgm:cxn modelId="{CC62CC76-4DC4-4969-9042-7EDD40F91BF8}" type="presParOf" srcId="{D8CC2F45-C34E-4405-BEC3-A2D030738D31}" destId="{222AF038-A187-4E56-B5E4-786D807396E1}" srcOrd="0" destOrd="0" presId="urn:microsoft.com/office/officeart/2005/8/layout/vList3#1"/>
    <dgm:cxn modelId="{3CB63BD8-F5CC-4966-958C-69BF7CFF5F86}" type="presParOf" srcId="{D8CC2F45-C34E-4405-BEC3-A2D030738D31}" destId="{266B56FA-BFD7-48CA-9BC5-C9C6ACE54E4A}" srcOrd="1" destOrd="0" presId="urn:microsoft.com/office/officeart/2005/8/layout/vList3#1"/>
    <dgm:cxn modelId="{F175D7C9-50E1-478B-8672-FD80659E9B6B}" type="presParOf" srcId="{E6E8C263-8D1B-4E30-9BC7-CB7E6A98EB62}" destId="{5D70BDFA-F2C4-4CC4-90FD-8BE0176DC54D}" srcOrd="3" destOrd="0" presId="urn:microsoft.com/office/officeart/2005/8/layout/vList3#1"/>
    <dgm:cxn modelId="{95E19C3E-BDE1-47E8-945D-25D876ED444D}" type="presParOf" srcId="{E6E8C263-8D1B-4E30-9BC7-CB7E6A98EB62}" destId="{457C855E-BCE5-4165-8456-A2C09E802176}" srcOrd="4" destOrd="0" presId="urn:microsoft.com/office/officeart/2005/8/layout/vList3#1"/>
    <dgm:cxn modelId="{0A15A921-105B-4EFA-AFAF-1BB0A25C98D9}" type="presParOf" srcId="{457C855E-BCE5-4165-8456-A2C09E802176}" destId="{04E8372D-63AF-4E20-9018-8F58434E1414}" srcOrd="0" destOrd="0" presId="urn:microsoft.com/office/officeart/2005/8/layout/vList3#1"/>
    <dgm:cxn modelId="{0269E5B4-CB4D-4301-AA95-CDBD384FEAAC}" type="presParOf" srcId="{457C855E-BCE5-4165-8456-A2C09E802176}" destId="{8E735B9C-895E-4375-9B65-D9DF965C61D1}" srcOrd="1" destOrd="0" presId="urn:microsoft.com/office/officeart/2005/8/layout/vList3#1"/>
    <dgm:cxn modelId="{AFAE8B48-FE76-4488-BCA4-CA18FCF54717}" type="presParOf" srcId="{E6E8C263-8D1B-4E30-9BC7-CB7E6A98EB62}" destId="{5418520D-96DC-4204-BB40-58F9B3F4E25A}" srcOrd="5" destOrd="0" presId="urn:microsoft.com/office/officeart/2005/8/layout/vList3#1"/>
    <dgm:cxn modelId="{1E2493F2-9909-4BA9-863B-EC9AA06B966A}" type="presParOf" srcId="{E6E8C263-8D1B-4E30-9BC7-CB7E6A98EB62}" destId="{E19E3DE7-69FD-4BF5-B3D4-4FC53EFC48AC}" srcOrd="6" destOrd="0" presId="urn:microsoft.com/office/officeart/2005/8/layout/vList3#1"/>
    <dgm:cxn modelId="{D0B720E1-EF52-402E-AEC7-0332330A7084}" type="presParOf" srcId="{E19E3DE7-69FD-4BF5-B3D4-4FC53EFC48AC}" destId="{FC83BC8B-BC88-4C81-B2E0-CF41D29DBBCD}" srcOrd="0" destOrd="0" presId="urn:microsoft.com/office/officeart/2005/8/layout/vList3#1"/>
    <dgm:cxn modelId="{33B54A37-C57C-41F0-9BD5-5B1C16E1E417}" type="presParOf" srcId="{E19E3DE7-69FD-4BF5-B3D4-4FC53EFC48AC}" destId="{357FABE8-0FF6-41B8-9F2E-16FE9BD4368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440D0-26FB-4E34-AD38-5E93FE487A46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1. </a:t>
          </a:r>
          <a:r>
            <a:rPr lang="en-US" sz="2700" kern="1200" dirty="0" smtClean="0"/>
            <a:t>Role of people in organization</a:t>
          </a:r>
          <a:endParaRPr lang="ru-RU" sz="2700" kern="1200" dirty="0"/>
        </a:p>
      </dsp:txBody>
      <dsp:txXfrm rot="10800000">
        <a:off x="1840187" y="2573"/>
        <a:ext cx="5241819" cy="923459"/>
      </dsp:txXfrm>
    </dsp:sp>
    <dsp:sp modelId="{E681405B-7DC9-487C-94DB-9DADE8470036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6B56FA-BFD7-48CA-9BC5-C9C6ACE54E4A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2. </a:t>
          </a:r>
          <a:r>
            <a:rPr lang="en-US" sz="2700" kern="1200" dirty="0" smtClean="0"/>
            <a:t>Recruitment</a:t>
          </a:r>
          <a:endParaRPr lang="ru-RU" sz="2700" kern="1200" dirty="0"/>
        </a:p>
      </dsp:txBody>
      <dsp:txXfrm rot="10800000">
        <a:off x="1840187" y="1201692"/>
        <a:ext cx="5241819" cy="923459"/>
      </dsp:txXfrm>
    </dsp:sp>
    <dsp:sp modelId="{222AF038-A187-4E56-B5E4-786D807396E1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35B9C-895E-4375-9B65-D9DF965C61D1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3. </a:t>
          </a:r>
          <a:r>
            <a:rPr lang="en-US" sz="2700" kern="1200" dirty="0" smtClean="0"/>
            <a:t>Training &amp; Development</a:t>
          </a:r>
          <a:endParaRPr lang="ru-RU" sz="2700" kern="1200" dirty="0"/>
        </a:p>
      </dsp:txBody>
      <dsp:txXfrm rot="10800000">
        <a:off x="1840187" y="2400811"/>
        <a:ext cx="5241819" cy="923459"/>
      </dsp:txXfrm>
    </dsp:sp>
    <dsp:sp modelId="{04E8372D-63AF-4E20-9018-8F58434E1414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FABE8-0FF6-41B8-9F2E-16FE9BD43689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4. </a:t>
          </a:r>
          <a:r>
            <a:rPr lang="en-US" sz="2700" kern="1200" dirty="0" smtClean="0"/>
            <a:t>Performance management</a:t>
          </a:r>
          <a:endParaRPr lang="ru-RU" sz="2700" kern="1200" dirty="0"/>
        </a:p>
      </dsp:txBody>
      <dsp:txXfrm rot="10800000">
        <a:off x="1840187" y="3599929"/>
        <a:ext cx="5241819" cy="923459"/>
      </dsp:txXfrm>
    </dsp:sp>
    <dsp:sp modelId="{FC83BC8B-BC88-4C81-B2E0-CF41D29DBBCD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6DF0B-D11F-4D95-B857-A75C105D3711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352928" cy="1470025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5"/>
                </a:solidFill>
                <a:latin typeface="Comic Sans MS" pitchFamily="66" charset="0"/>
              </a:rPr>
              <a:t>Human Resource Management</a:t>
            </a:r>
            <a:endParaRPr lang="ru-RU" b="1" u="sng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pic>
        <p:nvPicPr>
          <p:cNvPr id="12290" name="Picture 2" descr="https://lh4.googleusercontent.com/j4QNLP0PbqqpVsEAKUh7aFYyggVpJVxRVTCkZk69zmAwaidLCLqYu6rj49vElOh5HqaYnfrMMWOt3aJcCupoMqhvaXQuuITbaY7KPef8M18-dKA-Mbi6Gs9P4L_gSt-ZaPjJAB2mW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6357982" cy="35763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1142984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5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chemeClr val="accent5"/>
                </a:solidFill>
                <a:latin typeface="Comic Sans MS" pitchFamily="66" charset="0"/>
              </a:rPr>
              <a:t>English-speaking course</a:t>
            </a:r>
            <a:r>
              <a:rPr lang="uk-UA" sz="2400" dirty="0" smtClean="0">
                <a:solidFill>
                  <a:schemeClr val="accent5"/>
                </a:solidFill>
                <a:latin typeface="Comic Sans MS" pitchFamily="66" charset="0"/>
              </a:rPr>
              <a:t>)</a:t>
            </a:r>
            <a:endParaRPr lang="ru-RU" sz="2400" dirty="0">
              <a:solidFill>
                <a:schemeClr val="accent5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071678"/>
            <a:ext cx="5643602" cy="57150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chemeClr val="accent5"/>
                </a:solidFill>
                <a:latin typeface="Comic Sans MS" pitchFamily="66" charset="0"/>
              </a:rPr>
              <a:t>Course activities:</a:t>
            </a:r>
            <a:endParaRPr lang="ru-RU" u="sng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pic>
        <p:nvPicPr>
          <p:cNvPr id="5" name="Picture 2" descr="https://lh4.googleusercontent.com/AT0Oa6iIbbPya2E0MHLMQnL_k4iuhxuq-1TUGcMq7C-X55n2q5OZP_Y_f97cKYGbjGxa52Dv9eZIxYeLfPU2kzyzIhPJkJQ6XQYMyfUdwqygjamuwMEVgDgkGlo1pKn3okAFIDgvDf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00174"/>
            <a:ext cx="1643074" cy="1499136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sng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Human</a:t>
            </a:r>
            <a:r>
              <a:rPr kumimoji="0" lang="en-US" sz="4400" b="1" u="sng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Resource Management (HRM)</a:t>
            </a:r>
            <a:r>
              <a:rPr kumimoji="0" lang="uk-UA" sz="4400" b="1" u="sng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is the course</a:t>
            </a:r>
            <a:r>
              <a:rPr kumimoji="0" lang="uk-UA" sz="4400" b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,</a:t>
            </a:r>
            <a:r>
              <a:rPr kumimoji="0" lang="en-US" sz="4400" b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that combines science and art, economics and psychology, standards and creativity.</a:t>
            </a:r>
            <a:r>
              <a:rPr kumimoji="0" lang="uk-UA" sz="4400" b="0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endParaRPr kumimoji="0" lang="en-US" sz="4400" b="0" strike="noStrike" kern="1200" cap="none" spc="0" normalizeH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57158" y="3143224"/>
            <a:ext cx="8286808" cy="3143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Analysis of the world’s best practices in HRM;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Discussions on the most important issues of HRM;</a:t>
            </a:r>
            <a:endParaRPr lang="en-US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First own experience as HR-manager</a:t>
            </a:r>
            <a:r>
              <a:rPr lang="uk-UA" sz="32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  <a:endParaRPr lang="uk-UA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Tests on your abilities in HRM, leadership etc.</a:t>
            </a:r>
            <a:endParaRPr lang="uk-UA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tx2"/>
                </a:solidFill>
                <a:latin typeface="Comic Sans MS" pitchFamily="66" charset="0"/>
              </a:rPr>
              <a:t>Structure of the course</a:t>
            </a:r>
            <a:endParaRPr lang="ru-RU" u="sng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2967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b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Role of people in organization</a:t>
            </a:r>
            <a:endParaRPr lang="ru-RU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643050"/>
            <a:ext cx="6686568" cy="473827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Why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are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people so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important for business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specific features of human resources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Why do human resources need to be managed?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do you need to know about effective HRM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create a team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changes is HRM facing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do digital innovations influence HRM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manage with Z-employees?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1714488"/>
            <a:ext cx="1143008" cy="1143008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uk-UA" sz="36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br>
              <a:rPr lang="uk-UA" sz="36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Recruitment</a:t>
            </a:r>
            <a:endParaRPr lang="ru-RU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600200"/>
            <a:ext cx="6972320" cy="492514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is the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ecruitment funnel?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employees do organization need?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prepare the recruitment interview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How to prepare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for the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recruitment interview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Hard skills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vs. soft skills – what is more important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Which of the recruitment methods are the most effective today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can you help new employees with their adaptation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1571612"/>
            <a:ext cx="1143008" cy="1143008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3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b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Training &amp; Development</a:t>
            </a:r>
            <a:endParaRPr lang="ru-RU" sz="3600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600200"/>
            <a:ext cx="6400816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reveal the employee’s potential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will you know the need for T&amp;D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advantages and disadvantages of IT-based T&amp;D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T&amp;D activities do successful companies arrange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core principles of talent management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assess the effectiveness of T&amp;D activities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build a successful career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1643050"/>
            <a:ext cx="1357322" cy="1214446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4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b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Performance management</a:t>
            </a:r>
            <a:endParaRPr lang="ru-RU" sz="3600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643050"/>
            <a:ext cx="7043758" cy="466883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What is job satisfaction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Why is it so important for HR-manager to research the factors of job satisfaction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Why do you need Key Performance Indicators (KPI) system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Do money always works towards increasing productivity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increase performance without extra costs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What kind of factors can decrease the performance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identify the factors and the reserves for increasing performance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1643050"/>
            <a:ext cx="1143008" cy="1285884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Картинки по запросу персонал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0"/>
            <a:ext cx="6215074" cy="43907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0356" y="3645024"/>
            <a:ext cx="75009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</a:rPr>
              <a:t>"</a:t>
            </a:r>
            <a:r>
              <a:rPr lang="en-US" sz="3200" dirty="0" smtClean="0">
                <a:solidFill>
                  <a:schemeClr val="accent1"/>
                </a:solidFill>
              </a:rPr>
              <a:t>Human </a:t>
            </a:r>
            <a:r>
              <a:rPr lang="en-US" sz="3200" dirty="0">
                <a:solidFill>
                  <a:schemeClr val="accent1"/>
                </a:solidFill>
              </a:rPr>
              <a:t>resources are like natural resources; they're often buried deep. You have to go looking for them; they're not just lying around on the </a:t>
            </a:r>
            <a:r>
              <a:rPr lang="en-US" sz="3200" dirty="0" smtClean="0">
                <a:solidFill>
                  <a:schemeClr val="accent1"/>
                </a:solidFill>
              </a:rPr>
              <a:t>surface</a:t>
            </a:r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</a:rPr>
              <a:t>" </a:t>
            </a:r>
            <a:endParaRPr lang="uk-UA" sz="3200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fontAlgn="base"/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</a:rPr>
              <a:t>– 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</a:rPr>
              <a:t>Ken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Robinson</a:t>
            </a:r>
            <a:endParaRPr lang="ru-RU" sz="22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390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Human Resource Management</vt:lpstr>
      <vt:lpstr>Course activities:</vt:lpstr>
      <vt:lpstr>Structure of the course</vt:lpstr>
      <vt:lpstr>Part 1.  Role of people in organization</vt:lpstr>
      <vt:lpstr>Part 2.  Recruitment</vt:lpstr>
      <vt:lpstr>Part 3. Training &amp; Development</vt:lpstr>
      <vt:lpstr>Part 4. Performance management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</dc:title>
  <dc:creator>uzer</dc:creator>
  <cp:lastModifiedBy>EMelnikova</cp:lastModifiedBy>
  <cp:revision>44</cp:revision>
  <dcterms:created xsi:type="dcterms:W3CDTF">2016-12-02T20:51:20Z</dcterms:created>
  <dcterms:modified xsi:type="dcterms:W3CDTF">2019-01-04T13:57:46Z</dcterms:modified>
</cp:coreProperties>
</file>