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14"/>
  </p:normalViewPr>
  <p:slideViewPr>
    <p:cSldViewPr snapToGrid="0" snapToObjects="1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6BBD-1EC2-2F4E-A807-3F910D3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3BB49-3A0C-6548-8566-8E9F92F1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53E1-27B1-1D4F-9E3C-3FAD756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A5378-335C-7C4F-86E6-6604DFFC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4B5F-F63B-774B-B0A9-D2FE47A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A98F5-D14E-0047-8096-6E5A158F7B1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640C8-63F3-0843-B82A-F324EE094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00"/>
          <a:stretch/>
        </p:blipFill>
        <p:spPr>
          <a:xfrm>
            <a:off x="304799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ACE5-C82A-6643-8B78-80C93738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BFCF9-4571-3442-A973-B7EDA5B29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53A7-BFD8-E944-BE34-F5B743DE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CD05-2A80-6E40-A5CF-77AA9254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1807-F543-D14D-ACBE-106B32BE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787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69FC2-6A4E-7549-BEFF-56A6F35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1FE4E-BCF9-0143-860F-B8DF0B4C5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0118-DA0A-5443-8087-1178CDD2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39BB-7A45-E942-92F5-D3FFD38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C559-01C3-DF41-BB5D-DB3A48B1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4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7F2-B52B-9F45-86CB-7A20C37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8C2A-4266-7E4A-86AD-231BDFC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10B9-DA45-6D4A-822D-0DD58371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BABF-A580-4E4C-A0B2-DC7C5B8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EBC5-CE5A-B14A-9A76-3F375B3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43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89EC-226C-1F40-9BA8-3AAB49E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38F2-D14D-D441-9256-FBA332D2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EC25-FABC-9947-91C1-587F872A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2F6A-0DE8-9347-91EB-BEF9758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64EF0-EEDC-4345-8AFA-5CA6060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10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DA0F-1F99-1947-9702-ACF29F8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BD8-2989-8F4B-BF28-DBC74F08E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B7C1-DE77-734F-9E91-20E71726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392D-F50C-1B4E-BAD9-C66B42E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BDB01-B34D-7B42-9629-E4305CC6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1A37-7A1D-E549-B57E-61F4650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660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C52-34E4-AD4E-92CD-CABBDECF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2FA1-1800-CE4B-9591-4C439124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00CA-9637-374D-9F4A-37960DA0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47CD0-13EC-3B4D-B83A-D2692048C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A6D04-4885-DF46-8AA1-98C4A42B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F50BD-5434-8048-84D0-F6BBEA38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CA4AE-AC94-0949-8FD7-4B16887E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AD23F-D6A2-0C4A-AA67-3C91BBF5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96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2112-3973-B34D-97CE-8FED3985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85E2A-2D5B-0547-BDF0-EEEBD1FC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395C3-5064-304A-B1CE-6ECE5EDB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61143-56C4-504A-BEE1-A5CAA3B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688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D6D-3210-A149-9CE5-18587723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A5CB-0A91-2C45-95B0-77A07EAC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82BA-B17D-7B49-8A10-B1A252E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056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EF8C-35A6-1E4F-BB14-06E602A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E07-3250-4E4E-ACC8-C8ADF8AE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1D222-0403-6A4E-8189-34386693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84C3-F3B7-DB4A-BC46-0AE653C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4A4F-1508-5749-BB75-2978394D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2CFF4-19B4-EC46-9832-D80169DD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47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C316-5CEF-1941-B524-4CDAE9B3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4613F-C2FA-7844-B543-587CE43A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2857-219C-0D40-8455-5E65DB169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B048-2BE4-724D-9D2F-F95E8AC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EAB0E-AD43-C640-8C07-3D1D2C4D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214D-3BF8-154F-A626-38F87A6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47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6EBFE-EA0A-4944-BFA9-CB413BD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6A52-E80F-9944-9E1A-300D8C2C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F70D-30A4-D242-BCBD-EF48496B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B22-E9E4-494A-8E5B-F7F0DA700916}" type="datetimeFigureOut">
              <a:rPr lang="en-UA" smtClean="0"/>
              <a:t>09/22/2022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DB7DA-E984-2247-80D6-89F2F750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5398-EC45-E342-9F15-E962E867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DCCEC-410E-444A-8495-06384D7F335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73FFD-596B-DD47-AF2F-10BEE10DF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625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clike.com/2.0/uk/cabinet/side-courses/category/2/55/" TargetMode="External"/><Relationship Id="rId2" Type="http://schemas.openxmlformats.org/officeDocument/2006/relationships/hyperlink" Target="https://online.childdevelop.com.ua/test/5090/W3siY2lkIjoiMzE2MjY4IiwidWlkIjoiMzIwODI1IiwiY250IjoxLCJuYW1lIjoi0JTQuNGC0LjQvdCwIn1d/#task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.ua/mova/maliuk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291D-FCAE-A241-BEA4-59D0E6A7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59" y="3226525"/>
            <a:ext cx="5306290" cy="3200809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+mn-lt"/>
              </a:rPr>
              <a:t>Дидактичні ігри на розвиток мовлення дошкільників</a:t>
            </a:r>
            <a:endParaRPr lang="en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9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Жук у воді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1502228"/>
            <a:ext cx="11103428" cy="514676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Завдання: закріплювати правильну вимову звука </a:t>
            </a:r>
            <a:r>
              <a:rPr lang="ru-RU" dirty="0"/>
              <a:t>[</a:t>
            </a:r>
            <a:r>
              <a:rPr lang="uk-UA" dirty="0"/>
              <a:t>ж</a:t>
            </a:r>
            <a:r>
              <a:rPr lang="ru-RU" dirty="0"/>
              <a:t>]</a:t>
            </a:r>
            <a:r>
              <a:rPr lang="uk-UA" dirty="0"/>
              <a:t>, вчити добирати слова із заданим звуком.</a:t>
            </a:r>
          </a:p>
          <a:p>
            <a:r>
              <a:rPr lang="uk-UA" dirty="0"/>
              <a:t>Хід гри. Діти промовляють вірш (</a:t>
            </a:r>
            <a:r>
              <a:rPr lang="uk-UA" dirty="0" err="1"/>
              <a:t>П.Воронько</a:t>
            </a:r>
            <a:r>
              <a:rPr lang="uk-UA" dirty="0"/>
              <a:t> «Жук») і виконують відповідні рухи:</a:t>
            </a:r>
          </a:p>
          <a:p>
            <a:r>
              <a:rPr lang="uk-UA" dirty="0"/>
              <a:t>Ой, летів жук-жук та у воду фук!                  (“летять”, присіли)</a:t>
            </a:r>
          </a:p>
          <a:p>
            <a:r>
              <a:rPr lang="uk-UA" dirty="0"/>
              <a:t>Прибігла </a:t>
            </a:r>
            <a:r>
              <a:rPr lang="uk-UA" dirty="0" err="1"/>
              <a:t>жукова</a:t>
            </a:r>
            <a:r>
              <a:rPr lang="uk-UA" dirty="0"/>
              <a:t> мати жука рятувати:          (про</a:t>
            </a:r>
            <a:r>
              <a:rPr lang="en-US" dirty="0"/>
              <a:t>c</a:t>
            </a:r>
            <a:r>
              <a:rPr lang="uk-UA" dirty="0"/>
              <a:t>тягають руки вперед)</a:t>
            </a:r>
          </a:p>
          <a:p>
            <a:r>
              <a:rPr lang="uk-UA" dirty="0"/>
              <a:t>Подай-подай жучку та правую ручку.           (тягнуть один одного)</a:t>
            </a:r>
          </a:p>
          <a:p>
            <a:r>
              <a:rPr lang="uk-UA" dirty="0" smtClean="0"/>
              <a:t>Я </a:t>
            </a:r>
            <a:r>
              <a:rPr lang="uk-UA" dirty="0"/>
              <a:t>жук-жук </a:t>
            </a:r>
            <a:r>
              <a:rPr lang="uk-UA" dirty="0" err="1"/>
              <a:t>жу-жу</a:t>
            </a:r>
            <a:r>
              <a:rPr lang="uk-UA" dirty="0"/>
              <a:t>, навколо кружу </a:t>
            </a:r>
            <a:r>
              <a:rPr lang="uk-UA" dirty="0" err="1"/>
              <a:t>жу-жу</a:t>
            </a:r>
            <a:r>
              <a:rPr lang="uk-UA" dirty="0" smtClean="0"/>
              <a:t>.(</a:t>
            </a:r>
            <a:r>
              <a:rPr lang="uk-UA" dirty="0"/>
              <a:t>кружляють навколо </a:t>
            </a:r>
            <a:r>
              <a:rPr lang="uk-UA" dirty="0" smtClean="0"/>
              <a:t>один </a:t>
            </a:r>
            <a:r>
              <a:rPr lang="uk-UA" dirty="0"/>
              <a:t>одного)</a:t>
            </a:r>
          </a:p>
          <a:p>
            <a:r>
              <a:rPr lang="uk-UA" dirty="0"/>
              <a:t>Після цього дається завдання – пригадати якомога більше слів зі звуком [ж]. За кожне правильно назване слово діти отримують фішку. Переможець визначається за кількістю отриманих фішок.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2197"/>
            <a:ext cx="2093051" cy="14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«Пташеня та автомобіль»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36914"/>
            <a:ext cx="11101251" cy="522514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Завдання</a:t>
            </a:r>
            <a:r>
              <a:rPr lang="uk-UA" dirty="0"/>
              <a:t>: удосконалювати і закріплювати вимову звука [р]; розвивати фонематичний слух; забезпечувати фізичний розвиток дітей.</a:t>
            </a:r>
          </a:p>
          <a:p>
            <a:r>
              <a:rPr lang="uk-UA" dirty="0"/>
              <a:t>Хід гри. За допомогою лічилки вибирається дитина, яка буде виконувати роль автомобіля. Решта дітей – пташенята.</a:t>
            </a:r>
          </a:p>
          <a:p>
            <a:r>
              <a:rPr lang="uk-UA" dirty="0"/>
              <a:t>Діти разом з вихователем промовляють лічилку, намагаючись правильно вимовляти звук </a:t>
            </a:r>
            <a:r>
              <a:rPr lang="ru-RU" dirty="0"/>
              <a:t>[р]</a:t>
            </a:r>
            <a:r>
              <a:rPr lang="uk-UA" dirty="0"/>
              <a:t>:</a:t>
            </a:r>
          </a:p>
          <a:p>
            <a:r>
              <a:rPr lang="uk-UA" b="1" dirty="0" err="1"/>
              <a:t>Рі-рі-рі</a:t>
            </a:r>
            <a:r>
              <a:rPr lang="uk-UA" b="1" dirty="0"/>
              <a:t> на горі</a:t>
            </a:r>
          </a:p>
          <a:p>
            <a:r>
              <a:rPr lang="uk-UA" dirty="0" err="1"/>
              <a:t>Ри-ри-ри</a:t>
            </a:r>
            <a:r>
              <a:rPr lang="uk-UA" dirty="0"/>
              <a:t> із </a:t>
            </a:r>
            <a:r>
              <a:rPr lang="uk-UA" dirty="0" err="1"/>
              <a:t>нори</a:t>
            </a:r>
            <a:endParaRPr lang="uk-UA" dirty="0"/>
          </a:p>
          <a:p>
            <a:r>
              <a:rPr lang="uk-UA" dirty="0"/>
              <a:t>Ір-</a:t>
            </a:r>
            <a:r>
              <a:rPr lang="uk-UA" dirty="0" err="1"/>
              <a:t>ір</a:t>
            </a:r>
            <a:r>
              <a:rPr lang="uk-UA" dirty="0"/>
              <a:t>-</a:t>
            </a:r>
            <a:r>
              <a:rPr lang="uk-UA" dirty="0" err="1"/>
              <a:t>ір</a:t>
            </a:r>
            <a:r>
              <a:rPr lang="uk-UA" dirty="0"/>
              <a:t> вийшов звір</a:t>
            </a:r>
            <a:endParaRPr lang="uk-UA" b="1" i="1" dirty="0"/>
          </a:p>
          <a:p>
            <a:r>
              <a:rPr lang="uk-UA" dirty="0"/>
              <a:t>Й загарчав «Р-р-р!»</a:t>
            </a:r>
          </a:p>
          <a:p>
            <a:r>
              <a:rPr lang="uk-UA" dirty="0"/>
              <a:t>За сигналом вихователя: «</a:t>
            </a:r>
            <a:r>
              <a:rPr lang="uk-UA" dirty="0" err="1"/>
              <a:t>Тиша!»“пташенята</a:t>
            </a:r>
            <a:r>
              <a:rPr lang="uk-UA" dirty="0"/>
              <a:t>” стрибають, літають на галявині та співають (</a:t>
            </a:r>
            <a:r>
              <a:rPr lang="uk-UA" dirty="0" err="1"/>
              <a:t>чирик-чирик</a:t>
            </a:r>
            <a:r>
              <a:rPr lang="uk-UA" dirty="0"/>
              <a:t>, </a:t>
            </a:r>
            <a:r>
              <a:rPr lang="uk-UA" dirty="0" err="1"/>
              <a:t>цвінь</a:t>
            </a:r>
            <a:r>
              <a:rPr lang="uk-UA" dirty="0"/>
              <a:t>-цвірінь, тьох-тьох!). Коли подається сигнал: «Авто!», – з’являється автомобіль. У нього працює мотор: «Р-р-р-!» Почувши звук автомобіля, пташенята розбігаються в різні сторони, а автомобіль намагається їх зловити. </a:t>
            </a:r>
            <a:r>
              <a:rPr lang="ru-RU" dirty="0"/>
              <a:t>Той, кого</a:t>
            </a:r>
            <a:r>
              <a:rPr lang="uk-UA" dirty="0"/>
              <a:t> автомобіль </a:t>
            </a:r>
            <a:r>
              <a:rPr lang="ru-RU" dirty="0" err="1"/>
              <a:t>упійма</a:t>
            </a:r>
            <a:r>
              <a:rPr lang="uk-UA" dirty="0"/>
              <a:t>є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і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68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«На галявині</a:t>
            </a:r>
            <a:r>
              <a:rPr lang="uk-UA" b="1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5937" cy="4784181"/>
          </a:xfrm>
        </p:spPr>
        <p:txBody>
          <a:bodyPr/>
          <a:lstStyle/>
          <a:p>
            <a:r>
              <a:rPr lang="uk-UA" dirty="0"/>
              <a:t>Завдання: закріплювати правильну вимову звуків </a:t>
            </a:r>
            <a:r>
              <a:rPr lang="ru-RU" dirty="0"/>
              <a:t>[</a:t>
            </a:r>
            <a:r>
              <a:rPr lang="uk-UA" dirty="0"/>
              <a:t>ш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с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ч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р</a:t>
            </a:r>
            <a:r>
              <a:rPr lang="ru-RU" dirty="0"/>
              <a:t>]</a:t>
            </a:r>
            <a:r>
              <a:rPr lang="uk-UA" dirty="0"/>
              <a:t>, забезпечувати фізичний розвиток дітей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/>
              <a:t>Хід гри. За сигналом вихователя: «Шелест дерев» - діти піднімають руки вгору і виконують рухи, що нагадують гойдання дерев, голосом імітують їх </a:t>
            </a:r>
            <a:r>
              <a:rPr lang="uk-UA" dirty="0" err="1"/>
              <a:t>шеест</a:t>
            </a:r>
            <a:r>
              <a:rPr lang="uk-UA" dirty="0"/>
              <a:t>: ш-ш-ш, «Дує легенький вітерець»: с-с-с (рухи руками угорі), «Весело стрибають та співають птахи»: </a:t>
            </a:r>
            <a:r>
              <a:rPr lang="uk-UA" dirty="0" err="1"/>
              <a:t>чик-чик-чик</a:t>
            </a:r>
            <a:r>
              <a:rPr lang="uk-UA" dirty="0"/>
              <a:t> (стрибають, “літають”), «Гудуть бджоли»: </a:t>
            </a:r>
            <a:r>
              <a:rPr lang="uk-UA" dirty="0" err="1"/>
              <a:t>дж</a:t>
            </a:r>
            <a:r>
              <a:rPr lang="uk-UA" dirty="0"/>
              <a:t>-ж-ж, «Десь у небі летить літак»: у-у-у, «Неподалік проїхала машина»: р-р-р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249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Високо - низько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2063" cy="4653552"/>
          </a:xfrm>
        </p:spPr>
        <p:txBody>
          <a:bodyPr/>
          <a:lstStyle/>
          <a:p>
            <a:r>
              <a:rPr lang="uk-UA" dirty="0"/>
              <a:t>Завдання: закріплювати правильну вимову звуків </a:t>
            </a:r>
            <a:r>
              <a:rPr lang="ru-RU" dirty="0"/>
              <a:t>[</a:t>
            </a:r>
            <a:r>
              <a:rPr lang="uk-UA" dirty="0"/>
              <a:t>ш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с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ч</a:t>
            </a:r>
            <a:r>
              <a:rPr lang="ru-RU" dirty="0"/>
              <a:t>]</a:t>
            </a:r>
            <a:r>
              <a:rPr lang="uk-UA" dirty="0"/>
              <a:t>, </a:t>
            </a:r>
            <a:r>
              <a:rPr lang="ru-RU" dirty="0"/>
              <a:t>[</a:t>
            </a:r>
            <a:r>
              <a:rPr lang="uk-UA" dirty="0"/>
              <a:t>р</a:t>
            </a:r>
            <a:r>
              <a:rPr lang="ru-RU" dirty="0"/>
              <a:t>]</a:t>
            </a:r>
            <a:r>
              <a:rPr lang="uk-UA" dirty="0"/>
              <a:t>, забезпечувати фізичний розвиток дітей.</a:t>
            </a:r>
          </a:p>
          <a:p>
            <a:r>
              <a:rPr lang="uk-UA" dirty="0"/>
              <a:t>Хід гри. За сигналом вихователя: «Шелест дерев» - діти піднімають руки вгору і виконують рухи, що нагадують гойдання дерев, голосом імітують їх </a:t>
            </a:r>
            <a:r>
              <a:rPr lang="uk-UA" dirty="0" err="1"/>
              <a:t>шеест</a:t>
            </a:r>
            <a:r>
              <a:rPr lang="uk-UA" dirty="0"/>
              <a:t>: ш-ш-ш, «Дує легенький вітерець»: с-с-с (рухи руками угорі), «Весело стрибають та співають птахи»: </a:t>
            </a:r>
            <a:r>
              <a:rPr lang="uk-UA" dirty="0" err="1"/>
              <a:t>чик-чик-чик</a:t>
            </a:r>
            <a:r>
              <a:rPr lang="uk-UA" dirty="0"/>
              <a:t> (стрибають, “літають”), «Гудуть бджоли»: </a:t>
            </a:r>
            <a:r>
              <a:rPr lang="uk-UA" dirty="0" err="1"/>
              <a:t>дж</a:t>
            </a:r>
            <a:r>
              <a:rPr lang="uk-UA" dirty="0"/>
              <a:t>-ж-ж, «Десь у небі летить літак»: у-у-у, «Неподалік проїхала машина»: р-р-р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661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"</a:t>
            </a:r>
            <a:r>
              <a:rPr lang="ru-RU" b="1" dirty="0" err="1"/>
              <a:t>Незвичайний</a:t>
            </a:r>
            <a:r>
              <a:rPr lang="ru-RU" b="1" dirty="0"/>
              <a:t> супермаркет</a:t>
            </a:r>
            <a:r>
              <a:rPr lang="ru-RU" b="1" dirty="0" smtClean="0"/>
              <a:t>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7726"/>
            <a:ext cx="11140440" cy="5107577"/>
          </a:xfrm>
        </p:spPr>
        <p:txBody>
          <a:bodyPr>
            <a:normAutofit/>
          </a:bodyPr>
          <a:lstStyle/>
          <a:p>
            <a:r>
              <a:rPr lang="ru-RU" i="1" dirty="0"/>
              <a:t>Мета. :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фонематичний</a:t>
            </a:r>
            <a:r>
              <a:rPr lang="ru-RU" dirty="0"/>
              <a:t> слух. </a:t>
            </a:r>
            <a:r>
              <a:rPr lang="ru-RU" dirty="0" err="1"/>
              <a:t>Закріп­лювати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Вправ­ляти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у правильному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прийменників</a:t>
            </a:r>
            <a:r>
              <a:rPr lang="ru-RU" dirty="0"/>
              <a:t>.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ввічливість</a:t>
            </a:r>
            <a:r>
              <a:rPr lang="ru-RU" dirty="0"/>
              <a:t>, культуру 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Матеріал</a:t>
            </a:r>
            <a:r>
              <a:rPr lang="ru-RU" i="1" dirty="0"/>
              <a:t>: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наголівників</a:t>
            </a:r>
            <a:r>
              <a:rPr lang="ru-RU" dirty="0"/>
              <a:t> з </a:t>
            </a:r>
            <a:r>
              <a:rPr lang="ru-RU" dirty="0" err="1"/>
              <a:t>літерами</a:t>
            </a:r>
            <a:r>
              <a:rPr lang="ru-RU" dirty="0"/>
              <a:t>, </a:t>
            </a:r>
            <a:r>
              <a:rPr lang="ru-RU" dirty="0" err="1"/>
              <a:t>му­ляжні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предметні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, </a:t>
            </a:r>
            <a:r>
              <a:rPr lang="ru-RU" dirty="0" err="1"/>
              <a:t>полички</a:t>
            </a:r>
            <a:r>
              <a:rPr lang="ru-RU" dirty="0"/>
              <a:t>, </a:t>
            </a:r>
            <a:r>
              <a:rPr lang="ru-RU" dirty="0" err="1"/>
              <a:t>копійки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Хід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ru-RU" i="1" dirty="0"/>
              <a:t>.</a:t>
            </a:r>
            <a:r>
              <a:rPr lang="ru-RU" dirty="0"/>
              <a:t> Одна </a:t>
            </a:r>
            <a:r>
              <a:rPr lang="ru-RU" dirty="0" err="1"/>
              <a:t>дитина</a:t>
            </a:r>
            <a:r>
              <a:rPr lang="ru-RU" dirty="0"/>
              <a:t> — </a:t>
            </a:r>
            <a:r>
              <a:rPr lang="ru-RU" dirty="0" err="1"/>
              <a:t>продавець</a:t>
            </a:r>
            <a:r>
              <a:rPr lang="ru-RU" dirty="0"/>
              <a:t> — </a:t>
            </a:r>
            <a:r>
              <a:rPr lang="ru-RU" dirty="0" err="1"/>
              <a:t>одягає</a:t>
            </a:r>
            <a:r>
              <a:rPr lang="ru-RU" dirty="0"/>
              <a:t> </a:t>
            </a:r>
            <a:r>
              <a:rPr lang="ru-RU" dirty="0" err="1"/>
              <a:t>наголівник</a:t>
            </a:r>
            <a:r>
              <a:rPr lang="ru-RU" dirty="0"/>
              <a:t> з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літерою</a:t>
            </a:r>
            <a:r>
              <a:rPr lang="ru-RU" dirty="0"/>
              <a:t> (</a:t>
            </a:r>
            <a:r>
              <a:rPr lang="ru-RU" dirty="0" err="1"/>
              <a:t>щоразу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різ­ні</a:t>
            </a:r>
            <a:r>
              <a:rPr lang="ru-RU" dirty="0"/>
              <a:t>). </a:t>
            </a:r>
            <a:r>
              <a:rPr lang="ru-RU" dirty="0" err="1"/>
              <a:t>Діти-покупці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в </a:t>
            </a:r>
            <a:r>
              <a:rPr lang="ru-RU" dirty="0" err="1"/>
              <a:t>супермаркеті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в </a:t>
            </a:r>
            <a:r>
              <a:rPr lang="ru-RU" dirty="0" err="1"/>
              <a:t>назвах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літера</a:t>
            </a:r>
            <a:r>
              <a:rPr lang="ru-RU" dirty="0"/>
              <a:t>. </a:t>
            </a:r>
            <a:r>
              <a:rPr lang="ru-RU" dirty="0" err="1"/>
              <a:t>Про­давець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—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копійок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дитина-покупець</a:t>
            </a:r>
            <a:r>
              <a:rPr lang="ru-RU" dirty="0" smtClean="0"/>
              <a:t>.</a:t>
            </a:r>
          </a:p>
          <a:p>
            <a:r>
              <a:rPr lang="ru-RU" i="1" dirty="0" err="1"/>
              <a:t>Ускладнення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Вибираючи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ма­ють</a:t>
            </a:r>
            <a:r>
              <a:rPr lang="ru-RU" dirty="0"/>
              <a:t> </a:t>
            </a:r>
            <a:r>
              <a:rPr lang="ru-RU" dirty="0" err="1"/>
              <a:t>вказувати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 </a:t>
            </a:r>
            <a:r>
              <a:rPr lang="ru-RU" dirty="0" err="1"/>
              <a:t>полиці</a:t>
            </a:r>
            <a:r>
              <a:rPr lang="ru-RU" dirty="0"/>
              <a:t>, </a:t>
            </a:r>
            <a:r>
              <a:rPr lang="ru-RU" dirty="0" err="1"/>
              <a:t>використову­ючи</a:t>
            </a:r>
            <a:r>
              <a:rPr lang="ru-RU" dirty="0"/>
              <a:t> </a:t>
            </a:r>
            <a:r>
              <a:rPr lang="ru-RU" dirty="0" err="1"/>
              <a:t>прийменники</a:t>
            </a:r>
            <a:r>
              <a:rPr lang="ru-RU" dirty="0"/>
              <a:t>: над, </a:t>
            </a:r>
            <a:r>
              <a:rPr lang="ru-RU" dirty="0" err="1"/>
              <a:t>під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, перед, </a:t>
            </a:r>
            <a:r>
              <a:rPr lang="ru-RU" dirty="0" smtClean="0"/>
              <a:t>за.</a:t>
            </a:r>
            <a:endParaRPr lang="uk-UA" dirty="0"/>
          </a:p>
          <a:p>
            <a:endParaRPr lang="uk-UA" dirty="0"/>
          </a:p>
        </p:txBody>
      </p:sp>
      <p:pic>
        <p:nvPicPr>
          <p:cNvPr id="7" name="Рисунок 6" descr="ÐÐ°ÑÑÐ¸Ð½ÐºÐ¸ Ð¿Ð¾ Ð·Ð°Ð¿ÑÐ¾ÑÑ ÑÑÐ¿ÐµÑÐ¼Ð°ÑÐºÐµÑ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40" y="0"/>
            <a:ext cx="1654719" cy="146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21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"</a:t>
            </a:r>
            <a:r>
              <a:rPr lang="ru-RU" b="1" dirty="0" err="1"/>
              <a:t>Допоможи</a:t>
            </a:r>
            <a:r>
              <a:rPr lang="ru-RU" b="1" dirty="0"/>
              <a:t> </a:t>
            </a:r>
            <a:r>
              <a:rPr lang="ru-RU" b="1" dirty="0" err="1"/>
              <a:t>тваринам</a:t>
            </a:r>
            <a:r>
              <a:rPr lang="ru-RU" b="1" dirty="0"/>
              <a:t> </a:t>
            </a:r>
            <a:r>
              <a:rPr lang="ru-RU" b="1" dirty="0" err="1"/>
              <a:t>знайти</a:t>
            </a:r>
            <a:r>
              <a:rPr lang="ru-RU" b="1" dirty="0"/>
              <a:t> свою </a:t>
            </a:r>
            <a:r>
              <a:rPr lang="ru-RU" b="1" dirty="0" err="1"/>
              <a:t>домівку</a:t>
            </a:r>
            <a:r>
              <a:rPr lang="ru-RU" b="1" dirty="0" smtClean="0"/>
              <a:t>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0790"/>
            <a:ext cx="11258006" cy="514676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Мета.</a:t>
            </a:r>
            <a:r>
              <a:rPr lang="ru-RU" dirty="0"/>
              <a:t> </a:t>
            </a:r>
            <a:r>
              <a:rPr lang="ru-RU" dirty="0" err="1"/>
              <a:t>Закріплювати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правильно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 —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Вправляти</a:t>
            </a:r>
            <a:r>
              <a:rPr lang="ru-RU" dirty="0"/>
              <a:t> в </a:t>
            </a:r>
            <a:r>
              <a:rPr lang="ru-RU" dirty="0" err="1"/>
              <a:t>умінні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за </a:t>
            </a:r>
            <a:r>
              <a:rPr lang="ru-RU" dirty="0" err="1"/>
              <a:t>ознакою</a:t>
            </a:r>
            <a:r>
              <a:rPr lang="ru-RU" dirty="0"/>
              <a:t> "</a:t>
            </a:r>
            <a:r>
              <a:rPr lang="ru-RU" dirty="0" err="1"/>
              <a:t>дикі</a:t>
            </a:r>
            <a:r>
              <a:rPr lang="ru-RU" dirty="0"/>
              <a:t> - </a:t>
            </a:r>
            <a:r>
              <a:rPr lang="ru-RU" dirty="0" err="1"/>
              <a:t>свійські</a:t>
            </a:r>
            <a:r>
              <a:rPr lang="ru-RU" dirty="0"/>
              <a:t>".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зв'язне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 </a:t>
            </a:r>
            <a:r>
              <a:rPr lang="ru-RU" dirty="0" err="1"/>
              <a:t>Розши­рювати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голосні</a:t>
            </a:r>
            <a:r>
              <a:rPr lang="ru-RU" dirty="0"/>
              <a:t> і </a:t>
            </a:r>
            <a:r>
              <a:rPr lang="ru-RU" dirty="0" err="1"/>
              <a:t>приголосні</a:t>
            </a:r>
            <a:r>
              <a:rPr lang="ru-RU" dirty="0"/>
              <a:t> звуки,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схематичне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емпатію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Матеріал</a:t>
            </a:r>
            <a:r>
              <a:rPr lang="ru-RU" i="1" dirty="0"/>
              <a:t>:</a:t>
            </a:r>
            <a:r>
              <a:rPr lang="ru-RU" dirty="0"/>
              <a:t> </a:t>
            </a:r>
            <a:r>
              <a:rPr lang="ru-RU" dirty="0" err="1"/>
              <a:t>ігрове</a:t>
            </a:r>
            <a:r>
              <a:rPr lang="ru-RU" dirty="0"/>
              <a:t> поле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і ферми, </a:t>
            </a:r>
            <a:r>
              <a:rPr lang="ru-RU" dirty="0" err="1"/>
              <a:t>домівок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нори</a:t>
            </a:r>
            <a:r>
              <a:rPr lang="ru-RU" dirty="0"/>
              <a:t>, </a:t>
            </a:r>
            <a:r>
              <a:rPr lang="ru-RU" dirty="0" err="1"/>
              <a:t>барлога</a:t>
            </a:r>
            <a:r>
              <a:rPr lang="ru-RU" dirty="0"/>
              <a:t>, будки, </a:t>
            </a:r>
            <a:r>
              <a:rPr lang="ru-RU" dirty="0" err="1"/>
              <a:t>конюшні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диких і </a:t>
            </a:r>
            <a:r>
              <a:rPr lang="ru-RU" dirty="0" err="1"/>
              <a:t>свійських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; </a:t>
            </a:r>
            <a:r>
              <a:rPr lang="ru-RU" dirty="0" err="1"/>
              <a:t>звукові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Хід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uk-UA" dirty="0"/>
              <a:t>: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гравець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кар­ток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— правильно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домівку</a:t>
            </a:r>
            <a:r>
              <a:rPr lang="ru-RU" dirty="0"/>
              <a:t> на </a:t>
            </a:r>
            <a:r>
              <a:rPr lang="ru-RU" dirty="0" err="1"/>
              <a:t>ігровому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об­ґрунтувати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 smtClean="0"/>
              <a:t>.</a:t>
            </a:r>
          </a:p>
          <a:p>
            <a:r>
              <a:rPr lang="ru-RU" i="1" dirty="0" err="1"/>
              <a:t>Ускладнення</a:t>
            </a:r>
            <a:r>
              <a:rPr lang="uk-UA" i="1" dirty="0"/>
              <a:t>:</a:t>
            </a:r>
            <a:r>
              <a:rPr lang="ru-RU" dirty="0"/>
              <a:t> Старшим </a:t>
            </a:r>
            <a:r>
              <a:rPr lang="ru-RU" dirty="0" err="1"/>
              <a:t>дошкільнятам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звукову</a:t>
            </a:r>
            <a:r>
              <a:rPr lang="ru-RU" dirty="0"/>
              <a:t> схему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твари­ни</a:t>
            </a:r>
            <a:r>
              <a:rPr lang="ru-RU" dirty="0"/>
              <a:t>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домівкою</a:t>
            </a:r>
            <a:r>
              <a:rPr lang="ru-RU" dirty="0"/>
              <a:t> і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картку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схемою на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smtClean="0"/>
              <a:t>поля.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089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Скажи навпаки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19349"/>
            <a:ext cx="11101251" cy="5212080"/>
          </a:xfrm>
        </p:spPr>
        <p:txBody>
          <a:bodyPr>
            <a:normAutofit/>
          </a:bodyPr>
          <a:lstStyle/>
          <a:p>
            <a:r>
              <a:rPr lang="ru-RU" i="1" dirty="0"/>
              <a:t>Мета: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правильно </a:t>
            </a:r>
            <a:r>
              <a:rPr lang="ru-RU" dirty="0" err="1"/>
              <a:t>розумі­ти</a:t>
            </a:r>
            <a:r>
              <a:rPr lang="ru-RU" dirty="0"/>
              <a:t> </a:t>
            </a:r>
            <a:r>
              <a:rPr lang="ru-RU" dirty="0" err="1"/>
              <a:t>лексичне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Закріплювати</a:t>
            </a:r>
            <a:r>
              <a:rPr lang="ru-RU" dirty="0"/>
              <a:t> </a:t>
            </a:r>
            <a:r>
              <a:rPr lang="ru-RU" dirty="0" err="1"/>
              <a:t>вмін­ня</a:t>
            </a:r>
            <a:r>
              <a:rPr lang="ru-RU" dirty="0"/>
              <a:t> </a:t>
            </a:r>
            <a:r>
              <a:rPr lang="ru-RU" dirty="0" err="1"/>
              <a:t>добирати</a:t>
            </a:r>
            <a:r>
              <a:rPr lang="ru-RU" dirty="0"/>
              <a:t> слова-</a:t>
            </a:r>
            <a:r>
              <a:rPr lang="ru-RU" dirty="0" err="1"/>
              <a:t>антоніми</a:t>
            </a:r>
            <a:r>
              <a:rPr lang="ru-RU" dirty="0"/>
              <a:t>.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спосте­режливість</a:t>
            </a:r>
            <a:r>
              <a:rPr lang="ru-RU" dirty="0"/>
              <a:t>,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пам'ять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Матеріал</a:t>
            </a:r>
            <a:r>
              <a:rPr lang="ru-RU" dirty="0"/>
              <a:t>: </a:t>
            </a:r>
            <a:r>
              <a:rPr lang="ru-RU" dirty="0" err="1"/>
              <a:t>сюжетні</a:t>
            </a:r>
            <a:r>
              <a:rPr lang="ru-RU" dirty="0"/>
              <a:t> і </a:t>
            </a:r>
            <a:r>
              <a:rPr lang="ru-RU" dirty="0" err="1"/>
              <a:t>предметні</a:t>
            </a:r>
            <a:r>
              <a:rPr lang="ru-RU" dirty="0"/>
              <a:t> картинки з </a:t>
            </a:r>
            <a:r>
              <a:rPr lang="ru-RU" dirty="0" err="1"/>
              <a:t>протилежним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словами-</a:t>
            </a:r>
            <a:r>
              <a:rPr lang="ru-RU" dirty="0" err="1"/>
              <a:t>антоні</a:t>
            </a:r>
            <a:r>
              <a:rPr lang="ru-RU" dirty="0"/>
              <a:t>- </a:t>
            </a:r>
            <a:r>
              <a:rPr lang="ru-RU" dirty="0" err="1"/>
              <a:t>мами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Хід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ru-RU" dirty="0"/>
              <a:t>: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гравець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картку</a:t>
            </a:r>
            <a:r>
              <a:rPr lang="ru-RU" dirty="0"/>
              <a:t> з </a:t>
            </a:r>
            <a:r>
              <a:rPr lang="ru-RU" dirty="0" err="1"/>
              <a:t>малюнком</a:t>
            </a:r>
            <a:r>
              <a:rPr lang="ru-RU" dirty="0"/>
              <a:t>. </a:t>
            </a:r>
            <a:r>
              <a:rPr lang="ru-RU" dirty="0" err="1"/>
              <a:t>Перемагає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підбере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</a:t>
            </a:r>
            <a:r>
              <a:rPr lang="ru-RU" dirty="0" err="1"/>
              <a:t>картку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протилежного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підбирати</a:t>
            </a:r>
            <a:r>
              <a:rPr lang="ru-RU" dirty="0"/>
              <a:t> слова —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  <a:endParaRPr lang="uk-UA" dirty="0"/>
          </a:p>
          <a:p>
            <a:r>
              <a:rPr lang="ru-RU" i="1" dirty="0" err="1"/>
              <a:t>Ускладнення</a:t>
            </a:r>
            <a:r>
              <a:rPr lang="ru-RU" i="1" dirty="0"/>
              <a:t>: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старшого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про­читати</a:t>
            </a:r>
            <a:r>
              <a:rPr lang="ru-RU" dirty="0"/>
              <a:t> слово і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протилежне</a:t>
            </a:r>
            <a:r>
              <a:rPr lang="ru-RU" dirty="0"/>
              <a:t> за </a:t>
            </a:r>
            <a:r>
              <a:rPr lang="ru-RU" dirty="0" err="1"/>
              <a:t>значенням</a:t>
            </a:r>
            <a:r>
              <a:rPr lang="ru-RU" dirty="0"/>
              <a:t>, не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доступний</a:t>
            </a:r>
            <a:r>
              <a:rPr lang="ru-RU" dirty="0"/>
              <a:t> </a:t>
            </a:r>
            <a:r>
              <a:rPr lang="ru-RU" dirty="0" err="1"/>
              <a:t>підбір</a:t>
            </a:r>
            <a:r>
              <a:rPr lang="ru-RU" dirty="0"/>
              <a:t> </a:t>
            </a:r>
            <a:r>
              <a:rPr lang="ru-RU" dirty="0" err="1"/>
              <a:t>антонімічних</a:t>
            </a:r>
            <a:r>
              <a:rPr lang="ru-RU" dirty="0"/>
              <a:t> </a:t>
            </a:r>
            <a:r>
              <a:rPr lang="ru-RU" dirty="0" err="1"/>
              <a:t>прикметників</a:t>
            </a:r>
            <a:r>
              <a:rPr lang="ru-RU" dirty="0"/>
              <a:t> і </a:t>
            </a:r>
            <a:r>
              <a:rPr lang="ru-RU" dirty="0" err="1" smtClean="0"/>
              <a:t>дієслів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881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Онлайн ігри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https://online.childdevelop.com.ua/test/5090/W3siY2lkIjoiMzE2MjY4IiwidWlkIjoiMzIwODI1IiwiY250IjoxLCJuYW1lIjoi0JTQuNGC0LjQvdCwIn1d/#</a:t>
            </a:r>
            <a:r>
              <a:rPr lang="en-US" dirty="0" smtClean="0">
                <a:hlinkClick r:id="rId2"/>
              </a:rPr>
              <a:t>task-1</a:t>
            </a:r>
            <a:r>
              <a:rPr lang="uk-UA" dirty="0" smtClean="0"/>
              <a:t> </a:t>
            </a:r>
          </a:p>
          <a:p>
            <a:endParaRPr lang="uk-UA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://logiclike.com/2.0/uk/cabinet/side-courses/category/2/55</a:t>
            </a:r>
            <a:r>
              <a:rPr lang="en-US" dirty="0" smtClean="0">
                <a:hlinkClick r:id="rId3"/>
              </a:rPr>
              <a:t>/</a:t>
            </a:r>
            <a:r>
              <a:rPr lang="uk-UA" smtClean="0"/>
              <a:t> </a:t>
            </a:r>
          </a:p>
          <a:p>
            <a:endParaRPr lang="uk-UA" dirty="0" smtClean="0"/>
          </a:p>
          <a:p>
            <a:r>
              <a:rPr lang="en-US" dirty="0">
                <a:hlinkClick r:id="rId4"/>
              </a:rPr>
              <a:t>https://learning.ua/mova/maliuky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499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880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Дидактичні ігри на розвиток мовлення дошкільників</vt:lpstr>
      <vt:lpstr>Жук у воді</vt:lpstr>
      <vt:lpstr>«Пташеня та автомобіль»</vt:lpstr>
      <vt:lpstr>«На галявині»</vt:lpstr>
      <vt:lpstr>Високо - низько</vt:lpstr>
      <vt:lpstr>"Незвичайний супермаркет"</vt:lpstr>
      <vt:lpstr>"Допоможи тваринам знайти свою домівку"</vt:lpstr>
      <vt:lpstr>Скажи навпаки</vt:lpstr>
      <vt:lpstr>Онлайн ігри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Геннадий</cp:lastModifiedBy>
  <cp:revision>7</cp:revision>
  <dcterms:created xsi:type="dcterms:W3CDTF">2022-05-10T13:22:45Z</dcterms:created>
  <dcterms:modified xsi:type="dcterms:W3CDTF">2022-09-22T17:53:37Z</dcterms:modified>
</cp:coreProperties>
</file>