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77" r:id="rId10"/>
    <p:sldId id="278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7"/>
    <a:srgbClr val="8D6347"/>
    <a:srgbClr val="FFFFFF"/>
    <a:srgbClr val="9D0000"/>
    <a:srgbClr val="855939"/>
    <a:srgbClr val="60370F"/>
    <a:srgbClr val="8D6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17111F-558C-444A-BDE7-029ADD91EF02}" type="datetime1">
              <a:rPr lang="ru-RU" smtClean="0"/>
              <a:pPr rtl="0"/>
              <a:t>25.02.2019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A97-9237-4E57-9836-FE35381393AB}" type="datetime1">
              <a:rPr lang="ru-RU" smtClean="0"/>
              <a:pPr/>
              <a:t>25.02.2019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E59743-683C-4279-9E83-23C937C99CF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E59743-683C-4279-9E83-23C937C99CF6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3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6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8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14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48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7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 descr="Очки на столе">
            <a:extLst>
              <a:ext uri="{FF2B5EF4-FFF2-40B4-BE49-F238E27FC236}">
                <a16:creationId xmlns:a16="http://schemas.microsoft.com/office/drawing/2014/main" id="{8560CB95-F807-46B3-8A39-B650A8906A3F}"/>
              </a:ext>
            </a:extLst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 descr="Маска мазка кистью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238970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/>
            </a:lvl1pPr>
          </a:lstStyle>
          <a:p>
            <a:pPr rtl="0"/>
            <a:r>
              <a:rPr lang="ru-RU" noProof="0" dirty="0"/>
              <a:t>ЩЕЛКНИТЕ, ЧТОБЫ </a:t>
            </a:r>
            <a:br>
              <a:rPr lang="ru-RU" noProof="0" dirty="0"/>
            </a:br>
            <a:r>
              <a:rPr lang="ru-RU" noProof="0" dirty="0"/>
              <a:t>ИЗМЕНИТЬ НАЗВАНИЕ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924" y="5646875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4E3A1F-1B69-4CF7-8794-F6C7F8C7687D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0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Рисунок 14" descr="Ваш логотип">
            <a:extLst>
              <a:ext uri="{FF2B5EF4-FFF2-40B4-BE49-F238E27FC236}">
                <a16:creationId xmlns:a16="http://schemas.microsoft.com/office/drawing/2014/main" id="{FC85CAB4-100C-489B-BC14-9A3F41B7EC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rgbClr val="8D6347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 descr="Мазок кистью">
            <a:extLst>
              <a:ext uri="{FF2B5EF4-FFF2-40B4-BE49-F238E27FC236}">
                <a16:creationId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Прямоугольник 51" descr="Мазок кистью">
            <a:extLst>
              <a:ext uri="{FF2B5EF4-FFF2-40B4-BE49-F238E27FC236}">
                <a16:creationId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Текст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6452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7788A4-60C3-4B7D-B3B6-6DCCF376CA41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1" name="Текст 40">
            <a:extLst>
              <a:ext uri="{FF2B5EF4-FFF2-40B4-BE49-F238E27FC236}">
                <a16:creationId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12 345</a:t>
            </a:r>
          </a:p>
        </p:txBody>
      </p:sp>
      <p:sp>
        <p:nvSpPr>
          <p:cNvPr id="39" name="Текст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64798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40">
            <a:extLst>
              <a:ext uri="{FF2B5EF4-FFF2-40B4-BE49-F238E27FC236}">
                <a16:creationId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6 780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и с чис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 descr="Мазок кистью">
            <a:extLst>
              <a:ext uri="{FF2B5EF4-FFF2-40B4-BE49-F238E27FC236}">
                <a16:creationId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Текст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37FC3-86D4-494B-8FDC-78F07653EC9F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Текст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Текст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2" name="Текст 40">
            <a:extLst>
              <a:ext uri="{FF2B5EF4-FFF2-40B4-BE49-F238E27FC236}">
                <a16:creationId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40">
            <a:extLst>
              <a:ext uri="{FF2B5EF4-FFF2-40B4-BE49-F238E27FC236}">
                <a16:creationId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40">
            <a:extLst>
              <a:ext uri="{FF2B5EF4-FFF2-40B4-BE49-F238E27FC236}">
                <a16:creationId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29" y="2550122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5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100</a:t>
            </a:r>
          </a:p>
        </p:txBody>
      </p:sp>
      <p:sp>
        <p:nvSpPr>
          <p:cNvPr id="29" name="Текст 40">
            <a:extLst>
              <a:ext uri="{FF2B5EF4-FFF2-40B4-BE49-F238E27FC236}">
                <a16:creationId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млрд ₽</a:t>
            </a:r>
          </a:p>
        </p:txBody>
      </p:sp>
      <p:sp>
        <p:nvSpPr>
          <p:cNvPr id="32" name="Текст 40">
            <a:extLst>
              <a:ext uri="{FF2B5EF4-FFF2-40B4-BE49-F238E27FC236}">
                <a16:creationId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13392" y="2755270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50</a:t>
            </a:r>
          </a:p>
        </p:txBody>
      </p:sp>
      <p:sp>
        <p:nvSpPr>
          <p:cNvPr id="33" name="Текст 40">
            <a:extLst>
              <a:ext uri="{FF2B5EF4-FFF2-40B4-BE49-F238E27FC236}">
                <a16:creationId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13392" y="3346179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млрд ₽</a:t>
            </a:r>
          </a:p>
        </p:txBody>
      </p:sp>
      <p:sp>
        <p:nvSpPr>
          <p:cNvPr id="34" name="Текст 40">
            <a:extLst>
              <a:ext uri="{FF2B5EF4-FFF2-40B4-BE49-F238E27FC236}">
                <a16:creationId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0" y="3060231"/>
            <a:ext cx="1529901" cy="477909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25</a:t>
            </a:r>
          </a:p>
        </p:txBody>
      </p:sp>
      <p:sp>
        <p:nvSpPr>
          <p:cNvPr id="35" name="Текст 40">
            <a:extLst>
              <a:ext uri="{FF2B5EF4-FFF2-40B4-BE49-F238E27FC236}">
                <a16:creationId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млрд ₽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2DCA0D-8EFE-415B-A7BA-DA59F2E1E612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4" name="Текст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80661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92D1D-7033-437C-94A4-F996F6E6D67C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 descr="Мазок кистью">
            <a:extLst>
              <a:ext uri="{FF2B5EF4-FFF2-40B4-BE49-F238E27FC236}">
                <a16:creationId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Текст 9" descr="Квадрант с логотипами конкурентов">
            <a:extLst>
              <a:ext uri="{FF2B5EF4-FFF2-40B4-BE49-F238E27FC236}">
                <a16:creationId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ru-RU" noProof="0" dirty="0"/>
              <a:t>Более удобно</a:t>
            </a:r>
          </a:p>
        </p:txBody>
      </p:sp>
      <p:sp>
        <p:nvSpPr>
          <p:cNvPr id="17" name="Текст 9" descr="Квадрант с логотипами конкурентов">
            <a:extLst>
              <a:ext uri="{FF2B5EF4-FFF2-40B4-BE49-F238E27FC236}">
                <a16:creationId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ru-RU" noProof="0" dirty="0"/>
              <a:t>Менее удобно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ru-RU" noProof="0" dirty="0"/>
              <a:t>Дороже</a:t>
            </a:r>
          </a:p>
        </p:txBody>
      </p:sp>
      <p:sp>
        <p:nvSpPr>
          <p:cNvPr id="19" name="Текст 9" descr="Квадрант с логотипами конкурентов">
            <a:extLst>
              <a:ext uri="{FF2B5EF4-FFF2-40B4-BE49-F238E27FC236}">
                <a16:creationId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ru-RU" noProof="0" dirty="0"/>
              <a:t>Дешевле</a:t>
            </a:r>
          </a:p>
        </p:txBody>
      </p:sp>
      <p:sp>
        <p:nvSpPr>
          <p:cNvPr id="22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Конкурент 2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3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Конкурент 1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4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Конкурент 3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5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Конкурент 4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6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Конкурент 5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7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Конкурент 6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8" name="Рисунок 14" descr="Квадрант с логотипами конкурентов">
            <a:extLst>
              <a:ext uri="{FF2B5EF4-FFF2-40B4-BE49-F238E27FC236}">
                <a16:creationId xmlns:a16="http://schemas.microsoft.com/office/drawing/2014/main" id="{13F923C2-8EA1-4CAA-AD2F-96AD06CA89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  <a:br>
              <a:rPr lang="ru-RU" noProof="0" dirty="0"/>
            </a:br>
            <a:r>
              <a:rPr lang="ru-RU" noProof="0" dirty="0"/>
              <a:t>вашего </a:t>
            </a:r>
            <a:br>
              <a:rPr lang="ru-RU" noProof="0" dirty="0"/>
            </a:br>
            <a:r>
              <a:rPr lang="ru-RU" noProof="0" dirty="0"/>
              <a:t>ресторана</a:t>
            </a:r>
          </a:p>
        </p:txBody>
      </p:sp>
      <p:cxnSp>
        <p:nvCxnSpPr>
          <p:cNvPr id="29" name="Прямая со стрелкой 28" descr="Квадрант с логотипами конкурентов">
            <a:extLst>
              <a:ext uri="{FF2B5EF4-FFF2-40B4-BE49-F238E27FC236}">
                <a16:creationId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 29" descr="Квадрант с логотипами конкурентов">
            <a:extLst>
              <a:ext uri="{FF2B5EF4-FFF2-40B4-BE49-F238E27FC236}">
                <a16:creationId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 с объе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D433D7-DB52-432B-A781-398DC3B7236E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lnSpc>
                <a:spcPct val="60000"/>
              </a:lnSpc>
              <a:buNone/>
              <a:defRPr lang="en-US" sz="23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текста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1" name="Текст 12">
            <a:extLst>
              <a:ext uri="{FF2B5EF4-FFF2-40B4-BE49-F238E27FC236}">
                <a16:creationId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6" name="Текст 12">
            <a:extLst>
              <a:ext uri="{FF2B5EF4-FFF2-40B4-BE49-F238E27FC236}">
                <a16:creationId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23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23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6153-EBFD-4128-8C46-D41F7D137858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Текст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 descr="Мазок кистью">
            <a:extLst>
              <a:ext uri="{FF2B5EF4-FFF2-40B4-BE49-F238E27FC236}">
                <a16:creationId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D11169-67A1-4333-8FDF-C3825DE3EE9B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lnSpc>
                <a:spcPct val="70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lnSpc>
                <a:spcPct val="70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lnSpc>
                <a:spcPct val="70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lnSpc>
                <a:spcPct val="70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lnSpc>
                <a:spcPct val="70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236E4C-6B2C-419A-A6E3-10F3AAD7BC98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85A198-560A-4453-A26A-8DDD67F7C2AC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рямоугольник 11" descr="Мазок кистью">
            <a:extLst>
              <a:ext uri="{FF2B5EF4-FFF2-40B4-BE49-F238E27FC236}">
                <a16:creationId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505201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lnSpc>
                <a:spcPct val="6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/>
          </p:nvPr>
        </p:nvSpPr>
        <p:spPr>
          <a:xfrm>
            <a:off x="1505201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/>
              <a:t>Образец текста</a:t>
            </a:r>
          </a:p>
        </p:txBody>
      </p:sp>
      <p:sp>
        <p:nvSpPr>
          <p:cNvPr id="19" name="Прямоугольник 18" descr="Мазок кистью">
            <a:extLst>
              <a:ext uri="{FF2B5EF4-FFF2-40B4-BE49-F238E27FC236}">
                <a16:creationId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рямоугольник 22" descr="Мазок кистью">
            <a:extLst>
              <a:ext uri="{FF2B5EF4-FFF2-40B4-BE49-F238E27FC236}">
                <a16:creationId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490800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/>
              <a:t>Образец текста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835472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/>
              <a:t>Образец текста</a:t>
            </a:r>
          </a:p>
        </p:txBody>
      </p:sp>
      <p:sp>
        <p:nvSpPr>
          <p:cNvPr id="29" name="Рисунок 7">
            <a:extLst>
              <a:ext uri="{FF2B5EF4-FFF2-40B4-BE49-F238E27FC236}">
                <a16:creationId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0" name="Рисунок 7">
            <a:extLst>
              <a:ext uri="{FF2B5EF4-FFF2-40B4-BE49-F238E27FC236}">
                <a16:creationId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1" name="Рисунок 7">
            <a:extLst>
              <a:ext uri="{FF2B5EF4-FFF2-40B4-BE49-F238E27FC236}">
                <a16:creationId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90800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lnSpc>
                <a:spcPct val="6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35472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lnSpc>
                <a:spcPct val="6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ой групп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13EBC0-F700-4BA5-808C-ABCE59CE4EB9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4" name="Прямоугольник 43" descr="Мазок кистью">
            <a:extLst>
              <a:ext uri="{FF2B5EF4-FFF2-40B4-BE49-F238E27FC236}">
                <a16:creationId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2282288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3" name="Прямоугольник 52" descr="Мазок кистью">
            <a:extLst>
              <a:ext uri="{FF2B5EF4-FFF2-40B4-BE49-F238E27FC236}">
                <a16:creationId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2282288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6" name="Текст 3">
            <a:extLst>
              <a:ext uri="{FF2B5EF4-FFF2-40B4-BE49-F238E27FC236}">
                <a16:creationId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7" name="Прямоугольник 56" descr="Мазок кистью">
            <a:extLst>
              <a:ext uri="{FF2B5EF4-FFF2-40B4-BE49-F238E27FC236}">
                <a16:creationId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8" name="Текст 3">
            <a:extLst>
              <a:ext uri="{FF2B5EF4-FFF2-40B4-BE49-F238E27FC236}">
                <a16:creationId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5853974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0" name="Текст 3">
            <a:extLst>
              <a:ext uri="{FF2B5EF4-FFF2-40B4-BE49-F238E27FC236}">
                <a16:creationId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1" name="Прямоугольник 60" descr="Мазок кистью">
            <a:extLst>
              <a:ext uri="{FF2B5EF4-FFF2-40B4-BE49-F238E27FC236}">
                <a16:creationId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2" name="Текст 3">
            <a:extLst>
              <a:ext uri="{FF2B5EF4-FFF2-40B4-BE49-F238E27FC236}">
                <a16:creationId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/>
          </p:nvPr>
        </p:nvSpPr>
        <p:spPr>
          <a:xfrm>
            <a:off x="5853974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4" name="Текст 3">
            <a:extLst>
              <a:ext uri="{FF2B5EF4-FFF2-40B4-BE49-F238E27FC236}">
                <a16:creationId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5" name="Прямоугольник 64" descr="Мазок кистью">
            <a:extLst>
              <a:ext uri="{FF2B5EF4-FFF2-40B4-BE49-F238E27FC236}">
                <a16:creationId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6" name="Текст 3">
            <a:extLst>
              <a:ext uri="{FF2B5EF4-FFF2-40B4-BE49-F238E27FC236}">
                <a16:creationId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/>
          </p:nvPr>
        </p:nvSpPr>
        <p:spPr>
          <a:xfrm>
            <a:off x="9445429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8" name="Текст 3">
            <a:extLst>
              <a:ext uri="{FF2B5EF4-FFF2-40B4-BE49-F238E27FC236}">
                <a16:creationId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9" name="Прямоугольник 68" descr="Мазок кистью">
            <a:extLst>
              <a:ext uri="{FF2B5EF4-FFF2-40B4-BE49-F238E27FC236}">
                <a16:creationId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0" name="Текст 3">
            <a:extLst>
              <a:ext uri="{FF2B5EF4-FFF2-40B4-BE49-F238E27FC236}">
                <a16:creationId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/>
          </p:nvPr>
        </p:nvSpPr>
        <p:spPr>
          <a:xfrm>
            <a:off x="9445429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2" name="Текст 3">
            <a:extLst>
              <a:ext uri="{FF2B5EF4-FFF2-40B4-BE49-F238E27FC236}">
                <a16:creationId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Рисунок 3">
            <a:extLst>
              <a:ext uri="{FF2B5EF4-FFF2-40B4-BE49-F238E27FC236}">
                <a16:creationId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5" name="Рисунок 3">
            <a:extLst>
              <a:ext uri="{FF2B5EF4-FFF2-40B4-BE49-F238E27FC236}">
                <a16:creationId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8" name="Рисунок 3">
            <a:extLst>
              <a:ext uri="{FF2B5EF4-FFF2-40B4-BE49-F238E27FC236}">
                <a16:creationId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9" name="Рисунок 3">
            <a:extLst>
              <a:ext uri="{FF2B5EF4-FFF2-40B4-BE49-F238E27FC236}">
                <a16:creationId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0" name="Рисунок 3">
            <a:extLst>
              <a:ext uri="{FF2B5EF4-FFF2-40B4-BE49-F238E27FC236}">
                <a16:creationId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1" name="Рисунок 3">
            <a:extLst>
              <a:ext uri="{FF2B5EF4-FFF2-40B4-BE49-F238E27FC236}">
                <a16:creationId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Стол в ресторане">
            <a:extLst>
              <a:ext uri="{FF2B5EF4-FFF2-40B4-BE49-F238E27FC236}">
                <a16:creationId xmlns:a16="http://schemas.microsoft.com/office/drawing/2014/main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 descr="Мазок кистью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Рисунок 14" descr="Ваш логотип">
            <a:extLst>
              <a:ext uri="{FF2B5EF4-FFF2-40B4-BE49-F238E27FC236}">
                <a16:creationId xmlns:a16="http://schemas.microsoft.com/office/drawing/2014/main" id="{8D7231FC-3A25-45B8-B883-4F6A0FC02B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rgbClr val="8D6347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fld id="{8F267E78-48C7-40A4-9FD7-BB016D279C4B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rtlCol="0" anchor="b" anchorCtr="0">
            <a:noAutofit/>
          </a:bodyPr>
          <a:lstStyle>
            <a:lvl1pPr algn="ctr">
              <a:defRPr sz="3000"/>
            </a:lvl1pPr>
          </a:lstStyle>
          <a:p>
            <a:pPr rtl="0"/>
            <a:r>
              <a:rPr lang="ru-RU" noProof="0" dirty="0"/>
              <a:t>ЩЕЛКНИТЕ, ЧТОБЫ </a:t>
            </a:r>
            <a:br>
              <a:rPr lang="ru-RU" noProof="0" dirty="0"/>
            </a:br>
            <a:r>
              <a:rPr lang="ru-RU" noProof="0" dirty="0"/>
              <a:t>ИЗМЕНИТЬ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руговой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6740A9-D5BB-4CF3-B693-7FE2B8173E6D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9" name="Прямоугольник 58" descr="Мазок кистью">
            <a:extLst>
              <a:ext uri="{FF2B5EF4-FFF2-40B4-BE49-F238E27FC236}">
                <a16:creationId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3" name="Текст 3">
            <a:extLst>
              <a:ext uri="{FF2B5EF4-FFF2-40B4-BE49-F238E27FC236}">
                <a16:creationId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2 000 000 ₽</a:t>
            </a:r>
          </a:p>
        </p:txBody>
      </p:sp>
      <p:sp>
        <p:nvSpPr>
          <p:cNvPr id="74" name="Текст 3">
            <a:extLst>
              <a:ext uri="{FF2B5EF4-FFF2-40B4-BE49-F238E27FC236}">
                <a16:creationId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3">
            <a:extLst>
              <a:ext uri="{FF2B5EF4-FFF2-40B4-BE49-F238E27FC236}">
                <a16:creationId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2 000 000 ₽</a:t>
            </a:r>
          </a:p>
        </p:txBody>
      </p:sp>
      <p:sp>
        <p:nvSpPr>
          <p:cNvPr id="77" name="Текст 3">
            <a:extLst>
              <a:ext uri="{FF2B5EF4-FFF2-40B4-BE49-F238E27FC236}">
                <a16:creationId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1 500 000 ₽</a:t>
            </a:r>
          </a:p>
        </p:txBody>
      </p:sp>
      <p:sp>
        <p:nvSpPr>
          <p:cNvPr id="83" name="Текст 3">
            <a:extLst>
              <a:ext uri="{FF2B5EF4-FFF2-40B4-BE49-F238E27FC236}">
                <a16:creationId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4" name="Текст 3">
            <a:extLst>
              <a:ext uri="{FF2B5EF4-FFF2-40B4-BE49-F238E27FC236}">
                <a16:creationId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2 500 000 ₽</a:t>
            </a:r>
          </a:p>
        </p:txBody>
      </p:sp>
      <p:sp>
        <p:nvSpPr>
          <p:cNvPr id="85" name="Текст 3">
            <a:extLst>
              <a:ext uri="{FF2B5EF4-FFF2-40B4-BE49-F238E27FC236}">
                <a16:creationId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6" name="Текст 3">
            <a:extLst>
              <a:ext uri="{FF2B5EF4-FFF2-40B4-BE49-F238E27FC236}">
                <a16:creationId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3 200 000 ₽</a:t>
            </a:r>
          </a:p>
        </p:txBody>
      </p:sp>
      <p:sp>
        <p:nvSpPr>
          <p:cNvPr id="87" name="Текст 3">
            <a:extLst>
              <a:ext uri="{FF2B5EF4-FFF2-40B4-BE49-F238E27FC236}">
                <a16:creationId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Диаграмма 3" descr="Диаграмма финансирования">
            <a:extLst>
              <a:ext uri="{FF2B5EF4-FFF2-40B4-BE49-F238E27FC236}">
                <a16:creationId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descr="Бокал, чашки и тарелки на столе">
            <a:extLst>
              <a:ext uri="{FF2B5EF4-FFF2-40B4-BE49-F238E27FC236}">
                <a16:creationId xmlns:a16="http://schemas.microsoft.com/office/drawing/2014/main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 descr="Маска мазка кистью">
            <a:extLst>
              <a:ext uri="{FF2B5EF4-FFF2-40B4-BE49-F238E27FC236}">
                <a16:creationId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/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descr="Очки на столе">
            <a:extLst>
              <a:ext uri="{FF2B5EF4-FFF2-40B4-BE49-F238E27FC236}">
                <a16:creationId xmlns:a16="http://schemas.microsoft.com/office/drawing/2014/main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 descr="Маска мазка кистью">
            <a:extLst>
              <a:ext uri="{FF2B5EF4-FFF2-40B4-BE49-F238E27FC236}">
                <a16:creationId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7" name="Макет заголовка с благодарностью">
            <a:extLst>
              <a:ext uri="{FF2B5EF4-FFF2-40B4-BE49-F238E27FC236}">
                <a16:creationId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4" descr="Ваш логотип">
            <a:extLst>
              <a:ext uri="{FF2B5EF4-FFF2-40B4-BE49-F238E27FC236}">
                <a16:creationId xmlns:a16="http://schemas.microsoft.com/office/drawing/2014/main" id="{DE1A1E87-77E1-4901-A7FE-5FFA9F5B4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rgbClr val="8D6347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Имя докладчика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Электронная почта: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2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speakeremail@website.com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+7 (888) 999-000-11</a:t>
            </a:r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Прямоугольник 5" descr="Маска мазка кистью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083975A9-A3DE-4D7D-B7E9-EE524E28ADB2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04AC0-12C9-4316-89D0-8FE9AF3B2C3F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Прямоугольник 23" descr="Мазок кистью">
            <a:extLst>
              <a:ext uri="{FF2B5EF4-FFF2-40B4-BE49-F238E27FC236}">
                <a16:creationId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906157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8906157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 descr="Мазок кистью">
            <a:extLst>
              <a:ext uri="{FF2B5EF4-FFF2-40B4-BE49-F238E27FC236}">
                <a16:creationId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/>
          </p:nvPr>
        </p:nvSpPr>
        <p:spPr>
          <a:xfrm>
            <a:off x="8906157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/>
          </p:nvPr>
        </p:nvSpPr>
        <p:spPr>
          <a:xfrm>
            <a:off x="8906157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4" name="Рисунок 7">
            <a:extLst>
              <a:ext uri="{FF2B5EF4-FFF2-40B4-BE49-F238E27FC236}">
                <a16:creationId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Рисунок 7">
            <a:extLst>
              <a:ext uri="{FF2B5EF4-FFF2-40B4-BE49-F238E27FC236}">
                <a16:creationId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ов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915EAB-FE04-487A-A664-2BEAD3F0766B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Замещающий текст 3">
            <a:extLst>
              <a:ext uri="{FF2B5EF4-FFF2-40B4-BE49-F238E27FC236}">
                <a16:creationId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/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/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/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/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 descr="Мазок кистью">
            <a:extLst>
              <a:ext uri="{FF2B5EF4-FFF2-40B4-BE49-F238E27FC236}">
                <a16:creationId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 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9D2C4-0FFF-456C-9769-A55730E1DFD4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Рисунок 11" descr="Пицца на столе">
            <a:extLst>
              <a:ext uri="{FF2B5EF4-FFF2-40B4-BE49-F238E27FC236}">
                <a16:creationId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048217"/>
            <a:ext cx="238524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ts val="18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ts val="18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33" name="Рисунок 7">
            <a:extLst>
              <a:ext uri="{FF2B5EF4-FFF2-40B4-BE49-F238E27FC236}">
                <a16:creationId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Рисунок 7">
            <a:extLst>
              <a:ext uri="{FF2B5EF4-FFF2-40B4-BE49-F238E27FC236}">
                <a16:creationId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C3E425-B966-4A23-A8E8-D9B2BBCC78CC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Интерьер ресторана">
            <a:extLst>
              <a:ext uri="{FF2B5EF4-FFF2-40B4-BE49-F238E27FC236}">
                <a16:creationId xmlns:a16="http://schemas.microsoft.com/office/drawing/2014/main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 descr="Маска мазка кистью">
            <a:extLst>
              <a:ext uri="{FF2B5EF4-FFF2-40B4-BE49-F238E27FC236}">
                <a16:creationId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0D2C19-019F-4B40-ABCD-A1997903BCFE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 descr="Молодой мужчина пьет кофе">
            <a:extLst>
              <a:ext uri="{FF2B5EF4-FFF2-40B4-BE49-F238E27FC236}">
                <a16:creationId xmlns:a16="http://schemas.microsoft.com/office/drawing/2014/main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 descr="Маска мазка кистью">
            <a:extLst>
              <a:ext uri="{FF2B5EF4-FFF2-40B4-BE49-F238E27FC236}">
                <a16:creationId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 descr="Молодая улыбающаяся женщина с мобильным телефоном">
            <a:extLst>
              <a:ext uri="{FF2B5EF4-FFF2-40B4-BE49-F238E27FC236}">
                <a16:creationId xmlns:a16="http://schemas.microsoft.com/office/drawing/2014/main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 descr="Маска мазка кистью">
            <a:extLst>
              <a:ext uri="{FF2B5EF4-FFF2-40B4-BE49-F238E27FC236}">
                <a16:creationId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Заголовок 25">
            <a:extLst>
              <a:ext uri="{FF2B5EF4-FFF2-40B4-BE49-F238E27FC236}">
                <a16:creationId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2" y="800100"/>
            <a:ext cx="5386748" cy="1223719"/>
          </a:xfrm>
        </p:spPr>
        <p:txBody>
          <a:bodyPr rtlCol="0" anchor="b" anchorCtr="0"/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EF62B7-8FA7-4010-9FD5-A1835E856086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 descr="Мазок кистью">
            <a:extLst>
              <a:ext uri="{FF2B5EF4-FFF2-40B4-BE49-F238E27FC236}">
                <a16:creationId xmlns:a16="http://schemas.microsoft.com/office/drawing/2014/main" id="{08C782C8-0805-4592-ADC0-CF3D28CFE0C4}"/>
              </a:ext>
            </a:extLst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 descr="Мазок кистью">
            <a:extLst>
              <a:ext uri="{FF2B5EF4-FFF2-40B4-BE49-F238E27FC236}">
                <a16:creationId xmlns:a16="http://schemas.microsoft.com/office/drawing/2014/main" id="{9867BBE4-E529-4F6E-BECB-86D66409ED65}"/>
              </a:ext>
            </a:extLst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D3F904-3F14-4B12-B418-CA0134E0AFE8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рямоугольник 6" descr="Мазок кистью">
            <a:extLst>
              <a:ext uri="{FF2B5EF4-FFF2-40B4-BE49-F238E27FC236}">
                <a16:creationId xmlns:a16="http://schemas.microsoft.com/office/drawing/2014/main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 descr="Мазок кистью">
            <a:extLst>
              <a:ext uri="{FF2B5EF4-FFF2-40B4-BE49-F238E27FC236}">
                <a16:creationId xmlns:a16="http://schemas.microsoft.com/office/drawing/2014/main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Рисунок 81" descr="Значок бокала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3" name="Рисунок 81" descr="Значок бокала">
            <a:extLst>
              <a:ext uri="{FF2B5EF4-FFF2-40B4-BE49-F238E27FC236}">
                <a16:creationId xmlns:a16="http://schemas.microsoft.com/office/drawing/2014/main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3" name="Рисунок 81" descr="Значок бокала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6453830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5" name="Рисунок 81" descr="Значок бокала">
            <a:extLst>
              <a:ext uri="{FF2B5EF4-FFF2-40B4-BE49-F238E27FC236}">
                <a16:creationId xmlns:a16="http://schemas.microsoft.com/office/drawing/2014/main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D41006D2-6E2A-4E2D-BFDD-0F4690FFAF18}"/>
              </a:ext>
            </a:extLst>
          </p:cNvPr>
          <p:cNvSpPr/>
          <p:nvPr userDrawn="1"/>
        </p:nvSpPr>
        <p:spPr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4" name="Текст 40">
            <a:extLst>
              <a:ext uri="{FF2B5EF4-FFF2-40B4-BE49-F238E27FC236}">
                <a16:creationId xmlns:a16="http://schemas.microsoft.com/office/drawing/2014/main" id="{5B8A89D1-A311-4B44-88F9-A887EAC076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40">
            <a:extLst>
              <a:ext uri="{FF2B5EF4-FFF2-40B4-BE49-F238E27FC236}">
                <a16:creationId xmlns:a16="http://schemas.microsoft.com/office/drawing/2014/main" id="{E8383D4D-0BCE-4438-B642-E9D5AC09B6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7" name="Текст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22858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40">
            <a:extLst>
              <a:ext uri="{FF2B5EF4-FFF2-40B4-BE49-F238E27FC236}">
                <a16:creationId xmlns:a16="http://schemas.microsoft.com/office/drawing/2014/main" id="{BD1CBE09-ACAD-43FB-8617-942C604D4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122858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40">
            <a:extLst>
              <a:ext uri="{FF2B5EF4-FFF2-40B4-BE49-F238E27FC236}">
                <a16:creationId xmlns:a16="http://schemas.microsoft.com/office/drawing/2014/main" id="{AF933841-8F79-4411-AE38-0E6EFFE2F13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текста и компьют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 descr="Мазок кистью">
            <a:extLst>
              <a:ext uri="{FF2B5EF4-FFF2-40B4-BE49-F238E27FC236}">
                <a16:creationId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i="0" noProof="0" dirty="0"/>
              <a:t> 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sz="200" noProof="0" dirty="0"/>
          </a:p>
        </p:txBody>
      </p:sp>
      <p:sp>
        <p:nvSpPr>
          <p:cNvPr id="30" name="Прямоугольник 29" descr="Компьютерный монитор">
            <a:extLst>
              <a:ext uri="{FF2B5EF4-FFF2-40B4-BE49-F238E27FC236}">
                <a16:creationId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   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73D41-287C-441F-BD81-28BB056838BE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6" name="Рисунок 81" descr="Значок бокала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Рисунок 81" descr="Значок бокала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Текст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ts val="18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Изменить стили текста</a:t>
            </a:r>
          </a:p>
        </p:txBody>
      </p:sp>
      <p:sp>
        <p:nvSpPr>
          <p:cNvPr id="47" name="Текст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ts val="18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Изменить стили текста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Прямоугольник 5" descr="Маска мазка кистью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i="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872494D-A1C9-4795-B4AE-C3A9775EC013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F4217B-3279-469F-8F3A-48481D44CAF7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4" name="Текст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40">
            <a:extLst>
              <a:ext uri="{FF2B5EF4-FFF2-40B4-BE49-F238E27FC236}">
                <a16:creationId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6601424-47E6-4E9B-8FCB-9BB4D100CBCB}" type="datetime1">
              <a:rPr lang="ru-RU" noProof="0" smtClean="0"/>
              <a:pPr rtl="0"/>
              <a:t>25.02.2019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470E458-E7C2-4395-B75D-476A174CEE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11" Type="http://schemas.openxmlformats.org/officeDocument/2006/relationships/image" Target="../media/image33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71BA1-104B-437A-BD2C-C1120088E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5" y="3482148"/>
            <a:ext cx="6238970" cy="1967770"/>
          </a:xfrm>
        </p:spPr>
        <p:txBody>
          <a:bodyPr rtlCol="0">
            <a:normAutofit/>
          </a:bodyPr>
          <a:lstStyle/>
          <a:p>
            <a:pPr rtl="0"/>
            <a:r>
              <a:rPr lang="ru-RU" sz="4600" dirty="0"/>
              <a:t>ФРАНШИЗИ ЗАКЛАДІВ ГОСТИННОСТІ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2F902E-562E-4C59-9195-659D40C6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636" y="5449918"/>
            <a:ext cx="4253948" cy="614359"/>
          </a:xfrm>
        </p:spPr>
        <p:txBody>
          <a:bodyPr rtlCol="0"/>
          <a:lstStyle/>
          <a:p>
            <a:pPr rtl="0"/>
            <a:endParaRPr lang="ru-RU" sz="2800" dirty="0"/>
          </a:p>
        </p:txBody>
      </p:sp>
      <p:pic>
        <p:nvPicPr>
          <p:cNvPr id="9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6" y="548185"/>
            <a:ext cx="2502306" cy="5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E4C0176-F748-42D4-A25B-71F0C054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ДЯКУЮ!</a:t>
            </a:r>
          </a:p>
        </p:txBody>
      </p:sp>
      <p:pic>
        <p:nvPicPr>
          <p:cNvPr id="12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40" y="4319408"/>
            <a:ext cx="2502306" cy="5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spu.edu/FileDownload.ashx/%D0%91%D0%B0%D0%BD%D0%BD%D0%B5%D1%80%20%D0%B4%D0%BB%D1%8F%20%D1%81%D0%B0%D0%B9%D1%82%D0%B0.png?id=68d29651-69c8-4e2e-a023-eca4fba4fa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91" y="2029244"/>
            <a:ext cx="5202849" cy="20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spu.edu/FileDownload.ashx/41244171_1953958624625030_7742980196713627648_n.jpg?id=af7a5927-c2ba-41ff-bea4-7f9343b5106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02" y="4294966"/>
            <a:ext cx="2057538" cy="20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023858-1A32-4776-924F-C80E5993B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dirty="0"/>
              <a:t>БІЗНЕС-КУРС РЕСТОРАТОРА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9214AA-7CAA-486F-B94C-0576CD3DC115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391293" y="4563555"/>
            <a:ext cx="5133473" cy="52631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sz="2000" dirty="0"/>
              <a:t>Кафедра готельно-ресторанного та </a:t>
            </a:r>
            <a:r>
              <a:rPr lang="uk-UA" sz="2000" dirty="0"/>
              <a:t>туристичного</a:t>
            </a:r>
            <a:r>
              <a:rPr lang="ru-RU" sz="2000" dirty="0"/>
              <a:t> </a:t>
            </a:r>
            <a:r>
              <a:rPr lang="uk-UA" sz="2000" dirty="0"/>
              <a:t>бізнесу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8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77" y="2310724"/>
            <a:ext cx="2502306" cy="5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АКТУАЛЬНІСТЬ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8" y="2417946"/>
            <a:ext cx="4486640" cy="3078575"/>
          </a:xfrm>
        </p:spPr>
        <p:txBody>
          <a:bodyPr rtlCol="0">
            <a:normAutofit/>
          </a:bodyPr>
          <a:lstStyle/>
          <a:p>
            <a:pPr rtl="0"/>
            <a:r>
              <a:rPr lang="uk-UA" dirty="0"/>
              <a:t>Франшизи закладів гостинності – ефективне рішення для сучасного бізнесу, яке дозволяє швидко розпочати власну справу та отримати досвід у </a:t>
            </a:r>
            <a:r>
              <a:rPr lang="en-US" dirty="0"/>
              <a:t>HoReCa. </a:t>
            </a:r>
            <a:r>
              <a:rPr lang="uk-UA" dirty="0"/>
              <a:t>Це дієвий механізм стати досвідченим ресторатором не маючи достатнього досвіду.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smtClean="0">
                <a:solidFill>
                  <a:srgbClr val="FFFFFF"/>
                </a:solidFill>
              </a:rPr>
              <a:pPr rtl="0"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5976001"/>
            <a:ext cx="1562708" cy="3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0FF02-C55C-4A6B-AF02-6DB462D7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МЕТА ТА ЗАВДАННЯ НАВЧАЛЬНОЇ ДИСЦИПЛІНИ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DA2D1-994D-4AB7-87F1-A6FB5D62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b="1" dirty="0"/>
              <a:t>МЕТА</a:t>
            </a:r>
            <a:r>
              <a:rPr lang="uk-UA" dirty="0"/>
              <a:t> – ознайомлення із сучасними франшизами закладів гостинності. Вивчення українського та світового досвіду.</a:t>
            </a:r>
          </a:p>
          <a:p>
            <a:pPr rtl="0"/>
            <a:r>
              <a:rPr lang="uk-UA" b="1" dirty="0"/>
              <a:t>ЗАВДАННЯ</a:t>
            </a:r>
            <a:r>
              <a:rPr lang="uk-UA" dirty="0"/>
              <a:t> – сформувати навички ефективного вибору франшиз гостинності із можливістю швидкого початку свого бізнесу.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959B0A-E19C-45C1-981D-1B62B16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0</a:t>
            </a:r>
            <a:fld id="{F470E458-E7C2-4395-B75D-476A174CEE45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8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5976001"/>
            <a:ext cx="1562708" cy="3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3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82" y="800100"/>
            <a:ext cx="5609828" cy="1223719"/>
          </a:xfrm>
        </p:spPr>
        <p:txBody>
          <a:bodyPr rtlCol="0"/>
          <a:lstStyle/>
          <a:p>
            <a:pPr algn="ctr" rtl="0"/>
            <a:r>
              <a:rPr lang="uk-UA" dirty="0"/>
              <a:t>НАБУТІ ЗНАННЯ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588" indent="263525" algn="just" rtl="0">
              <a:buNone/>
            </a:pPr>
            <a:r>
              <a:rPr lang="uk-UA" dirty="0"/>
              <a:t>В результаті вивчення навчальної дисципліни студент повинен:</a:t>
            </a:r>
          </a:p>
          <a:p>
            <a:pPr rtl="0"/>
            <a:r>
              <a:rPr lang="uk-UA" b="1" dirty="0"/>
              <a:t>знати</a:t>
            </a:r>
            <a:r>
              <a:rPr lang="uk-UA" dirty="0"/>
              <a:t> особливості вибору сучасних франшиз закладів гостинності для українського та світового ринку;</a:t>
            </a:r>
          </a:p>
          <a:p>
            <a:pPr rtl="0"/>
            <a:r>
              <a:rPr lang="uk-UA" b="1" dirty="0"/>
              <a:t>вміти</a:t>
            </a:r>
            <a:r>
              <a:rPr lang="uk-UA" dirty="0"/>
              <a:t> підібрати франшизу за необхідними параметрами та розпочати свою справу.</a:t>
            </a:r>
          </a:p>
          <a:p>
            <a:pPr rtl="0"/>
            <a:endParaRPr lang="uk-UA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0</a:t>
            </a:r>
            <a:fld id="{F470E458-E7C2-4395-B75D-476A174CEE45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9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5976001"/>
            <a:ext cx="1562708" cy="3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3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C81B0-2191-45BC-9905-2E1C78EB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ПРОГРАМА НАВЧАЛЬНОЇ ДИСЦИПЛІНИ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F3B8616-1339-49B7-9484-5BA1C898AEAA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programme d'études discipline</a:t>
            </a:r>
          </a:p>
        </p:txBody>
      </p:sp>
      <p:pic>
        <p:nvPicPr>
          <p:cNvPr id="21" name="Рисунок 20" descr="Значок бокала">
            <a:extLst>
              <a:ext uri="{FF2B5EF4-FFF2-40B4-BE49-F238E27FC236}">
                <a16:creationId xmlns:a16="http://schemas.microsoft.com/office/drawing/2014/main" id="{5210F475-2002-4AE9-A0FF-DCBCA11294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56449" t="-20014" r="-56449" b="-26812"/>
          <a:stretch/>
        </p:blipFill>
        <p:spPr>
          <a:xfrm>
            <a:off x="1009659" y="2761871"/>
            <a:ext cx="504000" cy="504000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CB8C2489-4C28-4A80-9F6E-875452B0C8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3775075" cy="432000"/>
          </a:xfrm>
        </p:spPr>
        <p:txBody>
          <a:bodyPr rtlCol="0"/>
          <a:lstStyle/>
          <a:p>
            <a:pPr rtl="0"/>
            <a:r>
              <a:rPr lang="uk-UA" dirty="0"/>
              <a:t>Франшизи</a:t>
            </a:r>
            <a:r>
              <a:rPr lang="ru-RU" dirty="0"/>
              <a:t> </a:t>
            </a:r>
            <a:r>
              <a:rPr lang="uk-UA" dirty="0"/>
              <a:t>ресторанів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/>
          <a:lstStyle/>
          <a:p>
            <a:pPr rtl="0"/>
            <a:r>
              <a:rPr lang="uk-UA" dirty="0"/>
              <a:t>Сучасні франшизи ресторанів різного спрямування із використанням стилістики різних країн</a:t>
            </a:r>
            <a:r>
              <a:rPr lang="ru-RU" dirty="0"/>
              <a:t>.</a:t>
            </a:r>
          </a:p>
        </p:txBody>
      </p:sp>
      <p:pic>
        <p:nvPicPr>
          <p:cNvPr id="25" name="Рисунок 24" descr="Значок крышки-колокола">
            <a:extLst>
              <a:ext uri="{FF2B5EF4-FFF2-40B4-BE49-F238E27FC236}">
                <a16:creationId xmlns:a16="http://schemas.microsoft.com/office/drawing/2014/main" id="{A1652785-1C4D-4FB1-B5F5-620BA44061A7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9608" t="-22708" r="-9608" b="-46945"/>
          <a:stretch/>
        </p:blipFill>
        <p:spPr>
          <a:xfrm>
            <a:off x="6522420" y="2754732"/>
            <a:ext cx="504000" cy="504000"/>
          </a:xfr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E6642833-0C4D-49DE-99DB-E59E9EE7BE4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22858" y="2593413"/>
            <a:ext cx="3775075" cy="432000"/>
          </a:xfrm>
        </p:spPr>
        <p:txBody>
          <a:bodyPr rtlCol="0"/>
          <a:lstStyle/>
          <a:p>
            <a:r>
              <a:rPr lang="uk-UA" dirty="0"/>
              <a:t>Франшизи</a:t>
            </a:r>
            <a:r>
              <a:rPr lang="ru-RU" dirty="0"/>
              <a:t> </a:t>
            </a:r>
            <a:r>
              <a:rPr lang="en-US" dirty="0"/>
              <a:t>Fast-casual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999C6DE-C119-420D-988D-0EA1E658703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rtlCol="0"/>
          <a:lstStyle/>
          <a:p>
            <a:pPr rtl="0"/>
            <a:r>
              <a:rPr lang="uk-UA" dirty="0"/>
              <a:t>Актуальний напрямок розвитку франшиз ресторанів швидкого обслуговування</a:t>
            </a:r>
            <a:r>
              <a:rPr lang="fr-FR" dirty="0"/>
              <a:t>.</a:t>
            </a:r>
          </a:p>
        </p:txBody>
      </p:sp>
      <p:pic>
        <p:nvPicPr>
          <p:cNvPr id="23" name="Рисунок 22" descr="Значок ножа и вилки">
            <a:extLst>
              <a:ext uri="{FF2B5EF4-FFF2-40B4-BE49-F238E27FC236}">
                <a16:creationId xmlns:a16="http://schemas.microsoft.com/office/drawing/2014/main" id="{ED69C2CE-13BC-4657-9342-BFDC8F715C54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35875" t="-13714" r="-35875" b="-13714"/>
          <a:stretch/>
        </p:blipFill>
        <p:spPr>
          <a:xfrm>
            <a:off x="1009659" y="4259510"/>
            <a:ext cx="504000" cy="504000"/>
          </a:xfr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4C6C93ED-5B50-4336-9413-22836A56194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3775075" cy="432000"/>
          </a:xfrm>
        </p:spPr>
        <p:txBody>
          <a:bodyPr rtlCol="0"/>
          <a:lstStyle/>
          <a:p>
            <a:pPr rtl="0"/>
            <a:r>
              <a:rPr lang="uk-UA" dirty="0"/>
              <a:t>Франшизи</a:t>
            </a:r>
            <a:r>
              <a:rPr lang="ru-RU" dirty="0"/>
              <a:t> кафе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5E286E8-3B5C-407E-B8B8-7B5B8E30046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r>
              <a:rPr lang="uk-UA" dirty="0"/>
              <a:t>Франшизи кафе як українського так і світового рівня із характерними бізнес-рішеннями</a:t>
            </a:r>
            <a:r>
              <a:rPr lang="fr-FR" dirty="0"/>
              <a:t>.</a:t>
            </a:r>
          </a:p>
        </p:txBody>
      </p:sp>
      <p:pic>
        <p:nvPicPr>
          <p:cNvPr id="27" name="Рисунок 26" descr="Значок поварского колпака">
            <a:extLst>
              <a:ext uri="{FF2B5EF4-FFF2-40B4-BE49-F238E27FC236}">
                <a16:creationId xmlns:a16="http://schemas.microsoft.com/office/drawing/2014/main" id="{62D1674E-42EF-4E5E-9D93-A14E50217E94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26034" t="-23413" r="-26034" b="-23413"/>
          <a:stretch/>
        </p:blipFill>
        <p:spPr>
          <a:xfrm>
            <a:off x="6522420" y="4245725"/>
            <a:ext cx="504000" cy="504000"/>
          </a:xfr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B11A4B33-5F58-4E10-89D9-517850C8BD8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3775075" cy="432000"/>
          </a:xfrm>
        </p:spPr>
        <p:txBody>
          <a:bodyPr rtlCol="0"/>
          <a:lstStyle/>
          <a:p>
            <a:pPr rtl="0"/>
            <a:r>
              <a:rPr lang="uk-UA" dirty="0"/>
              <a:t>Франшизи</a:t>
            </a:r>
            <a:r>
              <a:rPr lang="ru-RU" dirty="0"/>
              <a:t> </a:t>
            </a:r>
            <a:r>
              <a:rPr lang="uk-UA" dirty="0"/>
              <a:t>суші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CAFB2275-61A3-4A9B-B84E-FFDA44EEAA0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 rtlCol="0"/>
          <a:lstStyle/>
          <a:p>
            <a:pPr rtl="0"/>
            <a:r>
              <a:rPr lang="ru-RU" dirty="0"/>
              <a:t>Суші-</a:t>
            </a:r>
            <a:r>
              <a:rPr lang="uk-UA" dirty="0"/>
              <a:t>франшизи</a:t>
            </a:r>
            <a:r>
              <a:rPr lang="ru-RU" dirty="0"/>
              <a:t> </a:t>
            </a:r>
            <a:r>
              <a:rPr lang="uk-UA" dirty="0"/>
              <a:t>українських</a:t>
            </a:r>
            <a:r>
              <a:rPr lang="ru-RU" dirty="0"/>
              <a:t> та </a:t>
            </a:r>
            <a:r>
              <a:rPr lang="uk-UA" dirty="0"/>
              <a:t>світових</a:t>
            </a:r>
            <a:r>
              <a:rPr lang="ru-RU" dirty="0"/>
              <a:t> мереж. </a:t>
            </a:r>
            <a:r>
              <a:rPr lang="uk-UA" dirty="0"/>
              <a:t>Сучасні</a:t>
            </a:r>
            <a:r>
              <a:rPr lang="ru-RU" dirty="0"/>
              <a:t> </a:t>
            </a:r>
            <a:r>
              <a:rPr lang="uk-UA" dirty="0"/>
              <a:t>тенденції</a:t>
            </a:r>
            <a:r>
              <a:rPr lang="ru-RU" dirty="0"/>
              <a:t> та </a:t>
            </a:r>
            <a:r>
              <a:rPr lang="uk-UA" dirty="0"/>
              <a:t>спрямування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128D86-6A24-4EED-BF70-9F13E0C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0</a:t>
            </a:r>
            <a:fld id="{F470E458-E7C2-4395-B75D-476A174CEE45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20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5976001"/>
            <a:ext cx="1562708" cy="3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1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СУЧАСНІ ФРАНШИЗИ ГОСТИННОСТІ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r>
              <a:rPr lang="en-US" dirty="0"/>
              <a:t>franchises d'accueil modernes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0</a:t>
            </a:r>
            <a:fld id="{F470E458-E7C2-4395-B75D-476A174CEE45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8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5976001"/>
            <a:ext cx="1562708" cy="3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D93A7-03E2-400D-86A8-F53E910F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СУЧАСНІ ФРАНШИЗИ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8614649-6761-4D88-9C42-995B3C8A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5287" t="26857" r="72713" b="42165"/>
          <a:stretch/>
        </p:blipFill>
        <p:spPr>
          <a:xfrm>
            <a:off x="649351" y="1696279"/>
            <a:ext cx="3220084" cy="25492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l="71389" t="27763" r="6611" b="41983"/>
          <a:stretch/>
        </p:blipFill>
        <p:spPr>
          <a:xfrm>
            <a:off x="4267194" y="1696280"/>
            <a:ext cx="3297211" cy="254923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27491" t="28125" r="50611" b="44339"/>
          <a:stretch/>
        </p:blipFill>
        <p:spPr>
          <a:xfrm>
            <a:off x="7991490" y="1696279"/>
            <a:ext cx="3605826" cy="25492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/>
          <a:srcRect l="49491" t="63814" r="28917" b="9737"/>
          <a:stretch/>
        </p:blipFill>
        <p:spPr>
          <a:xfrm>
            <a:off x="2464704" y="4406308"/>
            <a:ext cx="2809461" cy="193481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/>
          <a:srcRect l="49491" t="46422" r="28713" b="26313"/>
          <a:stretch/>
        </p:blipFill>
        <p:spPr>
          <a:xfrm>
            <a:off x="6082748" y="4406308"/>
            <a:ext cx="2724167" cy="1915866"/>
          </a:xfrm>
          <a:prstGeom prst="rect">
            <a:avLst/>
          </a:prstGeom>
        </p:spPr>
      </p:pic>
      <p:pic>
        <p:nvPicPr>
          <p:cNvPr id="36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6307955"/>
            <a:ext cx="1562708" cy="3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3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C464C-DCD9-4842-AC70-1334BEF5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260" y="1070271"/>
            <a:ext cx="5292000" cy="885315"/>
          </a:xfrm>
        </p:spPr>
        <p:txBody>
          <a:bodyPr rtlCol="0"/>
          <a:lstStyle/>
          <a:p>
            <a:pPr algn="ctr" rtl="0"/>
            <a:r>
              <a:rPr lang="uk-UA" dirty="0"/>
              <a:t>ПЕРСПЕКТИВИ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FE9D3-D856-47C4-86AC-8C47A551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00" indent="0" rtl="0">
              <a:buNone/>
            </a:pPr>
            <a:r>
              <a:rPr lang="uk-UA" dirty="0"/>
              <a:t>Бажаєте швидко розпочати свій бізнес і стати кваліфікованим фахівцем галузі гостинності, ресторатором сучасного рівня? Приєднуйтесь до команди готельно-ресторанного та туристичного бізнесу!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39EBD6-39BC-4CB1-B4BC-1F2F6888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8" name="Picture 2" descr="ÐÐ°ÑÑÐ¸Ð½ÐºÐ¸ Ð¿Ð¾ Ð·Ð°Ð¿ÑÐ¾ÑÑ ÑÐ¾Ñ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5976001"/>
            <a:ext cx="1562708" cy="3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04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70_TF16411246.potx" id="{07EC820F-716E-4451-BA24-9B7CCBEE7707}" vid="{FBDA2D88-D7F9-4AC5-B1EB-C663B8F0AE1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ресторана</Template>
  <TotalTime>0</TotalTime>
  <Words>223</Words>
  <Application>Microsoft Office PowerPoint</Application>
  <PresentationFormat>Широкоэкранный</PresentationFormat>
  <Paragraphs>46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Adobe Garamond Pro</vt:lpstr>
      <vt:lpstr>Arial</vt:lpstr>
      <vt:lpstr>Calibri</vt:lpstr>
      <vt:lpstr>Segoe UI</vt:lpstr>
      <vt:lpstr>Тема Office</vt:lpstr>
      <vt:lpstr>ФРАНШИЗИ ЗАКЛАДІВ ГОСТИННОСТІ</vt:lpstr>
      <vt:lpstr>БІЗНЕС-КУРС РЕСТОРАТОРА</vt:lpstr>
      <vt:lpstr>АКТУАЛЬНІСТЬ</vt:lpstr>
      <vt:lpstr>МЕТА ТА ЗАВДАННЯ НАВЧАЛЬНОЇ ДИСЦИПЛІНИ</vt:lpstr>
      <vt:lpstr>НАБУТІ ЗНАННЯ</vt:lpstr>
      <vt:lpstr>ПРОГРАМА НАВЧАЛЬНОЇ ДИСЦИПЛІНИ</vt:lpstr>
      <vt:lpstr>СУЧАСНІ ФРАНШИЗИ ГОСТИННОСТІ</vt:lpstr>
      <vt:lpstr>СУЧАСНІ ФРАНШИЗИ</vt:lpstr>
      <vt:lpstr>ПЕРСПЕКТИВИ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2019-02-22T08:49:08Z</dcterms:created>
  <dcterms:modified xsi:type="dcterms:W3CDTF">2019-02-25T07:11:18Z</dcterms:modified>
</cp:coreProperties>
</file>