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6" r:id="rId2"/>
    <p:sldId id="257" r:id="rId3"/>
    <p:sldId id="258" r:id="rId4"/>
    <p:sldId id="259" r:id="rId5"/>
    <p:sldId id="263" r:id="rId6"/>
    <p:sldId id="265" r:id="rId7"/>
    <p:sldId id="266" r:id="rId8"/>
    <p:sldId id="267" r:id="rId9"/>
    <p:sldId id="268" r:id="rId10"/>
    <p:sldId id="269" r:id="rId11"/>
    <p:sldId id="297" r:id="rId12"/>
    <p:sldId id="270" r:id="rId13"/>
    <p:sldId id="298" r:id="rId14"/>
    <p:sldId id="307" r:id="rId15"/>
    <p:sldId id="300" r:id="rId16"/>
    <p:sldId id="302" r:id="rId17"/>
    <p:sldId id="304" r:id="rId18"/>
    <p:sldId id="308" r:id="rId19"/>
    <p:sldId id="309" r:id="rId20"/>
    <p:sldId id="310" r:id="rId21"/>
    <p:sldId id="311" r:id="rId22"/>
    <p:sldId id="305" r:id="rId23"/>
    <p:sldId id="303" r:id="rId24"/>
    <p:sldId id="313" r:id="rId25"/>
    <p:sldId id="262" r:id="rId26"/>
    <p:sldId id="312" r:id="rId27"/>
    <p:sldId id="314" r:id="rId28"/>
    <p:sldId id="299" r:id="rId29"/>
    <p:sldId id="306" r:id="rId3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EC44C4"/>
    <a:srgbClr val="3515BB"/>
    <a:srgbClr val="F53B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65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F94916-77A6-48FD-8BD5-65C224126114}" type="datetimeFigureOut">
              <a:rPr lang="uk-UA" smtClean="0"/>
              <a:pPr/>
              <a:t>21.02.2021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C2F262-B562-4B1C-AFC9-3B76C76E17E7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238546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C2F262-B562-4B1C-AFC9-3B76C76E17E7}" type="slidenum">
              <a:rPr lang="uk-UA" smtClean="0"/>
              <a:pPr/>
              <a:t>13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127209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F2BB5-EB81-4D78-9D3A-93521B5137BB}" type="datetimeFigureOut">
              <a:rPr lang="uk-UA" smtClean="0"/>
              <a:pPr/>
              <a:t>21.02.2021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08C42-34FA-4171-A27E-58F3B84C29A8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664381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F2BB5-EB81-4D78-9D3A-93521B5137BB}" type="datetimeFigureOut">
              <a:rPr lang="uk-UA" smtClean="0"/>
              <a:pPr/>
              <a:t>21.02.2021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08C42-34FA-4171-A27E-58F3B84C29A8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106896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F2BB5-EB81-4D78-9D3A-93521B5137BB}" type="datetimeFigureOut">
              <a:rPr lang="uk-UA" smtClean="0"/>
              <a:pPr/>
              <a:t>21.02.2021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08C42-34FA-4171-A27E-58F3B84C29A8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021512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F2BB5-EB81-4D78-9D3A-93521B5137BB}" type="datetimeFigureOut">
              <a:rPr lang="uk-UA" smtClean="0"/>
              <a:pPr/>
              <a:t>21.02.2021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08C42-34FA-4171-A27E-58F3B84C29A8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300503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F2BB5-EB81-4D78-9D3A-93521B5137BB}" type="datetimeFigureOut">
              <a:rPr lang="uk-UA" smtClean="0"/>
              <a:pPr/>
              <a:t>21.02.2021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08C42-34FA-4171-A27E-58F3B84C29A8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426479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F2BB5-EB81-4D78-9D3A-93521B5137BB}" type="datetimeFigureOut">
              <a:rPr lang="uk-UA" smtClean="0"/>
              <a:pPr/>
              <a:t>21.02.2021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08C42-34FA-4171-A27E-58F3B84C29A8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445694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F2BB5-EB81-4D78-9D3A-93521B5137BB}" type="datetimeFigureOut">
              <a:rPr lang="uk-UA" smtClean="0"/>
              <a:pPr/>
              <a:t>21.02.2021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08C42-34FA-4171-A27E-58F3B84C29A8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310901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F2BB5-EB81-4D78-9D3A-93521B5137BB}" type="datetimeFigureOut">
              <a:rPr lang="uk-UA" smtClean="0"/>
              <a:pPr/>
              <a:t>21.02.2021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08C42-34FA-4171-A27E-58F3B84C29A8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166985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F2BB5-EB81-4D78-9D3A-93521B5137BB}" type="datetimeFigureOut">
              <a:rPr lang="uk-UA" smtClean="0"/>
              <a:pPr/>
              <a:t>21.02.2021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08C42-34FA-4171-A27E-58F3B84C29A8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778569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F2BB5-EB81-4D78-9D3A-93521B5137BB}" type="datetimeFigureOut">
              <a:rPr lang="uk-UA" smtClean="0"/>
              <a:pPr/>
              <a:t>21.02.2021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08C42-34FA-4171-A27E-58F3B84C29A8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389591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F2BB5-EB81-4D78-9D3A-93521B5137BB}" type="datetimeFigureOut">
              <a:rPr lang="uk-UA" smtClean="0"/>
              <a:pPr/>
              <a:t>21.02.2021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08C42-34FA-4171-A27E-58F3B84C29A8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119075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4F2BB5-EB81-4D78-9D3A-93521B5137BB}" type="datetimeFigureOut">
              <a:rPr lang="uk-UA" smtClean="0"/>
              <a:pPr/>
              <a:t>21.02.2021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B08C42-34FA-4171-A27E-58F3B84C29A8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75735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8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46546" y="701963"/>
            <a:ext cx="5273964" cy="2535911"/>
          </a:xfrm>
        </p:spPr>
        <p:txBody>
          <a:bodyPr>
            <a:normAutofit fontScale="90000"/>
          </a:bodyPr>
          <a:lstStyle/>
          <a:p>
            <a:pPr algn="l"/>
            <a:r>
              <a:rPr lang="uk-UA" b="1" dirty="0" smtClean="0"/>
              <a:t>Захисні системи організму. Імунітет</a:t>
            </a:r>
            <a:endParaRPr lang="uk-UA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8909" y="2163409"/>
            <a:ext cx="6300356" cy="4558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1434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uk-UA" sz="4800" b="1" dirty="0" smtClean="0"/>
              <a:t>Специфічний набутий імунітет</a:t>
            </a:r>
            <a:br>
              <a:rPr lang="uk-UA" sz="4800" b="1" dirty="0" smtClean="0"/>
            </a:br>
            <a:r>
              <a:rPr lang="uk-UA" b="1" dirty="0" smtClean="0"/>
              <a:t>(</a:t>
            </a:r>
            <a:r>
              <a:rPr lang="uk-UA" b="1" dirty="0" smtClean="0">
                <a:solidFill>
                  <a:srgbClr val="FF0000"/>
                </a:solidFill>
              </a:rPr>
              <a:t>гуморальний</a:t>
            </a:r>
            <a:r>
              <a:rPr lang="uk-UA" b="1" dirty="0" smtClean="0"/>
              <a:t> і </a:t>
            </a:r>
            <a:r>
              <a:rPr lang="uk-UA" b="1" dirty="0" smtClean="0">
                <a:solidFill>
                  <a:srgbClr val="FF0000"/>
                </a:solidFill>
              </a:rPr>
              <a:t>клітинний</a:t>
            </a:r>
            <a:r>
              <a:rPr lang="uk-UA" b="1" dirty="0" smtClean="0"/>
              <a:t>)</a:t>
            </a:r>
            <a:endParaRPr lang="uk-UA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00898" y="1825624"/>
            <a:ext cx="10891102" cy="5206771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uk-UA" sz="3200" b="1" dirty="0" smtClean="0">
                <a:solidFill>
                  <a:srgbClr val="FF0000"/>
                </a:solidFill>
              </a:rPr>
              <a:t>гуморальний</a:t>
            </a:r>
            <a:endParaRPr lang="uk-UA" sz="32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uk-UA" b="1" dirty="0" smtClean="0"/>
              <a:t>     </a:t>
            </a:r>
            <a:r>
              <a:rPr lang="uk-UA" b="1" dirty="0" err="1" smtClean="0"/>
              <a:t>антітела</a:t>
            </a:r>
            <a:r>
              <a:rPr lang="uk-UA" b="1" dirty="0" smtClean="0"/>
              <a:t> (</a:t>
            </a:r>
            <a:r>
              <a:rPr lang="el-GR" b="1" i="1" dirty="0" smtClean="0"/>
              <a:t>γ</a:t>
            </a:r>
            <a:r>
              <a:rPr lang="uk-UA" b="1" dirty="0" smtClean="0"/>
              <a:t>-</a:t>
            </a:r>
            <a:r>
              <a:rPr lang="uk-UA" b="1" dirty="0" err="1" smtClean="0"/>
              <a:t>імуноглабуліни</a:t>
            </a:r>
            <a:r>
              <a:rPr lang="uk-UA" b="1" dirty="0" smtClean="0"/>
              <a:t>) </a:t>
            </a:r>
            <a:r>
              <a:rPr lang="uk-UA" dirty="0" smtClean="0"/>
              <a:t>– зв’язуються з </a:t>
            </a:r>
            <a:r>
              <a:rPr lang="uk-UA" dirty="0" err="1" smtClean="0"/>
              <a:t>чужеродними</a:t>
            </a:r>
            <a:r>
              <a:rPr lang="uk-UA" dirty="0" smtClean="0"/>
              <a:t> речовинами-антигенами; нейтралізуючи їх, </a:t>
            </a:r>
            <a:r>
              <a:rPr lang="uk-UA" dirty="0" err="1" smtClean="0"/>
              <a:t>активуя</a:t>
            </a:r>
            <a:r>
              <a:rPr lang="uk-UA" dirty="0" smtClean="0"/>
              <a:t> макрофагів та систему комплементу</a:t>
            </a:r>
          </a:p>
          <a:p>
            <a:pPr marL="0" indent="0">
              <a:buNone/>
            </a:pPr>
            <a:endParaRPr lang="uk-UA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uk-UA" b="1" dirty="0" smtClean="0">
                <a:solidFill>
                  <a:srgbClr val="FF0000"/>
                </a:solidFill>
              </a:rPr>
              <a:t>Клітинний</a:t>
            </a:r>
          </a:p>
          <a:p>
            <a:pPr marL="0" indent="0">
              <a:buNone/>
            </a:pPr>
            <a:r>
              <a:rPr lang="uk-UA" b="1">
                <a:solidFill>
                  <a:srgbClr val="FF0000"/>
                </a:solidFill>
              </a:rPr>
              <a:t> </a:t>
            </a:r>
            <a:r>
              <a:rPr lang="uk-UA" b="1" smtClean="0">
                <a:solidFill>
                  <a:srgbClr val="FF0000"/>
                </a:solidFill>
              </a:rPr>
              <a:t> </a:t>
            </a:r>
            <a:r>
              <a:rPr lang="uk-UA" b="1" dirty="0" smtClean="0"/>
              <a:t>В-лімфоцити </a:t>
            </a:r>
            <a:r>
              <a:rPr lang="uk-UA" dirty="0" smtClean="0"/>
              <a:t>(створення антитіл)</a:t>
            </a:r>
          </a:p>
          <a:p>
            <a:pPr marL="0" indent="0">
              <a:buNone/>
            </a:pPr>
            <a:r>
              <a:rPr lang="uk-UA" dirty="0" smtClean="0"/>
              <a:t>      </a:t>
            </a:r>
            <a:r>
              <a:rPr lang="uk-UA" b="1" dirty="0" smtClean="0"/>
              <a:t>Т-лімфоцити</a:t>
            </a:r>
            <a:r>
              <a:rPr lang="uk-UA" dirty="0" smtClean="0"/>
              <a:t>: мають декілька </a:t>
            </a:r>
            <a:r>
              <a:rPr lang="uk-UA" dirty="0" err="1" smtClean="0"/>
              <a:t>субпопуляцій</a:t>
            </a:r>
            <a:endParaRPr lang="uk-UA" dirty="0" smtClean="0"/>
          </a:p>
          <a:p>
            <a:pPr marL="0" indent="0">
              <a:buNone/>
            </a:pPr>
            <a:r>
              <a:rPr lang="uk-UA" dirty="0"/>
              <a:t> </a:t>
            </a:r>
            <a:r>
              <a:rPr lang="uk-UA" dirty="0" smtClean="0"/>
              <a:t>               *взаємодія с В-лімфоцитами (Т-</a:t>
            </a:r>
            <a:r>
              <a:rPr lang="uk-UA" dirty="0" err="1" smtClean="0"/>
              <a:t>хелпери</a:t>
            </a:r>
            <a:r>
              <a:rPr lang="uk-UA" dirty="0" smtClean="0"/>
              <a:t>, тип 2)</a:t>
            </a:r>
          </a:p>
          <a:p>
            <a:pPr marL="0" indent="0">
              <a:buNone/>
            </a:pPr>
            <a:r>
              <a:rPr lang="uk-UA" dirty="0"/>
              <a:t> </a:t>
            </a:r>
            <a:r>
              <a:rPr lang="uk-UA" dirty="0" smtClean="0"/>
              <a:t>                *активуються макрофаги (Т-</a:t>
            </a:r>
            <a:r>
              <a:rPr lang="uk-UA" dirty="0" err="1" smtClean="0"/>
              <a:t>хелпери</a:t>
            </a:r>
            <a:r>
              <a:rPr lang="uk-UA" dirty="0" smtClean="0"/>
              <a:t>, тип 1)</a:t>
            </a:r>
          </a:p>
          <a:p>
            <a:pPr marL="0" indent="0">
              <a:buNone/>
            </a:pPr>
            <a:r>
              <a:rPr lang="uk-UA" dirty="0" smtClean="0"/>
              <a:t>                 *вбивають заражені вірусами клітини ( Т-</a:t>
            </a:r>
            <a:r>
              <a:rPr lang="uk-UA" dirty="0" err="1" smtClean="0"/>
              <a:t>кілери</a:t>
            </a:r>
            <a:r>
              <a:rPr lang="uk-UA" dirty="0" smtClean="0"/>
              <a:t>)</a:t>
            </a:r>
          </a:p>
          <a:p>
            <a:pPr marL="0" indent="0">
              <a:buNone/>
            </a:pPr>
            <a:endParaRPr lang="uk-UA" dirty="0" smtClean="0"/>
          </a:p>
          <a:p>
            <a:pPr marL="0" indent="0">
              <a:buNone/>
            </a:pPr>
            <a:endParaRPr lang="uk-UA" dirty="0" smtClean="0"/>
          </a:p>
          <a:p>
            <a:pPr marL="0" indent="0">
              <a:buNone/>
            </a:pPr>
            <a:r>
              <a:rPr lang="uk-UA" dirty="0" smtClean="0"/>
              <a:t> </a:t>
            </a:r>
            <a:endParaRPr lang="uk-UA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380" y="60974"/>
            <a:ext cx="2262909" cy="1697182"/>
          </a:xfrm>
          <a:prstGeom prst="rect">
            <a:avLst/>
          </a:prstGeom>
        </p:spPr>
      </p:pic>
      <p:sp>
        <p:nvSpPr>
          <p:cNvPr id="14" name="Стрелка вверх 13"/>
          <p:cNvSpPr/>
          <p:nvPr/>
        </p:nvSpPr>
        <p:spPr>
          <a:xfrm>
            <a:off x="3352515" y="2856322"/>
            <a:ext cx="646545" cy="910877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5" name="TextBox 14"/>
          <p:cNvSpPr txBox="1"/>
          <p:nvPr/>
        </p:nvSpPr>
        <p:spPr>
          <a:xfrm>
            <a:off x="120073" y="5578764"/>
            <a:ext cx="1681018" cy="1231106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uk-UA" sz="2000" b="1" dirty="0" smtClean="0"/>
              <a:t>Антигени</a:t>
            </a:r>
          </a:p>
          <a:p>
            <a:r>
              <a:rPr lang="uk-UA" dirty="0" smtClean="0"/>
              <a:t>(антиген презентуючи клітини)</a:t>
            </a:r>
            <a:endParaRPr lang="uk-UA" dirty="0"/>
          </a:p>
        </p:txBody>
      </p:sp>
      <p:sp>
        <p:nvSpPr>
          <p:cNvPr id="17" name="Стрелка углом 16"/>
          <p:cNvSpPr/>
          <p:nvPr/>
        </p:nvSpPr>
        <p:spPr>
          <a:xfrm>
            <a:off x="457325" y="3767199"/>
            <a:ext cx="989814" cy="1785261"/>
          </a:xfrm>
          <a:prstGeom prst="bentArrow">
            <a:avLst/>
          </a:prstGeom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</a:endParaRPr>
          </a:p>
        </p:txBody>
      </p:sp>
      <p:cxnSp>
        <p:nvCxnSpPr>
          <p:cNvPr id="19" name="Соединительная линия уступом 18"/>
          <p:cNvCxnSpPr/>
          <p:nvPr/>
        </p:nvCxnSpPr>
        <p:spPr>
          <a:xfrm rot="5400000" flipH="1" flipV="1">
            <a:off x="930671" y="4567057"/>
            <a:ext cx="1234985" cy="958344"/>
          </a:xfrm>
          <a:prstGeom prst="bentConnector3">
            <a:avLst>
              <a:gd name="adj1" fmla="val 50000"/>
            </a:avLst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7063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9038" y="-97842"/>
            <a:ext cx="12510076" cy="7053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4425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346" y="-11401"/>
            <a:ext cx="8700655" cy="6624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9809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3389745" y="222250"/>
            <a:ext cx="8986981" cy="784514"/>
          </a:xfrm>
        </p:spPr>
        <p:txBody>
          <a:bodyPr/>
          <a:lstStyle/>
          <a:p>
            <a:pPr algn="ctr"/>
            <a:r>
              <a:rPr lang="uk-UA" b="1" dirty="0" smtClean="0"/>
              <a:t>Специфічний набутий імунітет</a:t>
            </a:r>
            <a:endParaRPr lang="uk-UA" b="1" dirty="0"/>
          </a:p>
        </p:txBody>
      </p:sp>
      <p:sp>
        <p:nvSpPr>
          <p:cNvPr id="5" name="Овал 4"/>
          <p:cNvSpPr/>
          <p:nvPr/>
        </p:nvSpPr>
        <p:spPr>
          <a:xfrm>
            <a:off x="997527" y="1514764"/>
            <a:ext cx="748146" cy="1505527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" name="Прямоугольник 5"/>
          <p:cNvSpPr/>
          <p:nvPr/>
        </p:nvSpPr>
        <p:spPr>
          <a:xfrm>
            <a:off x="1542473" y="1865745"/>
            <a:ext cx="157018" cy="138546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" name="Прямоугольник 6"/>
          <p:cNvSpPr/>
          <p:nvPr/>
        </p:nvSpPr>
        <p:spPr>
          <a:xfrm>
            <a:off x="1699490" y="2466109"/>
            <a:ext cx="138545" cy="15701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Прямоугольник 7"/>
          <p:cNvSpPr/>
          <p:nvPr/>
        </p:nvSpPr>
        <p:spPr>
          <a:xfrm>
            <a:off x="997526" y="1754909"/>
            <a:ext cx="166256" cy="110836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" name="Прямоугольник 8"/>
          <p:cNvSpPr/>
          <p:nvPr/>
        </p:nvSpPr>
        <p:spPr>
          <a:xfrm>
            <a:off x="2096655" y="2466109"/>
            <a:ext cx="101600" cy="15701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Прямоугольник 9"/>
          <p:cNvSpPr/>
          <p:nvPr/>
        </p:nvSpPr>
        <p:spPr>
          <a:xfrm>
            <a:off x="1905001" y="2826327"/>
            <a:ext cx="126999" cy="110837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" name="Овал 10"/>
          <p:cNvSpPr/>
          <p:nvPr/>
        </p:nvSpPr>
        <p:spPr>
          <a:xfrm>
            <a:off x="4858327" y="1311564"/>
            <a:ext cx="3528291" cy="1708727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tx1"/>
                </a:solidFill>
              </a:rPr>
              <a:t>В-лімфоцит</a:t>
            </a:r>
            <a:endParaRPr lang="uk-UA" sz="2800" b="1" dirty="0">
              <a:solidFill>
                <a:schemeClr val="tx1"/>
              </a:solidFill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6289964" y="1588655"/>
            <a:ext cx="1089891" cy="41563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3" name="Прямоугольник с двумя скругленными соседними углами 12"/>
          <p:cNvSpPr/>
          <p:nvPr/>
        </p:nvSpPr>
        <p:spPr>
          <a:xfrm>
            <a:off x="4572000" y="1865745"/>
            <a:ext cx="683491" cy="138546"/>
          </a:xfrm>
          <a:prstGeom prst="round2SameRect">
            <a:avLst/>
          </a:prstGeom>
          <a:solidFill>
            <a:srgbClr val="F53BD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4" name="Прямоугольник с двумя скругленными соседними углами 13"/>
          <p:cNvSpPr/>
          <p:nvPr/>
        </p:nvSpPr>
        <p:spPr>
          <a:xfrm>
            <a:off x="4664362" y="2318327"/>
            <a:ext cx="591129" cy="147782"/>
          </a:xfrm>
          <a:prstGeom prst="round2SameRect">
            <a:avLst/>
          </a:prstGeom>
          <a:solidFill>
            <a:srgbClr val="F53BD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5" name="Прямоугольник 14"/>
          <p:cNvSpPr/>
          <p:nvPr/>
        </p:nvSpPr>
        <p:spPr>
          <a:xfrm>
            <a:off x="4498107" y="2309091"/>
            <a:ext cx="166255" cy="157017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6" name="Прямоугольник с двумя скругленными соседними углами 15"/>
          <p:cNvSpPr/>
          <p:nvPr/>
        </p:nvSpPr>
        <p:spPr>
          <a:xfrm>
            <a:off x="6216073" y="2623127"/>
            <a:ext cx="701963" cy="203200"/>
          </a:xfrm>
          <a:prstGeom prst="round2SameRect">
            <a:avLst/>
          </a:prstGeom>
          <a:solidFill>
            <a:srgbClr val="F53BD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7" name="Прямоугольник с двумя скругленными соседними углами 16"/>
          <p:cNvSpPr/>
          <p:nvPr/>
        </p:nvSpPr>
        <p:spPr>
          <a:xfrm flipH="1">
            <a:off x="6918036" y="2826327"/>
            <a:ext cx="684000" cy="193964"/>
          </a:xfrm>
          <a:prstGeom prst="round2SameRect">
            <a:avLst/>
          </a:prstGeom>
          <a:solidFill>
            <a:srgbClr val="F53BD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8" name="Прямоугольник с двумя скругленными соседними углами 17"/>
          <p:cNvSpPr/>
          <p:nvPr/>
        </p:nvSpPr>
        <p:spPr>
          <a:xfrm>
            <a:off x="7204364" y="2623127"/>
            <a:ext cx="618836" cy="129308"/>
          </a:xfrm>
          <a:prstGeom prst="round2SameRect">
            <a:avLst/>
          </a:prstGeom>
          <a:solidFill>
            <a:srgbClr val="F53BD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cxnSp>
        <p:nvCxnSpPr>
          <p:cNvPr id="20" name="Соединительная линия уступом 19"/>
          <p:cNvCxnSpPr/>
          <p:nvPr/>
        </p:nvCxnSpPr>
        <p:spPr>
          <a:xfrm>
            <a:off x="1745673" y="2198255"/>
            <a:ext cx="2752434" cy="267853"/>
          </a:xfrm>
          <a:prstGeom prst="bentConnector3">
            <a:avLst/>
          </a:prstGeom>
          <a:ln w="571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Овал 20"/>
          <p:cNvSpPr/>
          <p:nvPr/>
        </p:nvSpPr>
        <p:spPr>
          <a:xfrm>
            <a:off x="2964873" y="4239491"/>
            <a:ext cx="1773382" cy="7112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tx1"/>
                </a:solidFill>
              </a:rPr>
              <a:t>Бактерія</a:t>
            </a:r>
            <a:endParaRPr lang="uk-UA" b="1" dirty="0">
              <a:solidFill>
                <a:schemeClr val="tx1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3214255" y="4239490"/>
            <a:ext cx="175490" cy="110837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3" name="Прямоугольник 22"/>
          <p:cNvSpPr/>
          <p:nvPr/>
        </p:nvSpPr>
        <p:spPr>
          <a:xfrm>
            <a:off x="3999344" y="4239490"/>
            <a:ext cx="166255" cy="110837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4" name="Прямоугольник с двумя скругленными соседними углами 23"/>
          <p:cNvSpPr/>
          <p:nvPr/>
        </p:nvSpPr>
        <p:spPr>
          <a:xfrm>
            <a:off x="3999345" y="3408218"/>
            <a:ext cx="166255" cy="831272"/>
          </a:xfrm>
          <a:prstGeom prst="round2SameRect">
            <a:avLst/>
          </a:prstGeom>
          <a:solidFill>
            <a:srgbClr val="F53BD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cxnSp>
        <p:nvCxnSpPr>
          <p:cNvPr id="26" name="Соединительная линия уступом 25"/>
          <p:cNvCxnSpPr/>
          <p:nvPr/>
        </p:nvCxnSpPr>
        <p:spPr>
          <a:xfrm rot="10800000" flipV="1">
            <a:off x="4572000" y="3020291"/>
            <a:ext cx="1717964" cy="1330036"/>
          </a:xfrm>
          <a:prstGeom prst="bentConnector3">
            <a:avLst/>
          </a:prstGeom>
          <a:ln w="76200">
            <a:solidFill>
              <a:srgbClr val="0000FF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7" name="Прямоугольник с двумя скругленными соседними углами 26"/>
          <p:cNvSpPr/>
          <p:nvPr/>
        </p:nvSpPr>
        <p:spPr>
          <a:xfrm>
            <a:off x="5966691" y="3611418"/>
            <a:ext cx="951345" cy="184727"/>
          </a:xfrm>
          <a:prstGeom prst="round2SameRect">
            <a:avLst/>
          </a:prstGeom>
          <a:solidFill>
            <a:srgbClr val="F53BD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9" name="Прямоугольник с двумя скругленными соседними углами 28"/>
          <p:cNvSpPr/>
          <p:nvPr/>
        </p:nvSpPr>
        <p:spPr>
          <a:xfrm>
            <a:off x="5643418" y="3223490"/>
            <a:ext cx="1052945" cy="221673"/>
          </a:xfrm>
          <a:prstGeom prst="round2SameRect">
            <a:avLst/>
          </a:prstGeom>
          <a:solidFill>
            <a:srgbClr val="F53BD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tx1"/>
                </a:solidFill>
              </a:rPr>
              <a:t>антитіло</a:t>
            </a:r>
            <a:endParaRPr lang="uk-UA" b="1" dirty="0">
              <a:solidFill>
                <a:schemeClr val="tx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81962" y="3047784"/>
            <a:ext cx="17826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1) Бактерія утворює антиген </a:t>
            </a:r>
            <a:endParaRPr lang="uk-UA" dirty="0"/>
          </a:p>
        </p:txBody>
      </p:sp>
      <p:sp>
        <p:nvSpPr>
          <p:cNvPr id="31" name="TextBox 30"/>
          <p:cNvSpPr txBox="1"/>
          <p:nvPr/>
        </p:nvSpPr>
        <p:spPr>
          <a:xfrm>
            <a:off x="2198255" y="858982"/>
            <a:ext cx="21243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2) Антиген запускає синтез антитіл в </a:t>
            </a:r>
          </a:p>
          <a:p>
            <a:r>
              <a:rPr lang="uk-UA" dirty="0" smtClean="0"/>
              <a:t>В-лімфоциті</a:t>
            </a:r>
            <a:endParaRPr lang="uk-UA" dirty="0"/>
          </a:p>
        </p:txBody>
      </p:sp>
      <p:sp>
        <p:nvSpPr>
          <p:cNvPr id="32" name="TextBox 31"/>
          <p:cNvSpPr txBox="1"/>
          <p:nvPr/>
        </p:nvSpPr>
        <p:spPr>
          <a:xfrm>
            <a:off x="7823199" y="2955635"/>
            <a:ext cx="26231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3) Антитіла викидаються в кров</a:t>
            </a:r>
            <a:endParaRPr lang="uk-UA" dirty="0"/>
          </a:p>
        </p:txBody>
      </p:sp>
      <p:sp>
        <p:nvSpPr>
          <p:cNvPr id="33" name="TextBox 32"/>
          <p:cNvSpPr txBox="1"/>
          <p:nvPr/>
        </p:nvSpPr>
        <p:spPr>
          <a:xfrm>
            <a:off x="2503054" y="3325091"/>
            <a:ext cx="144087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400" i="1" dirty="0" smtClean="0"/>
              <a:t>Комплекс антиген-антитіло</a:t>
            </a:r>
            <a:endParaRPr lang="uk-UA" sz="1400" i="1" dirty="0"/>
          </a:p>
        </p:txBody>
      </p:sp>
      <p:cxnSp>
        <p:nvCxnSpPr>
          <p:cNvPr id="35" name="Прямая со стрелкой 34"/>
          <p:cNvCxnSpPr/>
          <p:nvPr/>
        </p:nvCxnSpPr>
        <p:spPr>
          <a:xfrm>
            <a:off x="3408727" y="3796145"/>
            <a:ext cx="590617" cy="221673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281962" y="5190836"/>
            <a:ext cx="222109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4) Антитіла «помічають» бактерії, які створюють антиген </a:t>
            </a:r>
          </a:p>
          <a:p>
            <a:r>
              <a:rPr lang="uk-UA" dirty="0" smtClean="0"/>
              <a:t>(</a:t>
            </a:r>
            <a:r>
              <a:rPr lang="uk-UA" dirty="0" err="1" smtClean="0"/>
              <a:t>опсонізація</a:t>
            </a:r>
            <a:r>
              <a:rPr lang="uk-UA" dirty="0" smtClean="0"/>
              <a:t>)</a:t>
            </a:r>
            <a:endParaRPr lang="uk-UA" dirty="0"/>
          </a:p>
        </p:txBody>
      </p:sp>
      <p:sp>
        <p:nvSpPr>
          <p:cNvPr id="39" name="Полилиния 38"/>
          <p:cNvSpPr/>
          <p:nvPr/>
        </p:nvSpPr>
        <p:spPr>
          <a:xfrm>
            <a:off x="8654473" y="4008582"/>
            <a:ext cx="2791109" cy="2522280"/>
          </a:xfrm>
          <a:custGeom>
            <a:avLst/>
            <a:gdLst>
              <a:gd name="connsiteX0" fmla="*/ 0 w 2791109"/>
              <a:gd name="connsiteY0" fmla="*/ 942109 h 2522280"/>
              <a:gd name="connsiteX1" fmla="*/ 0 w 2791109"/>
              <a:gd name="connsiteY1" fmla="*/ 942109 h 2522280"/>
              <a:gd name="connsiteX2" fmla="*/ 73891 w 2791109"/>
              <a:gd name="connsiteY2" fmla="*/ 905163 h 2522280"/>
              <a:gd name="connsiteX3" fmla="*/ 92363 w 2791109"/>
              <a:gd name="connsiteY3" fmla="*/ 858982 h 2522280"/>
              <a:gd name="connsiteX4" fmla="*/ 101600 w 2791109"/>
              <a:gd name="connsiteY4" fmla="*/ 822036 h 2522280"/>
              <a:gd name="connsiteX5" fmla="*/ 120072 w 2791109"/>
              <a:gd name="connsiteY5" fmla="*/ 775854 h 2522280"/>
              <a:gd name="connsiteX6" fmla="*/ 147782 w 2791109"/>
              <a:gd name="connsiteY6" fmla="*/ 665018 h 2522280"/>
              <a:gd name="connsiteX7" fmla="*/ 166254 w 2791109"/>
              <a:gd name="connsiteY7" fmla="*/ 637309 h 2522280"/>
              <a:gd name="connsiteX8" fmla="*/ 193963 w 2791109"/>
              <a:gd name="connsiteY8" fmla="*/ 572654 h 2522280"/>
              <a:gd name="connsiteX9" fmla="*/ 221672 w 2791109"/>
              <a:gd name="connsiteY9" fmla="*/ 452582 h 2522280"/>
              <a:gd name="connsiteX10" fmla="*/ 240145 w 2791109"/>
              <a:gd name="connsiteY10" fmla="*/ 424873 h 2522280"/>
              <a:gd name="connsiteX11" fmla="*/ 267854 w 2791109"/>
              <a:gd name="connsiteY11" fmla="*/ 369454 h 2522280"/>
              <a:gd name="connsiteX12" fmla="*/ 415636 w 2791109"/>
              <a:gd name="connsiteY12" fmla="*/ 203200 h 2522280"/>
              <a:gd name="connsiteX13" fmla="*/ 572654 w 2791109"/>
              <a:gd name="connsiteY13" fmla="*/ 101600 h 2522280"/>
              <a:gd name="connsiteX14" fmla="*/ 729672 w 2791109"/>
              <a:gd name="connsiteY14" fmla="*/ 73891 h 2522280"/>
              <a:gd name="connsiteX15" fmla="*/ 840509 w 2791109"/>
              <a:gd name="connsiteY15" fmla="*/ 46182 h 2522280"/>
              <a:gd name="connsiteX16" fmla="*/ 868218 w 2791109"/>
              <a:gd name="connsiteY16" fmla="*/ 36945 h 2522280"/>
              <a:gd name="connsiteX17" fmla="*/ 1136072 w 2791109"/>
              <a:gd name="connsiteY17" fmla="*/ 0 h 2522280"/>
              <a:gd name="connsiteX18" fmla="*/ 1339272 w 2791109"/>
              <a:gd name="connsiteY18" fmla="*/ 18473 h 2522280"/>
              <a:gd name="connsiteX19" fmla="*/ 1376218 w 2791109"/>
              <a:gd name="connsiteY19" fmla="*/ 27709 h 2522280"/>
              <a:gd name="connsiteX20" fmla="*/ 1597891 w 2791109"/>
              <a:gd name="connsiteY20" fmla="*/ 147782 h 2522280"/>
              <a:gd name="connsiteX21" fmla="*/ 1634836 w 2791109"/>
              <a:gd name="connsiteY21" fmla="*/ 157018 h 2522280"/>
              <a:gd name="connsiteX22" fmla="*/ 1717963 w 2791109"/>
              <a:gd name="connsiteY22" fmla="*/ 193963 h 2522280"/>
              <a:gd name="connsiteX23" fmla="*/ 1745672 w 2791109"/>
              <a:gd name="connsiteY23" fmla="*/ 212436 h 2522280"/>
              <a:gd name="connsiteX24" fmla="*/ 2096654 w 2791109"/>
              <a:gd name="connsiteY24" fmla="*/ 332509 h 2522280"/>
              <a:gd name="connsiteX25" fmla="*/ 2235200 w 2791109"/>
              <a:gd name="connsiteY25" fmla="*/ 443345 h 2522280"/>
              <a:gd name="connsiteX26" fmla="*/ 2262909 w 2791109"/>
              <a:gd name="connsiteY26" fmla="*/ 452582 h 2522280"/>
              <a:gd name="connsiteX27" fmla="*/ 2309091 w 2791109"/>
              <a:gd name="connsiteY27" fmla="*/ 471054 h 2522280"/>
              <a:gd name="connsiteX28" fmla="*/ 2558472 w 2791109"/>
              <a:gd name="connsiteY28" fmla="*/ 674254 h 2522280"/>
              <a:gd name="connsiteX29" fmla="*/ 2613891 w 2791109"/>
              <a:gd name="connsiteY29" fmla="*/ 720436 h 2522280"/>
              <a:gd name="connsiteX30" fmla="*/ 2687782 w 2791109"/>
              <a:gd name="connsiteY30" fmla="*/ 858982 h 2522280"/>
              <a:gd name="connsiteX31" fmla="*/ 2715491 w 2791109"/>
              <a:gd name="connsiteY31" fmla="*/ 923636 h 2522280"/>
              <a:gd name="connsiteX32" fmla="*/ 2761672 w 2791109"/>
              <a:gd name="connsiteY32" fmla="*/ 1043709 h 2522280"/>
              <a:gd name="connsiteX33" fmla="*/ 2789382 w 2791109"/>
              <a:gd name="connsiteY33" fmla="*/ 1459345 h 2522280"/>
              <a:gd name="connsiteX34" fmla="*/ 2752436 w 2791109"/>
              <a:gd name="connsiteY34" fmla="*/ 1773382 h 2522280"/>
              <a:gd name="connsiteX35" fmla="*/ 2743200 w 2791109"/>
              <a:gd name="connsiteY35" fmla="*/ 1801091 h 2522280"/>
              <a:gd name="connsiteX36" fmla="*/ 2715491 w 2791109"/>
              <a:gd name="connsiteY36" fmla="*/ 1838036 h 2522280"/>
              <a:gd name="connsiteX37" fmla="*/ 2604654 w 2791109"/>
              <a:gd name="connsiteY37" fmla="*/ 1985818 h 2522280"/>
              <a:gd name="connsiteX38" fmla="*/ 2567709 w 2791109"/>
              <a:gd name="connsiteY38" fmla="*/ 2041236 h 2522280"/>
              <a:gd name="connsiteX39" fmla="*/ 2503054 w 2791109"/>
              <a:gd name="connsiteY39" fmla="*/ 2115127 h 2522280"/>
              <a:gd name="connsiteX40" fmla="*/ 2475345 w 2791109"/>
              <a:gd name="connsiteY40" fmla="*/ 2133600 h 2522280"/>
              <a:gd name="connsiteX41" fmla="*/ 2410691 w 2791109"/>
              <a:gd name="connsiteY41" fmla="*/ 2170545 h 2522280"/>
              <a:gd name="connsiteX42" fmla="*/ 2290618 w 2791109"/>
              <a:gd name="connsiteY42" fmla="*/ 2309091 h 2522280"/>
              <a:gd name="connsiteX43" fmla="*/ 2179782 w 2791109"/>
              <a:gd name="connsiteY43" fmla="*/ 2392218 h 2522280"/>
              <a:gd name="connsiteX44" fmla="*/ 2170545 w 2791109"/>
              <a:gd name="connsiteY44" fmla="*/ 2419927 h 2522280"/>
              <a:gd name="connsiteX45" fmla="*/ 2124363 w 2791109"/>
              <a:gd name="connsiteY45" fmla="*/ 2438400 h 2522280"/>
              <a:gd name="connsiteX46" fmla="*/ 2013527 w 2791109"/>
              <a:gd name="connsiteY46" fmla="*/ 2466109 h 2522280"/>
              <a:gd name="connsiteX47" fmla="*/ 1717963 w 2791109"/>
              <a:gd name="connsiteY47" fmla="*/ 2475345 h 2522280"/>
              <a:gd name="connsiteX48" fmla="*/ 1219200 w 2791109"/>
              <a:gd name="connsiteY48" fmla="*/ 2493818 h 2522280"/>
              <a:gd name="connsiteX49" fmla="*/ 1117600 w 2791109"/>
              <a:gd name="connsiteY49" fmla="*/ 2503054 h 2522280"/>
              <a:gd name="connsiteX50" fmla="*/ 1089891 w 2791109"/>
              <a:gd name="connsiteY50" fmla="*/ 2521527 h 2522280"/>
              <a:gd name="connsiteX51" fmla="*/ 1080654 w 2791109"/>
              <a:gd name="connsiteY51" fmla="*/ 2484582 h 2522280"/>
              <a:gd name="connsiteX52" fmla="*/ 1117600 w 2791109"/>
              <a:gd name="connsiteY52" fmla="*/ 2392218 h 2522280"/>
              <a:gd name="connsiteX53" fmla="*/ 1126836 w 2791109"/>
              <a:gd name="connsiteY53" fmla="*/ 2355273 h 2522280"/>
              <a:gd name="connsiteX54" fmla="*/ 1163782 w 2791109"/>
              <a:gd name="connsiteY54" fmla="*/ 2309091 h 2522280"/>
              <a:gd name="connsiteX55" fmla="*/ 1191491 w 2791109"/>
              <a:gd name="connsiteY55" fmla="*/ 2281382 h 2522280"/>
              <a:gd name="connsiteX56" fmla="*/ 1256145 w 2791109"/>
              <a:gd name="connsiteY56" fmla="*/ 2262909 h 2522280"/>
              <a:gd name="connsiteX57" fmla="*/ 1283854 w 2791109"/>
              <a:gd name="connsiteY57" fmla="*/ 2253673 h 2522280"/>
              <a:gd name="connsiteX58" fmla="*/ 1348509 w 2791109"/>
              <a:gd name="connsiteY58" fmla="*/ 2225963 h 2522280"/>
              <a:gd name="connsiteX59" fmla="*/ 1431636 w 2791109"/>
              <a:gd name="connsiteY59" fmla="*/ 2207491 h 2522280"/>
              <a:gd name="connsiteX60" fmla="*/ 1560945 w 2791109"/>
              <a:gd name="connsiteY60" fmla="*/ 2161309 h 2522280"/>
              <a:gd name="connsiteX61" fmla="*/ 1773382 w 2791109"/>
              <a:gd name="connsiteY61" fmla="*/ 2050473 h 2522280"/>
              <a:gd name="connsiteX62" fmla="*/ 1810327 w 2791109"/>
              <a:gd name="connsiteY62" fmla="*/ 1967345 h 2522280"/>
              <a:gd name="connsiteX63" fmla="*/ 1847272 w 2791109"/>
              <a:gd name="connsiteY63" fmla="*/ 1828800 h 2522280"/>
              <a:gd name="connsiteX64" fmla="*/ 1874982 w 2791109"/>
              <a:gd name="connsiteY64" fmla="*/ 1745673 h 2522280"/>
              <a:gd name="connsiteX65" fmla="*/ 1893454 w 2791109"/>
              <a:gd name="connsiteY65" fmla="*/ 1662545 h 2522280"/>
              <a:gd name="connsiteX66" fmla="*/ 1874982 w 2791109"/>
              <a:gd name="connsiteY66" fmla="*/ 1560945 h 2522280"/>
              <a:gd name="connsiteX67" fmla="*/ 1838036 w 2791109"/>
              <a:gd name="connsiteY67" fmla="*/ 1487054 h 2522280"/>
              <a:gd name="connsiteX68" fmla="*/ 1828800 w 2791109"/>
              <a:gd name="connsiteY68" fmla="*/ 1459345 h 2522280"/>
              <a:gd name="connsiteX69" fmla="*/ 1782618 w 2791109"/>
              <a:gd name="connsiteY69" fmla="*/ 1376218 h 2522280"/>
              <a:gd name="connsiteX70" fmla="*/ 1764145 w 2791109"/>
              <a:gd name="connsiteY70" fmla="*/ 1311563 h 2522280"/>
              <a:gd name="connsiteX71" fmla="*/ 1717963 w 2791109"/>
              <a:gd name="connsiteY71" fmla="*/ 1246909 h 2522280"/>
              <a:gd name="connsiteX72" fmla="*/ 1690254 w 2791109"/>
              <a:gd name="connsiteY72" fmla="*/ 1219200 h 2522280"/>
              <a:gd name="connsiteX73" fmla="*/ 1662545 w 2791109"/>
              <a:gd name="connsiteY73" fmla="*/ 1173018 h 2522280"/>
              <a:gd name="connsiteX74" fmla="*/ 1625600 w 2791109"/>
              <a:gd name="connsiteY74" fmla="*/ 1136073 h 2522280"/>
              <a:gd name="connsiteX75" fmla="*/ 1607127 w 2791109"/>
              <a:gd name="connsiteY75" fmla="*/ 1108363 h 2522280"/>
              <a:gd name="connsiteX76" fmla="*/ 1560945 w 2791109"/>
              <a:gd name="connsiteY76" fmla="*/ 1071418 h 2522280"/>
              <a:gd name="connsiteX77" fmla="*/ 1542472 w 2791109"/>
              <a:gd name="connsiteY77" fmla="*/ 1043709 h 2522280"/>
              <a:gd name="connsiteX78" fmla="*/ 1487054 w 2791109"/>
              <a:gd name="connsiteY78" fmla="*/ 1006763 h 2522280"/>
              <a:gd name="connsiteX79" fmla="*/ 1422400 w 2791109"/>
              <a:gd name="connsiteY79" fmla="*/ 932873 h 2522280"/>
              <a:gd name="connsiteX80" fmla="*/ 1385454 w 2791109"/>
              <a:gd name="connsiteY80" fmla="*/ 822036 h 2522280"/>
              <a:gd name="connsiteX81" fmla="*/ 1376218 w 2791109"/>
              <a:gd name="connsiteY81" fmla="*/ 701963 h 2522280"/>
              <a:gd name="connsiteX82" fmla="*/ 1366982 w 2791109"/>
              <a:gd name="connsiteY82" fmla="*/ 554182 h 2522280"/>
              <a:gd name="connsiteX83" fmla="*/ 1311563 w 2791109"/>
              <a:gd name="connsiteY83" fmla="*/ 498763 h 2522280"/>
              <a:gd name="connsiteX84" fmla="*/ 1256145 w 2791109"/>
              <a:gd name="connsiteY84" fmla="*/ 508000 h 2522280"/>
              <a:gd name="connsiteX85" fmla="*/ 1237672 w 2791109"/>
              <a:gd name="connsiteY85" fmla="*/ 544945 h 2522280"/>
              <a:gd name="connsiteX86" fmla="*/ 1200727 w 2791109"/>
              <a:gd name="connsiteY86" fmla="*/ 646545 h 2522280"/>
              <a:gd name="connsiteX87" fmla="*/ 1154545 w 2791109"/>
              <a:gd name="connsiteY87" fmla="*/ 803563 h 2522280"/>
              <a:gd name="connsiteX88" fmla="*/ 1117600 w 2791109"/>
              <a:gd name="connsiteY88" fmla="*/ 886691 h 2522280"/>
              <a:gd name="connsiteX89" fmla="*/ 1062182 w 2791109"/>
              <a:gd name="connsiteY89" fmla="*/ 969818 h 2522280"/>
              <a:gd name="connsiteX90" fmla="*/ 1006763 w 2791109"/>
              <a:gd name="connsiteY90" fmla="*/ 1043709 h 2522280"/>
              <a:gd name="connsiteX91" fmla="*/ 914400 w 2791109"/>
              <a:gd name="connsiteY91" fmla="*/ 1126836 h 2522280"/>
              <a:gd name="connsiteX92" fmla="*/ 886691 w 2791109"/>
              <a:gd name="connsiteY92" fmla="*/ 1154545 h 2522280"/>
              <a:gd name="connsiteX93" fmla="*/ 840509 w 2791109"/>
              <a:gd name="connsiteY93" fmla="*/ 1173018 h 2522280"/>
              <a:gd name="connsiteX94" fmla="*/ 794327 w 2791109"/>
              <a:gd name="connsiteY94" fmla="*/ 1200727 h 2522280"/>
              <a:gd name="connsiteX95" fmla="*/ 729672 w 2791109"/>
              <a:gd name="connsiteY95" fmla="*/ 1219200 h 2522280"/>
              <a:gd name="connsiteX96" fmla="*/ 600363 w 2791109"/>
              <a:gd name="connsiteY96" fmla="*/ 1246909 h 2522280"/>
              <a:gd name="connsiteX97" fmla="*/ 535709 w 2791109"/>
              <a:gd name="connsiteY97" fmla="*/ 1283854 h 2522280"/>
              <a:gd name="connsiteX98" fmla="*/ 415636 w 2791109"/>
              <a:gd name="connsiteY98" fmla="*/ 1265382 h 2522280"/>
              <a:gd name="connsiteX99" fmla="*/ 350982 w 2791109"/>
              <a:gd name="connsiteY99" fmla="*/ 1237673 h 2522280"/>
              <a:gd name="connsiteX100" fmla="*/ 323272 w 2791109"/>
              <a:gd name="connsiteY100" fmla="*/ 1219200 h 2522280"/>
              <a:gd name="connsiteX101" fmla="*/ 221672 w 2791109"/>
              <a:gd name="connsiteY101" fmla="*/ 1136073 h 2522280"/>
              <a:gd name="connsiteX102" fmla="*/ 193963 w 2791109"/>
              <a:gd name="connsiteY102" fmla="*/ 1099127 h 2522280"/>
              <a:gd name="connsiteX103" fmla="*/ 138545 w 2791109"/>
              <a:gd name="connsiteY103" fmla="*/ 1062182 h 2522280"/>
              <a:gd name="connsiteX104" fmla="*/ 83127 w 2791109"/>
              <a:gd name="connsiteY104" fmla="*/ 1025236 h 2522280"/>
              <a:gd name="connsiteX105" fmla="*/ 55418 w 2791109"/>
              <a:gd name="connsiteY105" fmla="*/ 997527 h 2522280"/>
              <a:gd name="connsiteX106" fmla="*/ 73891 w 2791109"/>
              <a:gd name="connsiteY106" fmla="*/ 895927 h 2522280"/>
              <a:gd name="connsiteX107" fmla="*/ 729672 w 2791109"/>
              <a:gd name="connsiteY107" fmla="*/ 692727 h 2522280"/>
              <a:gd name="connsiteX108" fmla="*/ 729672 w 2791109"/>
              <a:gd name="connsiteY108" fmla="*/ 692727 h 2522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</a:cxnLst>
            <a:rect l="l" t="t" r="r" b="b"/>
            <a:pathLst>
              <a:path w="2791109" h="2522280">
                <a:moveTo>
                  <a:pt x="0" y="942109"/>
                </a:moveTo>
                <a:lnTo>
                  <a:pt x="0" y="942109"/>
                </a:lnTo>
                <a:cubicBezTo>
                  <a:pt x="24630" y="929794"/>
                  <a:pt x="53422" y="923585"/>
                  <a:pt x="73891" y="905163"/>
                </a:cubicBezTo>
                <a:cubicBezTo>
                  <a:pt x="86214" y="894072"/>
                  <a:pt x="87120" y="874711"/>
                  <a:pt x="92363" y="858982"/>
                </a:cubicBezTo>
                <a:cubicBezTo>
                  <a:pt x="96377" y="846939"/>
                  <a:pt x="97586" y="834079"/>
                  <a:pt x="101600" y="822036"/>
                </a:cubicBezTo>
                <a:cubicBezTo>
                  <a:pt x="106843" y="806307"/>
                  <a:pt x="115394" y="791760"/>
                  <a:pt x="120072" y="775854"/>
                </a:cubicBezTo>
                <a:cubicBezTo>
                  <a:pt x="130818" y="739319"/>
                  <a:pt x="135739" y="701146"/>
                  <a:pt x="147782" y="665018"/>
                </a:cubicBezTo>
                <a:cubicBezTo>
                  <a:pt x="151292" y="654487"/>
                  <a:pt x="161290" y="647238"/>
                  <a:pt x="166254" y="637309"/>
                </a:cubicBezTo>
                <a:cubicBezTo>
                  <a:pt x="176740" y="616337"/>
                  <a:pt x="187225" y="595113"/>
                  <a:pt x="193963" y="572654"/>
                </a:cubicBezTo>
                <a:cubicBezTo>
                  <a:pt x="205766" y="533310"/>
                  <a:pt x="209420" y="491788"/>
                  <a:pt x="221672" y="452582"/>
                </a:cubicBezTo>
                <a:cubicBezTo>
                  <a:pt x="224983" y="441987"/>
                  <a:pt x="234754" y="434577"/>
                  <a:pt x="240145" y="424873"/>
                </a:cubicBezTo>
                <a:cubicBezTo>
                  <a:pt x="250175" y="406819"/>
                  <a:pt x="255849" y="386260"/>
                  <a:pt x="267854" y="369454"/>
                </a:cubicBezTo>
                <a:cubicBezTo>
                  <a:pt x="326880" y="286818"/>
                  <a:pt x="347367" y="248713"/>
                  <a:pt x="415636" y="203200"/>
                </a:cubicBezTo>
                <a:cubicBezTo>
                  <a:pt x="467507" y="168620"/>
                  <a:pt x="515009" y="125336"/>
                  <a:pt x="572654" y="101600"/>
                </a:cubicBezTo>
                <a:cubicBezTo>
                  <a:pt x="621799" y="81364"/>
                  <a:pt x="677333" y="83127"/>
                  <a:pt x="729672" y="73891"/>
                </a:cubicBezTo>
                <a:cubicBezTo>
                  <a:pt x="784746" y="37176"/>
                  <a:pt x="735885" y="63620"/>
                  <a:pt x="840509" y="46182"/>
                </a:cubicBezTo>
                <a:cubicBezTo>
                  <a:pt x="850113" y="44581"/>
                  <a:pt x="858599" y="38448"/>
                  <a:pt x="868218" y="36945"/>
                </a:cubicBezTo>
                <a:cubicBezTo>
                  <a:pt x="957267" y="23031"/>
                  <a:pt x="1136072" y="0"/>
                  <a:pt x="1136072" y="0"/>
                </a:cubicBezTo>
                <a:cubicBezTo>
                  <a:pt x="1203805" y="6158"/>
                  <a:pt x="1271708" y="10677"/>
                  <a:pt x="1339272" y="18473"/>
                </a:cubicBezTo>
                <a:cubicBezTo>
                  <a:pt x="1351883" y="19928"/>
                  <a:pt x="1364480" y="22876"/>
                  <a:pt x="1376218" y="27709"/>
                </a:cubicBezTo>
                <a:cubicBezTo>
                  <a:pt x="1597817" y="118954"/>
                  <a:pt x="1399839" y="42154"/>
                  <a:pt x="1597891" y="147782"/>
                </a:cubicBezTo>
                <a:cubicBezTo>
                  <a:pt x="1609092" y="153756"/>
                  <a:pt x="1622988" y="152461"/>
                  <a:pt x="1634836" y="157018"/>
                </a:cubicBezTo>
                <a:cubicBezTo>
                  <a:pt x="1663137" y="167903"/>
                  <a:pt x="1690842" y="180402"/>
                  <a:pt x="1717963" y="193963"/>
                </a:cubicBezTo>
                <a:cubicBezTo>
                  <a:pt x="1727892" y="198927"/>
                  <a:pt x="1735218" y="208702"/>
                  <a:pt x="1745672" y="212436"/>
                </a:cubicBezTo>
                <a:cubicBezTo>
                  <a:pt x="1876817" y="259274"/>
                  <a:pt x="1955710" y="238547"/>
                  <a:pt x="2096654" y="332509"/>
                </a:cubicBezTo>
                <a:cubicBezTo>
                  <a:pt x="2402810" y="536610"/>
                  <a:pt x="1998330" y="259111"/>
                  <a:pt x="2235200" y="443345"/>
                </a:cubicBezTo>
                <a:cubicBezTo>
                  <a:pt x="2242885" y="449322"/>
                  <a:pt x="2253793" y="449163"/>
                  <a:pt x="2262909" y="452582"/>
                </a:cubicBezTo>
                <a:cubicBezTo>
                  <a:pt x="2278433" y="458404"/>
                  <a:pt x="2293697" y="464897"/>
                  <a:pt x="2309091" y="471054"/>
                </a:cubicBezTo>
                <a:cubicBezTo>
                  <a:pt x="2522605" y="648984"/>
                  <a:pt x="2311977" y="474711"/>
                  <a:pt x="2558472" y="674254"/>
                </a:cubicBezTo>
                <a:cubicBezTo>
                  <a:pt x="2577162" y="689384"/>
                  <a:pt x="2613891" y="720436"/>
                  <a:pt x="2613891" y="720436"/>
                </a:cubicBezTo>
                <a:cubicBezTo>
                  <a:pt x="2648747" y="781435"/>
                  <a:pt x="2657210" y="793471"/>
                  <a:pt x="2687782" y="858982"/>
                </a:cubicBezTo>
                <a:cubicBezTo>
                  <a:pt x="2697698" y="880229"/>
                  <a:pt x="2707687" y="901526"/>
                  <a:pt x="2715491" y="923636"/>
                </a:cubicBezTo>
                <a:cubicBezTo>
                  <a:pt x="2757978" y="1044015"/>
                  <a:pt x="2721369" y="983252"/>
                  <a:pt x="2761672" y="1043709"/>
                </a:cubicBezTo>
                <a:cubicBezTo>
                  <a:pt x="2778891" y="1190065"/>
                  <a:pt x="2796815" y="1305738"/>
                  <a:pt x="2789382" y="1459345"/>
                </a:cubicBezTo>
                <a:cubicBezTo>
                  <a:pt x="2784288" y="1564623"/>
                  <a:pt x="2766551" y="1668930"/>
                  <a:pt x="2752436" y="1773382"/>
                </a:cubicBezTo>
                <a:cubicBezTo>
                  <a:pt x="2751132" y="1783030"/>
                  <a:pt x="2748030" y="1792638"/>
                  <a:pt x="2743200" y="1801091"/>
                </a:cubicBezTo>
                <a:cubicBezTo>
                  <a:pt x="2735563" y="1814457"/>
                  <a:pt x="2724319" y="1825425"/>
                  <a:pt x="2715491" y="1838036"/>
                </a:cubicBezTo>
                <a:cubicBezTo>
                  <a:pt x="2569301" y="2046876"/>
                  <a:pt x="2847581" y="1661914"/>
                  <a:pt x="2604654" y="1985818"/>
                </a:cubicBezTo>
                <a:cubicBezTo>
                  <a:pt x="2591333" y="2003579"/>
                  <a:pt x="2582329" y="2024528"/>
                  <a:pt x="2567709" y="2041236"/>
                </a:cubicBezTo>
                <a:cubicBezTo>
                  <a:pt x="2546157" y="2065866"/>
                  <a:pt x="2526196" y="2091985"/>
                  <a:pt x="2503054" y="2115127"/>
                </a:cubicBezTo>
                <a:cubicBezTo>
                  <a:pt x="2495205" y="2122976"/>
                  <a:pt x="2484378" y="2127148"/>
                  <a:pt x="2475345" y="2133600"/>
                </a:cubicBezTo>
                <a:cubicBezTo>
                  <a:pt x="2426418" y="2168548"/>
                  <a:pt x="2455656" y="2155557"/>
                  <a:pt x="2410691" y="2170545"/>
                </a:cubicBezTo>
                <a:cubicBezTo>
                  <a:pt x="2323612" y="2307383"/>
                  <a:pt x="2385246" y="2240748"/>
                  <a:pt x="2290618" y="2309091"/>
                </a:cubicBezTo>
                <a:cubicBezTo>
                  <a:pt x="2253180" y="2336130"/>
                  <a:pt x="2179782" y="2392218"/>
                  <a:pt x="2179782" y="2392218"/>
                </a:cubicBezTo>
                <a:cubicBezTo>
                  <a:pt x="2176703" y="2401454"/>
                  <a:pt x="2178024" y="2413694"/>
                  <a:pt x="2170545" y="2419927"/>
                </a:cubicBezTo>
                <a:cubicBezTo>
                  <a:pt x="2157808" y="2430541"/>
                  <a:pt x="2140269" y="2433722"/>
                  <a:pt x="2124363" y="2438400"/>
                </a:cubicBezTo>
                <a:cubicBezTo>
                  <a:pt x="2087828" y="2449146"/>
                  <a:pt x="2051453" y="2462661"/>
                  <a:pt x="2013527" y="2466109"/>
                </a:cubicBezTo>
                <a:cubicBezTo>
                  <a:pt x="1915362" y="2475033"/>
                  <a:pt x="1816473" y="2471909"/>
                  <a:pt x="1717963" y="2475345"/>
                </a:cubicBezTo>
                <a:lnTo>
                  <a:pt x="1219200" y="2493818"/>
                </a:lnTo>
                <a:cubicBezTo>
                  <a:pt x="1185333" y="2496897"/>
                  <a:pt x="1150851" y="2495929"/>
                  <a:pt x="1117600" y="2503054"/>
                </a:cubicBezTo>
                <a:cubicBezTo>
                  <a:pt x="1106746" y="2505380"/>
                  <a:pt x="1099820" y="2526491"/>
                  <a:pt x="1089891" y="2521527"/>
                </a:cubicBezTo>
                <a:cubicBezTo>
                  <a:pt x="1078537" y="2515850"/>
                  <a:pt x="1083733" y="2496897"/>
                  <a:pt x="1080654" y="2484582"/>
                </a:cubicBezTo>
                <a:cubicBezTo>
                  <a:pt x="1110740" y="2439454"/>
                  <a:pt x="1097733" y="2465063"/>
                  <a:pt x="1117600" y="2392218"/>
                </a:cubicBezTo>
                <a:cubicBezTo>
                  <a:pt x="1120940" y="2379971"/>
                  <a:pt x="1120671" y="2366370"/>
                  <a:pt x="1126836" y="2355273"/>
                </a:cubicBezTo>
                <a:cubicBezTo>
                  <a:pt x="1136410" y="2338040"/>
                  <a:pt x="1150800" y="2323927"/>
                  <a:pt x="1163782" y="2309091"/>
                </a:cubicBezTo>
                <a:cubicBezTo>
                  <a:pt x="1172384" y="2299261"/>
                  <a:pt x="1179808" y="2287224"/>
                  <a:pt x="1191491" y="2281382"/>
                </a:cubicBezTo>
                <a:cubicBezTo>
                  <a:pt x="1211538" y="2271358"/>
                  <a:pt x="1234677" y="2269350"/>
                  <a:pt x="1256145" y="2262909"/>
                </a:cubicBezTo>
                <a:cubicBezTo>
                  <a:pt x="1265470" y="2260111"/>
                  <a:pt x="1274905" y="2257508"/>
                  <a:pt x="1283854" y="2253673"/>
                </a:cubicBezTo>
                <a:cubicBezTo>
                  <a:pt x="1320856" y="2237815"/>
                  <a:pt x="1313856" y="2234626"/>
                  <a:pt x="1348509" y="2225963"/>
                </a:cubicBezTo>
                <a:cubicBezTo>
                  <a:pt x="1377793" y="2218642"/>
                  <a:pt x="1403190" y="2216973"/>
                  <a:pt x="1431636" y="2207491"/>
                </a:cubicBezTo>
                <a:cubicBezTo>
                  <a:pt x="1475057" y="2193017"/>
                  <a:pt x="1519070" y="2179783"/>
                  <a:pt x="1560945" y="2161309"/>
                </a:cubicBezTo>
                <a:cubicBezTo>
                  <a:pt x="1704809" y="2097839"/>
                  <a:pt x="1696579" y="2101671"/>
                  <a:pt x="1773382" y="2050473"/>
                </a:cubicBezTo>
                <a:cubicBezTo>
                  <a:pt x="1795364" y="1984523"/>
                  <a:pt x="1781053" y="2011256"/>
                  <a:pt x="1810327" y="1967345"/>
                </a:cubicBezTo>
                <a:cubicBezTo>
                  <a:pt x="1823422" y="1914966"/>
                  <a:pt x="1831373" y="1879678"/>
                  <a:pt x="1847272" y="1828800"/>
                </a:cubicBezTo>
                <a:cubicBezTo>
                  <a:pt x="1855984" y="1800922"/>
                  <a:pt x="1867898" y="1774009"/>
                  <a:pt x="1874982" y="1745673"/>
                </a:cubicBezTo>
                <a:cubicBezTo>
                  <a:pt x="1888025" y="1693497"/>
                  <a:pt x="1881729" y="1721175"/>
                  <a:pt x="1893454" y="1662545"/>
                </a:cubicBezTo>
                <a:cubicBezTo>
                  <a:pt x="1891082" y="1645942"/>
                  <a:pt x="1884448" y="1583664"/>
                  <a:pt x="1874982" y="1560945"/>
                </a:cubicBezTo>
                <a:cubicBezTo>
                  <a:pt x="1864391" y="1535526"/>
                  <a:pt x="1846744" y="1513179"/>
                  <a:pt x="1838036" y="1487054"/>
                </a:cubicBezTo>
                <a:cubicBezTo>
                  <a:pt x="1834957" y="1477818"/>
                  <a:pt x="1832635" y="1468294"/>
                  <a:pt x="1828800" y="1459345"/>
                </a:cubicBezTo>
                <a:cubicBezTo>
                  <a:pt x="1815551" y="1428432"/>
                  <a:pt x="1800131" y="1405406"/>
                  <a:pt x="1782618" y="1376218"/>
                </a:cubicBezTo>
                <a:cubicBezTo>
                  <a:pt x="1779658" y="1364377"/>
                  <a:pt x="1770772" y="1324816"/>
                  <a:pt x="1764145" y="1311563"/>
                </a:cubicBezTo>
                <a:cubicBezTo>
                  <a:pt x="1758297" y="1299868"/>
                  <a:pt x="1722983" y="1252766"/>
                  <a:pt x="1717963" y="1246909"/>
                </a:cubicBezTo>
                <a:cubicBezTo>
                  <a:pt x="1709462" y="1236991"/>
                  <a:pt x="1698091" y="1229650"/>
                  <a:pt x="1690254" y="1219200"/>
                </a:cubicBezTo>
                <a:cubicBezTo>
                  <a:pt x="1679483" y="1204838"/>
                  <a:pt x="1673567" y="1187189"/>
                  <a:pt x="1662545" y="1173018"/>
                </a:cubicBezTo>
                <a:cubicBezTo>
                  <a:pt x="1651853" y="1159271"/>
                  <a:pt x="1636934" y="1149296"/>
                  <a:pt x="1625600" y="1136073"/>
                </a:cubicBezTo>
                <a:cubicBezTo>
                  <a:pt x="1618376" y="1127644"/>
                  <a:pt x="1614977" y="1116213"/>
                  <a:pt x="1607127" y="1108363"/>
                </a:cubicBezTo>
                <a:cubicBezTo>
                  <a:pt x="1593187" y="1094423"/>
                  <a:pt x="1574885" y="1085358"/>
                  <a:pt x="1560945" y="1071418"/>
                </a:cubicBezTo>
                <a:cubicBezTo>
                  <a:pt x="1553096" y="1063569"/>
                  <a:pt x="1550826" y="1051019"/>
                  <a:pt x="1542472" y="1043709"/>
                </a:cubicBezTo>
                <a:cubicBezTo>
                  <a:pt x="1525764" y="1029089"/>
                  <a:pt x="1502753" y="1022462"/>
                  <a:pt x="1487054" y="1006763"/>
                </a:cubicBezTo>
                <a:cubicBezTo>
                  <a:pt x="1472960" y="992669"/>
                  <a:pt x="1432584" y="958333"/>
                  <a:pt x="1422400" y="932873"/>
                </a:cubicBezTo>
                <a:cubicBezTo>
                  <a:pt x="1407937" y="896714"/>
                  <a:pt x="1385454" y="822036"/>
                  <a:pt x="1385454" y="822036"/>
                </a:cubicBezTo>
                <a:cubicBezTo>
                  <a:pt x="1382375" y="782012"/>
                  <a:pt x="1378980" y="742010"/>
                  <a:pt x="1376218" y="701963"/>
                </a:cubicBezTo>
                <a:cubicBezTo>
                  <a:pt x="1372822" y="652724"/>
                  <a:pt x="1381947" y="601215"/>
                  <a:pt x="1366982" y="554182"/>
                </a:cubicBezTo>
                <a:cubicBezTo>
                  <a:pt x="1359061" y="529287"/>
                  <a:pt x="1311563" y="498763"/>
                  <a:pt x="1311563" y="498763"/>
                </a:cubicBezTo>
                <a:cubicBezTo>
                  <a:pt x="1293090" y="501842"/>
                  <a:pt x="1272026" y="498074"/>
                  <a:pt x="1256145" y="508000"/>
                </a:cubicBezTo>
                <a:cubicBezTo>
                  <a:pt x="1244469" y="515297"/>
                  <a:pt x="1242026" y="531883"/>
                  <a:pt x="1237672" y="544945"/>
                </a:cubicBezTo>
                <a:cubicBezTo>
                  <a:pt x="1202397" y="650771"/>
                  <a:pt x="1239453" y="588457"/>
                  <a:pt x="1200727" y="646545"/>
                </a:cubicBezTo>
                <a:cubicBezTo>
                  <a:pt x="1185333" y="698884"/>
                  <a:pt x="1176702" y="753709"/>
                  <a:pt x="1154545" y="803563"/>
                </a:cubicBezTo>
                <a:cubicBezTo>
                  <a:pt x="1142230" y="831272"/>
                  <a:pt x="1131161" y="859569"/>
                  <a:pt x="1117600" y="886691"/>
                </a:cubicBezTo>
                <a:cubicBezTo>
                  <a:pt x="1096779" y="928334"/>
                  <a:pt x="1087965" y="933722"/>
                  <a:pt x="1062182" y="969818"/>
                </a:cubicBezTo>
                <a:cubicBezTo>
                  <a:pt x="1034472" y="1008611"/>
                  <a:pt x="1047627" y="998304"/>
                  <a:pt x="1006763" y="1043709"/>
                </a:cubicBezTo>
                <a:cubicBezTo>
                  <a:pt x="952766" y="1103706"/>
                  <a:pt x="972036" y="1076405"/>
                  <a:pt x="914400" y="1126836"/>
                </a:cubicBezTo>
                <a:cubicBezTo>
                  <a:pt x="904570" y="1135437"/>
                  <a:pt x="897768" y="1147622"/>
                  <a:pt x="886691" y="1154545"/>
                </a:cubicBezTo>
                <a:cubicBezTo>
                  <a:pt x="872631" y="1163332"/>
                  <a:pt x="855338" y="1165603"/>
                  <a:pt x="840509" y="1173018"/>
                </a:cubicBezTo>
                <a:cubicBezTo>
                  <a:pt x="824452" y="1181047"/>
                  <a:pt x="810898" y="1193822"/>
                  <a:pt x="794327" y="1200727"/>
                </a:cubicBezTo>
                <a:cubicBezTo>
                  <a:pt x="773637" y="1209348"/>
                  <a:pt x="751417" y="1213764"/>
                  <a:pt x="729672" y="1219200"/>
                </a:cubicBezTo>
                <a:cubicBezTo>
                  <a:pt x="685901" y="1230143"/>
                  <a:pt x="644136" y="1238155"/>
                  <a:pt x="600363" y="1246909"/>
                </a:cubicBezTo>
                <a:cubicBezTo>
                  <a:pt x="578812" y="1259224"/>
                  <a:pt x="560408" y="1281384"/>
                  <a:pt x="535709" y="1283854"/>
                </a:cubicBezTo>
                <a:cubicBezTo>
                  <a:pt x="495415" y="1287883"/>
                  <a:pt x="455438" y="1272845"/>
                  <a:pt x="415636" y="1265382"/>
                </a:cubicBezTo>
                <a:cubicBezTo>
                  <a:pt x="396361" y="1261768"/>
                  <a:pt x="366236" y="1246389"/>
                  <a:pt x="350982" y="1237673"/>
                </a:cubicBezTo>
                <a:cubicBezTo>
                  <a:pt x="341344" y="1232165"/>
                  <a:pt x="331569" y="1226575"/>
                  <a:pt x="323272" y="1219200"/>
                </a:cubicBezTo>
                <a:cubicBezTo>
                  <a:pt x="228961" y="1135369"/>
                  <a:pt x="308259" y="1188025"/>
                  <a:pt x="221672" y="1136073"/>
                </a:cubicBezTo>
                <a:cubicBezTo>
                  <a:pt x="212436" y="1123758"/>
                  <a:pt x="205469" y="1109354"/>
                  <a:pt x="193963" y="1099127"/>
                </a:cubicBezTo>
                <a:cubicBezTo>
                  <a:pt x="177370" y="1084377"/>
                  <a:pt x="138545" y="1062182"/>
                  <a:pt x="138545" y="1062182"/>
                </a:cubicBezTo>
                <a:cubicBezTo>
                  <a:pt x="98587" y="1002246"/>
                  <a:pt x="147358" y="1061940"/>
                  <a:pt x="83127" y="1025236"/>
                </a:cubicBezTo>
                <a:cubicBezTo>
                  <a:pt x="71786" y="1018755"/>
                  <a:pt x="64654" y="1006763"/>
                  <a:pt x="55418" y="997527"/>
                </a:cubicBezTo>
                <a:cubicBezTo>
                  <a:pt x="65414" y="907558"/>
                  <a:pt x="52185" y="939336"/>
                  <a:pt x="73891" y="895927"/>
                </a:cubicBezTo>
                <a:lnTo>
                  <a:pt x="729672" y="692727"/>
                </a:lnTo>
                <a:lnTo>
                  <a:pt x="729672" y="692727"/>
                </a:lnTo>
              </a:path>
            </a:pathLst>
          </a:cu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tx1"/>
                </a:solidFill>
              </a:rPr>
              <a:t>                                  Фагоцит</a:t>
            </a:r>
            <a:endParaRPr lang="uk-UA" b="1" dirty="0">
              <a:solidFill>
                <a:schemeClr val="tx1"/>
              </a:solidFill>
            </a:endParaRPr>
          </a:p>
        </p:txBody>
      </p:sp>
      <p:sp>
        <p:nvSpPr>
          <p:cNvPr id="40" name="Овал 39"/>
          <p:cNvSpPr/>
          <p:nvPr/>
        </p:nvSpPr>
        <p:spPr>
          <a:xfrm>
            <a:off x="8728364" y="5855855"/>
            <a:ext cx="1246909" cy="42487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1" name="Прямоугольник 40"/>
          <p:cNvSpPr/>
          <p:nvPr/>
        </p:nvSpPr>
        <p:spPr>
          <a:xfrm>
            <a:off x="8793018" y="5846618"/>
            <a:ext cx="147782" cy="120073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2" name="Прямоугольник 41"/>
          <p:cNvSpPr/>
          <p:nvPr/>
        </p:nvSpPr>
        <p:spPr>
          <a:xfrm>
            <a:off x="9448800" y="5855855"/>
            <a:ext cx="175491" cy="147781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3" name="Прямоугольник с двумя скругленными соседними углами 42"/>
          <p:cNvSpPr/>
          <p:nvPr/>
        </p:nvSpPr>
        <p:spPr>
          <a:xfrm>
            <a:off x="9448800" y="5310909"/>
            <a:ext cx="175491" cy="544946"/>
          </a:xfrm>
          <a:prstGeom prst="round2SameRect">
            <a:avLst/>
          </a:prstGeom>
          <a:solidFill>
            <a:srgbClr val="EC44C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4" name="TextBox 43"/>
          <p:cNvSpPr txBox="1"/>
          <p:nvPr/>
        </p:nvSpPr>
        <p:spPr>
          <a:xfrm>
            <a:off x="3842327" y="5846618"/>
            <a:ext cx="42420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/>
              <a:t>5) Фагоцит  помічає бактерію з антитілом</a:t>
            </a:r>
          </a:p>
          <a:p>
            <a:r>
              <a:rPr lang="uk-UA" dirty="0" smtClean="0"/>
              <a:t>та поглинає її</a:t>
            </a:r>
            <a:endParaRPr lang="uk-UA" dirty="0"/>
          </a:p>
        </p:txBody>
      </p:sp>
      <p:sp>
        <p:nvSpPr>
          <p:cNvPr id="45" name="TextBox 44"/>
          <p:cNvSpPr txBox="1"/>
          <p:nvPr/>
        </p:nvSpPr>
        <p:spPr>
          <a:xfrm>
            <a:off x="2096654" y="2826326"/>
            <a:ext cx="10621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400" i="1" dirty="0" smtClean="0"/>
              <a:t>антиген</a:t>
            </a:r>
            <a:endParaRPr lang="uk-UA" sz="1400" i="1" dirty="0"/>
          </a:p>
        </p:txBody>
      </p:sp>
      <p:cxnSp>
        <p:nvCxnSpPr>
          <p:cNvPr id="51" name="Прямая со стрелкой 50"/>
          <p:cNvCxnSpPr>
            <a:endCxn id="9" idx="2"/>
          </p:cNvCxnSpPr>
          <p:nvPr/>
        </p:nvCxnSpPr>
        <p:spPr>
          <a:xfrm flipH="1" flipV="1">
            <a:off x="2147455" y="2623127"/>
            <a:ext cx="392545" cy="3325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Соединительная линия уступом 52"/>
          <p:cNvCxnSpPr/>
          <p:nvPr/>
        </p:nvCxnSpPr>
        <p:spPr>
          <a:xfrm>
            <a:off x="4322618" y="4950691"/>
            <a:ext cx="4331855" cy="812800"/>
          </a:xfrm>
          <a:prstGeom prst="bentConnector3">
            <a:avLst/>
          </a:prstGeom>
          <a:ln w="571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82242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graphicFrame>
        <p:nvGraphicFramePr>
          <p:cNvPr id="36867" name="Object 3"/>
          <p:cNvGraphicFramePr>
            <a:graphicFrameLocks noChangeAspect="1"/>
          </p:cNvGraphicFramePr>
          <p:nvPr/>
        </p:nvGraphicFramePr>
        <p:xfrm>
          <a:off x="359763" y="0"/>
          <a:ext cx="9548735" cy="65656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70" name="Acrobat Document" r:id="rId3" imgW="6857848" imgH="5143314" progId="AcroExch.Document.7">
                  <p:embed/>
                </p:oleObj>
              </mc:Choice>
              <mc:Fallback>
                <p:oleObj name="Acrobat Document" r:id="rId3" imgW="6857848" imgH="5143314" progId="AcroExch.Document.7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9763" y="0"/>
                        <a:ext cx="9548735" cy="656569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Будова антитіла </a:t>
            </a:r>
            <a:endParaRPr lang="uk-UA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50" y="2309091"/>
            <a:ext cx="4242161" cy="3193905"/>
          </a:xfrm>
          <a:prstGeom prst="rect">
            <a:avLst/>
          </a:prstGeom>
        </p:spPr>
      </p:pic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b="8653"/>
          <a:stretch/>
        </p:blipFill>
        <p:spPr>
          <a:xfrm>
            <a:off x="3983407" y="2148898"/>
            <a:ext cx="8085985" cy="3974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4758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30977" y="329785"/>
            <a:ext cx="5816184" cy="642300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563" y="365125"/>
            <a:ext cx="6025386" cy="5366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4616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9666" y="344774"/>
            <a:ext cx="5756223" cy="5951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564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Picture 2" descr="Картинки по запросу &quot;источники разнообразия антител&quot;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89549" y="344774"/>
            <a:ext cx="5362184" cy="5876144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250899" y="854439"/>
            <a:ext cx="4766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/>
              <a:t>Джерела різноманіття антитіл</a:t>
            </a:r>
            <a:endParaRPr lang="uk-UA" sz="2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6730584" y="3192905"/>
            <a:ext cx="40173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err="1" smtClean="0"/>
              <a:t>Тонегава</a:t>
            </a:r>
            <a:r>
              <a:rPr lang="uk-UA" b="1" dirty="0" smtClean="0"/>
              <a:t>  </a:t>
            </a:r>
            <a:r>
              <a:rPr lang="uk-UA" b="1" dirty="0" err="1" smtClean="0"/>
              <a:t>Судзуми</a:t>
            </a:r>
            <a:endParaRPr lang="uk-UA" b="1" dirty="0" smtClean="0"/>
          </a:p>
          <a:p>
            <a:r>
              <a:rPr lang="uk-UA" dirty="0" err="1" smtClean="0"/>
              <a:t>Ноб.премія</a:t>
            </a:r>
            <a:r>
              <a:rPr lang="uk-UA" dirty="0" smtClean="0"/>
              <a:t> 1987 </a:t>
            </a:r>
          </a:p>
          <a:p>
            <a:endParaRPr lang="uk-UA" dirty="0"/>
          </a:p>
        </p:txBody>
      </p:sp>
      <p:pic>
        <p:nvPicPr>
          <p:cNvPr id="38914" name="Picture 2" descr="Картинки по запросу &quot;тонегава&quot;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67123" y="3117954"/>
            <a:ext cx="2833904" cy="35077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6" name="Picture 2" descr="Картинки по запросу &quot;источники разнообразия антител&quot;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14794" y="237176"/>
            <a:ext cx="11632368" cy="66208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Імунітет</a:t>
            </a:r>
            <a:endParaRPr lang="uk-UA" sz="5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459345"/>
            <a:ext cx="10515600" cy="4717618"/>
          </a:xfrm>
        </p:spPr>
        <p:txBody>
          <a:bodyPr/>
          <a:lstStyle/>
          <a:p>
            <a:pPr marL="0" indent="0" algn="just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захист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організму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чужорідних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речовин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антигенів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екзогенного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чи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ендогенного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походження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метою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збереження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чи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підтримання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гомеостазу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організму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також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антигенної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індивідуальності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598" y="3749963"/>
            <a:ext cx="3873116" cy="2904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0046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6477" y="0"/>
            <a:ext cx="11159046" cy="6373091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1872" y="563418"/>
            <a:ext cx="11048255" cy="5521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9366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" name="Содержимое 4" descr="cd44f212f7a2a0c16f2e3d37401666bd-800x.jpg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1843"/>
          <a:stretch/>
        </p:blipFill>
        <p:spPr>
          <a:xfrm>
            <a:off x="838200" y="198870"/>
            <a:ext cx="10566400" cy="6366165"/>
          </a:xfr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4643" y="193990"/>
            <a:ext cx="5358848" cy="299339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123709" y="536525"/>
            <a:ext cx="5781963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/>
              <a:t>Клітина захватує антиген із зовнішнього середовища, розщеплює його, потім «демонструє» фрагмент на своєї поверхні за допомогою білків МНС ІІ</a:t>
            </a:r>
          </a:p>
          <a:p>
            <a:endParaRPr lang="uk-UA" b="1" dirty="0"/>
          </a:p>
          <a:p>
            <a:endParaRPr lang="uk-UA" b="1" dirty="0" smtClean="0"/>
          </a:p>
          <a:p>
            <a:r>
              <a:rPr lang="uk-UA" sz="2400" b="1" dirty="0" smtClean="0"/>
              <a:t>ГКГ-головний комплекс </a:t>
            </a:r>
            <a:r>
              <a:rPr lang="uk-UA" sz="2400" b="1" dirty="0" err="1" smtClean="0"/>
              <a:t>гістосумісності</a:t>
            </a:r>
            <a:endParaRPr lang="uk-UA" sz="2400" b="1" dirty="0" smtClean="0"/>
          </a:p>
          <a:p>
            <a:r>
              <a:rPr lang="ru-RU" sz="2400" dirty="0" err="1" smtClean="0"/>
              <a:t>Антигени</a:t>
            </a:r>
            <a:r>
              <a:rPr lang="ru-RU" sz="2400" dirty="0" smtClean="0"/>
              <a:t> </a:t>
            </a:r>
            <a:r>
              <a:rPr lang="ru-RU" sz="2400" dirty="0"/>
              <a:t>ГКГ </a:t>
            </a:r>
            <a:r>
              <a:rPr lang="ru-RU" sz="2400" dirty="0" err="1"/>
              <a:t>дозволяють</a:t>
            </a:r>
            <a:r>
              <a:rPr lang="ru-RU" sz="2400" dirty="0"/>
              <a:t> </a:t>
            </a:r>
            <a:r>
              <a:rPr lang="ru-RU" sz="2400" dirty="0" err="1"/>
              <a:t>розпізнавати</a:t>
            </a:r>
            <a:r>
              <a:rPr lang="ru-RU" sz="2400" dirty="0"/>
              <a:t> "</a:t>
            </a:r>
            <a:r>
              <a:rPr lang="ru-RU" sz="2400" dirty="0" err="1"/>
              <a:t>своє</a:t>
            </a:r>
            <a:r>
              <a:rPr lang="ru-RU" sz="2400" dirty="0"/>
              <a:t>" </a:t>
            </a:r>
            <a:r>
              <a:rPr lang="ru-RU" sz="2400" dirty="0" err="1"/>
              <a:t>від</a:t>
            </a:r>
            <a:r>
              <a:rPr lang="ru-RU" sz="2400" dirty="0"/>
              <a:t> "чужого". </a:t>
            </a:r>
            <a:endParaRPr lang="ru-RU" sz="2400" dirty="0" smtClean="0"/>
          </a:p>
          <a:p>
            <a:r>
              <a:rPr lang="ru-RU" sz="2400" b="1" dirty="0" smtClean="0"/>
              <a:t>У </a:t>
            </a:r>
            <a:r>
              <a:rPr lang="ru-RU" sz="2400" b="1" dirty="0" err="1"/>
              <a:t>всіх</a:t>
            </a:r>
            <a:r>
              <a:rPr lang="ru-RU" sz="2400" b="1" dirty="0"/>
              <a:t> </a:t>
            </a:r>
            <a:r>
              <a:rPr lang="ru-RU" sz="2400" b="1" dirty="0" err="1"/>
              <a:t>ссавців</a:t>
            </a:r>
            <a:r>
              <a:rPr lang="ru-RU" sz="2400" b="1" dirty="0"/>
              <a:t> ГКГ </a:t>
            </a:r>
            <a:r>
              <a:rPr lang="ru-RU" sz="2400" b="1" dirty="0" err="1"/>
              <a:t>позначають</a:t>
            </a:r>
            <a:r>
              <a:rPr lang="ru-RU" sz="2400" b="1" dirty="0"/>
              <a:t> </a:t>
            </a:r>
            <a:r>
              <a:rPr lang="ru-RU" sz="2400" b="1" dirty="0" err="1"/>
              <a:t>літерами</a:t>
            </a:r>
            <a:r>
              <a:rPr lang="ru-RU" sz="2400" b="1" dirty="0"/>
              <a:t> МНС </a:t>
            </a:r>
            <a:r>
              <a:rPr lang="ru-RU" sz="2400" dirty="0"/>
              <a:t>(</a:t>
            </a:r>
            <a:r>
              <a:rPr lang="ru-RU" sz="2400" dirty="0" err="1"/>
              <a:t>від</a:t>
            </a:r>
            <a:r>
              <a:rPr lang="ru-RU" sz="2400" dirty="0"/>
              <a:t> англ. </a:t>
            </a:r>
            <a:r>
              <a:rPr lang="en-US" sz="2400" i="1" dirty="0"/>
              <a:t>Major Histocompatibility Complex).</a:t>
            </a:r>
            <a:r>
              <a:rPr lang="en-US" sz="2400" dirty="0"/>
              <a:t> </a:t>
            </a:r>
            <a:endParaRPr lang="uk-UA" sz="2400" dirty="0" smtClean="0"/>
          </a:p>
          <a:p>
            <a:endParaRPr lang="uk-UA" sz="2400" dirty="0"/>
          </a:p>
          <a:p>
            <a:r>
              <a:rPr lang="ru-RU" sz="2400" dirty="0" err="1" smtClean="0"/>
              <a:t>Усі</a:t>
            </a:r>
            <a:r>
              <a:rPr lang="ru-RU" sz="2400" dirty="0" smtClean="0"/>
              <a:t> </a:t>
            </a:r>
            <a:r>
              <a:rPr lang="ru-RU" sz="2400" dirty="0" err="1"/>
              <a:t>антигени</a:t>
            </a:r>
            <a:r>
              <a:rPr lang="ru-RU" sz="2400" dirty="0"/>
              <a:t> </a:t>
            </a:r>
            <a:r>
              <a:rPr lang="ru-RU" sz="2400" dirty="0" err="1"/>
              <a:t>гістосумісності</a:t>
            </a:r>
            <a:r>
              <a:rPr lang="ru-RU" sz="2400" dirty="0"/>
              <a:t>, </a:t>
            </a:r>
            <a:r>
              <a:rPr lang="ru-RU" sz="2400" dirty="0" err="1"/>
              <a:t>що</a:t>
            </a:r>
            <a:r>
              <a:rPr lang="ru-RU" sz="2400" dirty="0"/>
              <a:t> </a:t>
            </a:r>
            <a:r>
              <a:rPr lang="ru-RU" sz="2400" dirty="0" err="1"/>
              <a:t>містяться</a:t>
            </a:r>
            <a:r>
              <a:rPr lang="ru-RU" sz="2400" dirty="0"/>
              <a:t> на </a:t>
            </a:r>
            <a:r>
              <a:rPr lang="ru-RU" sz="2400" dirty="0" err="1"/>
              <a:t>клітинах</a:t>
            </a:r>
            <a:r>
              <a:rPr lang="ru-RU" sz="2400" dirty="0"/>
              <a:t> </a:t>
            </a:r>
            <a:r>
              <a:rPr lang="ru-RU" sz="2400" dirty="0" err="1"/>
              <a:t>конкретної</a:t>
            </a:r>
            <a:r>
              <a:rPr lang="ru-RU" sz="2400" dirty="0"/>
              <a:t> </a:t>
            </a:r>
            <a:r>
              <a:rPr lang="ru-RU" sz="2400" dirty="0" err="1" smtClean="0"/>
              <a:t>людини</a:t>
            </a:r>
            <a:r>
              <a:rPr lang="ru-RU" sz="2400" dirty="0"/>
              <a:t> </a:t>
            </a:r>
            <a:r>
              <a:rPr lang="en-US" sz="2400" b="1" dirty="0" smtClean="0"/>
              <a:t>HLA-</a:t>
            </a:r>
            <a:r>
              <a:rPr lang="ru-RU" sz="2400" b="1" dirty="0"/>
              <a:t>фенотип </a:t>
            </a:r>
            <a:r>
              <a:rPr lang="ru-RU" sz="2400" dirty="0"/>
              <a:t>(</a:t>
            </a:r>
            <a:r>
              <a:rPr lang="ru-RU" sz="2400" dirty="0" err="1"/>
              <a:t>від</a:t>
            </a:r>
            <a:r>
              <a:rPr lang="ru-RU" sz="2400" dirty="0"/>
              <a:t> англ. </a:t>
            </a:r>
            <a:r>
              <a:rPr lang="en-US" sz="2400" i="1" dirty="0"/>
              <a:t>Human Leukocyte Antigens</a:t>
            </a:r>
            <a:r>
              <a:rPr lang="en-US" sz="2400" i="1" dirty="0" smtClean="0"/>
              <a:t>)</a:t>
            </a:r>
            <a:r>
              <a:rPr lang="ru-RU" sz="2400" dirty="0" smtClean="0"/>
              <a:t>.</a:t>
            </a:r>
            <a:endParaRPr lang="uk-UA" sz="2400" b="1" dirty="0"/>
          </a:p>
        </p:txBody>
      </p:sp>
    </p:spTree>
    <p:extLst>
      <p:ext uri="{BB962C8B-B14F-4D97-AF65-F5344CB8AC3E}">
        <p14:creationId xmlns:p14="http://schemas.microsoft.com/office/powerpoint/2010/main" val="7324163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365125"/>
            <a:ext cx="10113818" cy="6181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7011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363" y="304800"/>
            <a:ext cx="10455564" cy="6222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1230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t="5698" b="12931"/>
          <a:stretch/>
        </p:blipFill>
        <p:spPr>
          <a:xfrm>
            <a:off x="371715" y="3454401"/>
            <a:ext cx="5410123" cy="329738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-2039" t="1728" r="2039" b="7627"/>
          <a:stretch/>
        </p:blipFill>
        <p:spPr>
          <a:xfrm>
            <a:off x="6742545" y="3378056"/>
            <a:ext cx="5285236" cy="339299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7746" y="195373"/>
            <a:ext cx="5237020" cy="347296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3346" y="418549"/>
            <a:ext cx="5107710" cy="2804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2620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566" y="110837"/>
            <a:ext cx="10621815" cy="6594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5801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3984" y="930708"/>
            <a:ext cx="5057775" cy="5285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9417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dirty="0" smtClean="0"/>
              <a:t>Механізми захисту організму від </a:t>
            </a:r>
            <a:r>
              <a:rPr lang="uk-UA" b="1" dirty="0" err="1" smtClean="0"/>
              <a:t>пошкоджуючих</a:t>
            </a:r>
            <a:r>
              <a:rPr lang="uk-UA" b="1" dirty="0" smtClean="0"/>
              <a:t> факторів</a:t>
            </a:r>
            <a:endParaRPr lang="uk-UA" b="1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514495"/>
          </a:xfrm>
        </p:spPr>
        <p:txBody>
          <a:bodyPr>
            <a:normAutofit/>
          </a:bodyPr>
          <a:lstStyle/>
          <a:p>
            <a:r>
              <a:rPr lang="uk-UA" sz="2800" dirty="0" smtClean="0">
                <a:solidFill>
                  <a:srgbClr val="FF0000"/>
                </a:solidFill>
              </a:rPr>
              <a:t>Клітинна теорія імунітету</a:t>
            </a:r>
            <a:endParaRPr lang="uk-UA" sz="2800" dirty="0">
              <a:solidFill>
                <a:srgbClr val="FF0000"/>
              </a:solidFill>
            </a:endParaRPr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65163" y="2299855"/>
            <a:ext cx="4912784" cy="3868377"/>
          </a:xfrm>
          <a:prstGeom prst="rect">
            <a:avLst/>
          </a:prstGeom>
        </p:spPr>
      </p:pic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>
          <a:xfrm>
            <a:off x="6381414" y="1642351"/>
            <a:ext cx="4705206" cy="514495"/>
          </a:xfrm>
        </p:spPr>
        <p:txBody>
          <a:bodyPr>
            <a:normAutofit/>
          </a:bodyPr>
          <a:lstStyle/>
          <a:p>
            <a:r>
              <a:rPr lang="uk-UA" sz="2800" dirty="0" smtClean="0">
                <a:solidFill>
                  <a:srgbClr val="FF0000"/>
                </a:solidFill>
              </a:rPr>
              <a:t>Гуморальна теорія імунітету</a:t>
            </a:r>
            <a:endParaRPr lang="uk-UA" sz="2800" dirty="0">
              <a:solidFill>
                <a:srgbClr val="FF0000"/>
              </a:solidFill>
            </a:endParaRPr>
          </a:p>
        </p:txBody>
      </p:sp>
      <p:pic>
        <p:nvPicPr>
          <p:cNvPr id="12" name="Объект 11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6381414" y="2299854"/>
            <a:ext cx="4764760" cy="379614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39788" y="6456218"/>
            <a:ext cx="48959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i="1" dirty="0" smtClean="0"/>
              <a:t>Мечников Ілля Ілліч</a:t>
            </a:r>
            <a:endParaRPr lang="uk-UA" sz="2000" i="1" dirty="0"/>
          </a:p>
        </p:txBody>
      </p:sp>
      <p:sp>
        <p:nvSpPr>
          <p:cNvPr id="13" name="TextBox 12"/>
          <p:cNvSpPr txBox="1"/>
          <p:nvPr/>
        </p:nvSpPr>
        <p:spPr>
          <a:xfrm>
            <a:off x="6529196" y="6382015"/>
            <a:ext cx="29556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i="1" dirty="0" smtClean="0"/>
              <a:t>     Пауль </a:t>
            </a:r>
            <a:r>
              <a:rPr lang="uk-UA" sz="2000" i="1" dirty="0" err="1" smtClean="0"/>
              <a:t>Ерліх</a:t>
            </a:r>
            <a:endParaRPr lang="uk-UA" sz="2000" i="1" dirty="0"/>
          </a:p>
        </p:txBody>
      </p:sp>
    </p:spTree>
    <p:extLst>
      <p:ext uri="{BB962C8B-B14F-4D97-AF65-F5344CB8AC3E}">
        <p14:creationId xmlns:p14="http://schemas.microsoft.com/office/powerpoint/2010/main" val="15055085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327" y="637309"/>
            <a:ext cx="11499273" cy="5652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5613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dirty="0" smtClean="0"/>
              <a:t>Неспецифічний спадковий імунітет</a:t>
            </a:r>
            <a:br>
              <a:rPr lang="uk-UA" b="1" dirty="0" smtClean="0"/>
            </a:br>
            <a:r>
              <a:rPr lang="uk-UA" dirty="0" smtClean="0">
                <a:solidFill>
                  <a:srgbClr val="FF0000"/>
                </a:solidFill>
              </a:rPr>
              <a:t>(гуморальний </a:t>
            </a:r>
            <a:r>
              <a:rPr lang="uk-UA" dirty="0" smtClean="0"/>
              <a:t>та</a:t>
            </a:r>
            <a:r>
              <a:rPr lang="uk-UA" dirty="0" smtClean="0">
                <a:solidFill>
                  <a:srgbClr val="FF0000"/>
                </a:solidFill>
              </a:rPr>
              <a:t> клітинний)</a:t>
            </a:r>
            <a:endParaRPr lang="uk-UA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274" y="2179781"/>
            <a:ext cx="8580582" cy="3997181"/>
          </a:xfrm>
        </p:spPr>
        <p:txBody>
          <a:bodyPr/>
          <a:lstStyle/>
          <a:p>
            <a:pPr marL="0" indent="0">
              <a:buNone/>
            </a:pPr>
            <a:r>
              <a:rPr lang="uk-UA" b="1" i="1" dirty="0" smtClean="0">
                <a:solidFill>
                  <a:srgbClr val="FF0000"/>
                </a:solidFill>
              </a:rPr>
              <a:t>Гуморальний</a:t>
            </a:r>
            <a:endParaRPr lang="uk-UA" b="1" i="1" dirty="0">
              <a:solidFill>
                <a:srgbClr val="FF0000"/>
              </a:solidFill>
            </a:endParaRPr>
          </a:p>
          <a:p>
            <a:r>
              <a:rPr lang="uk-UA" b="1" dirty="0" smtClean="0"/>
              <a:t>лізоцим (</a:t>
            </a:r>
            <a:r>
              <a:rPr lang="uk-UA" b="1" dirty="0" err="1" smtClean="0"/>
              <a:t>мурамідаза</a:t>
            </a:r>
            <a:r>
              <a:rPr lang="uk-UA" b="1" dirty="0" smtClean="0"/>
              <a:t>) </a:t>
            </a:r>
            <a:r>
              <a:rPr lang="uk-UA" dirty="0" smtClean="0"/>
              <a:t>фермент атакуючий клітинну стінку бактерій</a:t>
            </a:r>
          </a:p>
          <a:p>
            <a:r>
              <a:rPr lang="uk-UA" b="1" dirty="0" smtClean="0"/>
              <a:t>інтерферони</a:t>
            </a:r>
            <a:r>
              <a:rPr lang="uk-UA" dirty="0" smtClean="0"/>
              <a:t>: відповідь на вірусну інфекцію, блокада реплікації вірусів</a:t>
            </a:r>
          </a:p>
          <a:p>
            <a:r>
              <a:rPr lang="uk-UA" b="1" dirty="0" smtClean="0"/>
              <a:t>система комплементу</a:t>
            </a:r>
            <a:r>
              <a:rPr lang="uk-UA" dirty="0" smtClean="0"/>
              <a:t>: група білків плазми; при активації утворюють пори в мембрані клітин-мішеней. Білки позначаються С1-С9, В, </a:t>
            </a:r>
            <a:r>
              <a:rPr lang="en-US" dirty="0" smtClean="0"/>
              <a:t>D</a:t>
            </a:r>
            <a:r>
              <a:rPr lang="uk-UA" dirty="0" smtClean="0"/>
              <a:t> </a:t>
            </a:r>
          </a:p>
          <a:p>
            <a:endParaRPr lang="uk-UA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98037" y="1313727"/>
            <a:ext cx="2143125" cy="21431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3856" y="2957800"/>
            <a:ext cx="2143125" cy="214312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50399" y="4981575"/>
            <a:ext cx="2438400" cy="187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1565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Дія    інтерферону</a:t>
            </a:r>
            <a:endParaRPr lang="uk-UA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17964" y="1783122"/>
            <a:ext cx="7872845" cy="4330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6280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dirty="0" smtClean="0"/>
              <a:t>Клітинний вроджений імунітет</a:t>
            </a:r>
            <a:endParaRPr lang="uk-UA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385454"/>
            <a:ext cx="10515600" cy="5273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dirty="0" smtClean="0"/>
              <a:t>                           </a:t>
            </a:r>
            <a:r>
              <a:rPr lang="uk-UA" b="1" dirty="0" smtClean="0">
                <a:solidFill>
                  <a:srgbClr val="FF0000"/>
                </a:solidFill>
              </a:rPr>
              <a:t>Мають фагоцитарні властивості</a:t>
            </a:r>
          </a:p>
          <a:p>
            <a:r>
              <a:rPr lang="uk-UA" dirty="0" smtClean="0"/>
              <a:t>-гранулоцити крові (</a:t>
            </a:r>
            <a:r>
              <a:rPr lang="uk-UA" dirty="0" err="1" smtClean="0"/>
              <a:t>нейтрофіли</a:t>
            </a:r>
            <a:r>
              <a:rPr lang="uk-UA" dirty="0" smtClean="0"/>
              <a:t>, еозинофіли, базофіли)</a:t>
            </a:r>
          </a:p>
          <a:p>
            <a:r>
              <a:rPr lang="uk-UA" dirty="0" smtClean="0"/>
              <a:t>- моноцити →</a:t>
            </a:r>
            <a:r>
              <a:rPr lang="uk-UA" dirty="0" err="1" smtClean="0"/>
              <a:t>тканеві</a:t>
            </a:r>
            <a:r>
              <a:rPr lang="uk-UA" dirty="0" smtClean="0"/>
              <a:t> макрофаги</a:t>
            </a:r>
          </a:p>
          <a:p>
            <a:r>
              <a:rPr lang="uk-UA" dirty="0" smtClean="0"/>
              <a:t>-дендритні клітини</a:t>
            </a:r>
          </a:p>
          <a:p>
            <a:r>
              <a:rPr lang="uk-UA" dirty="0" smtClean="0"/>
              <a:t>-тучні клітини</a:t>
            </a:r>
          </a:p>
          <a:p>
            <a:endParaRPr lang="uk-UA" dirty="0"/>
          </a:p>
          <a:p>
            <a:endParaRPr lang="uk-UA" dirty="0" smtClean="0"/>
          </a:p>
          <a:p>
            <a:endParaRPr lang="uk-UA" dirty="0" smtClean="0"/>
          </a:p>
          <a:p>
            <a:endParaRPr lang="uk-UA" dirty="0"/>
          </a:p>
          <a:p>
            <a:r>
              <a:rPr lang="uk-UA" b="1" dirty="0" smtClean="0">
                <a:solidFill>
                  <a:srgbClr val="FF0000"/>
                </a:solidFill>
              </a:rPr>
              <a:t>Натуральні </a:t>
            </a:r>
            <a:r>
              <a:rPr lang="uk-UA" b="1" dirty="0" err="1" smtClean="0">
                <a:solidFill>
                  <a:srgbClr val="FF0000"/>
                </a:solidFill>
              </a:rPr>
              <a:t>кілери</a:t>
            </a:r>
            <a:r>
              <a:rPr lang="uk-UA" b="1" dirty="0" smtClean="0">
                <a:solidFill>
                  <a:srgbClr val="FF0000"/>
                </a:solidFill>
              </a:rPr>
              <a:t> </a:t>
            </a:r>
            <a:r>
              <a:rPr lang="uk-UA" dirty="0" smtClean="0"/>
              <a:t>вбивають клітини, які заражені вірусами  </a:t>
            </a:r>
          </a:p>
          <a:p>
            <a:endParaRPr lang="uk-UA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6837" y="2331044"/>
            <a:ext cx="5745162" cy="3382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8646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dirty="0" smtClean="0"/>
              <a:t>Фагоцитарна властивість клітин</a:t>
            </a:r>
            <a:endParaRPr lang="uk-UA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0135"/>
          <a:stretch/>
        </p:blipFill>
        <p:spPr>
          <a:xfrm>
            <a:off x="286328" y="1782618"/>
            <a:ext cx="5717308" cy="450734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9350" y="2050328"/>
            <a:ext cx="5829300" cy="397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2035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66255"/>
            <a:ext cx="10515600" cy="1043709"/>
          </a:xfrm>
        </p:spPr>
        <p:txBody>
          <a:bodyPr/>
          <a:lstStyle/>
          <a:p>
            <a:r>
              <a:rPr lang="uk-UA" b="1" dirty="0" smtClean="0"/>
              <a:t>Натуральні </a:t>
            </a:r>
            <a:r>
              <a:rPr lang="uk-UA" b="1" dirty="0" err="1" smtClean="0"/>
              <a:t>кілери</a:t>
            </a:r>
            <a:r>
              <a:rPr lang="uk-UA" b="1" dirty="0" smtClean="0"/>
              <a:t> (</a:t>
            </a:r>
            <a:r>
              <a:rPr lang="en-US" b="1" dirty="0" smtClean="0"/>
              <a:t>Natural killer)</a:t>
            </a:r>
            <a:endParaRPr lang="uk-UA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84436" y="1406339"/>
            <a:ext cx="7224121" cy="545166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118" y="2358014"/>
            <a:ext cx="4063836" cy="2962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20901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641</TotalTime>
  <Words>329</Words>
  <Application>Microsoft Office PowerPoint</Application>
  <PresentationFormat>Широкоэкранный</PresentationFormat>
  <Paragraphs>70</Paragraphs>
  <Slides>29</Slides>
  <Notes>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5" baseType="lpstr">
      <vt:lpstr>Arial</vt:lpstr>
      <vt:lpstr>Calibri</vt:lpstr>
      <vt:lpstr>Calibri Light</vt:lpstr>
      <vt:lpstr>Times New Roman</vt:lpstr>
      <vt:lpstr>Тема Office</vt:lpstr>
      <vt:lpstr>Acrobat Document</vt:lpstr>
      <vt:lpstr>Захисні системи організму. Імунітет</vt:lpstr>
      <vt:lpstr>Імунітет</vt:lpstr>
      <vt:lpstr>Механізми захисту організму від пошкоджуючих факторів</vt:lpstr>
      <vt:lpstr>Презентация PowerPoint</vt:lpstr>
      <vt:lpstr>Неспецифічний спадковий імунітет (гуморальний та клітинний)</vt:lpstr>
      <vt:lpstr>Дія    інтерферону</vt:lpstr>
      <vt:lpstr>Клітинний вроджений імунітет</vt:lpstr>
      <vt:lpstr>Фагоцитарна властивість клітин</vt:lpstr>
      <vt:lpstr>Натуральні кілери (Natural killer)</vt:lpstr>
      <vt:lpstr>Специфічний набутий імунітет (гуморальний і клітинний)</vt:lpstr>
      <vt:lpstr>Презентация PowerPoint</vt:lpstr>
      <vt:lpstr>Презентация PowerPoint</vt:lpstr>
      <vt:lpstr>Специфічний набутий імунітет</vt:lpstr>
      <vt:lpstr>Презентация PowerPoint</vt:lpstr>
      <vt:lpstr>Будова антитіла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Захисні системи організму. Імунітет</dc:title>
  <dc:creator>Юра</dc:creator>
  <cp:lastModifiedBy>Юра</cp:lastModifiedBy>
  <cp:revision>55</cp:revision>
  <dcterms:created xsi:type="dcterms:W3CDTF">2021-02-20T13:02:26Z</dcterms:created>
  <dcterms:modified xsi:type="dcterms:W3CDTF">2021-02-21T21:56:06Z</dcterms:modified>
</cp:coreProperties>
</file>