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28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FFCCFF"/>
    <a:srgbClr val="FF33CC"/>
    <a:srgbClr val="66FF33"/>
    <a:srgbClr val="00FFFF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8" autoAdjust="0"/>
    <p:restoredTop sz="94660"/>
  </p:normalViewPr>
  <p:slideViewPr>
    <p:cSldViewPr>
      <p:cViewPr>
        <p:scale>
          <a:sx n="60" d="100"/>
          <a:sy n="60" d="100"/>
        </p:scale>
        <p:origin x="-67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79A72-2727-424D-B5FE-A91191538121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185DEC-A004-4FA4-88FD-66C2E3F007A9}">
      <dgm:prSet phldrT="[Текст]" custT="1"/>
      <dgm:spPr/>
      <dgm:t>
        <a:bodyPr/>
        <a:lstStyle/>
        <a:p>
          <a:pPr algn="just"/>
          <a:r>
            <a:rPr lang="uk-UA" sz="2400" b="1" noProof="0" dirty="0" smtClean="0"/>
            <a:t>Коваль Л.В., </a:t>
          </a:r>
          <a:r>
            <a:rPr lang="uk-UA" sz="2400" b="1" noProof="0" dirty="0" err="1" smtClean="0"/>
            <a:t>Скворцова</a:t>
          </a:r>
          <a:r>
            <a:rPr lang="uk-UA" sz="2400" b="1" noProof="0" dirty="0" smtClean="0"/>
            <a:t> С.О. </a:t>
          </a:r>
          <a:r>
            <a:rPr lang="uk-UA" sz="24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noProof="0" dirty="0" err="1" smtClean="0"/>
            <a:t>„Початкове</a:t>
          </a:r>
          <a:r>
            <a:rPr lang="uk-UA" sz="2400" noProof="0" dirty="0" smtClean="0"/>
            <a:t> </a:t>
          </a:r>
          <a:r>
            <a:rPr lang="uk-UA" sz="2400" noProof="0" dirty="0" err="1" smtClean="0"/>
            <a:t>навчання”</a:t>
          </a:r>
          <a:r>
            <a:rPr lang="uk-UA" sz="2400" noProof="0" dirty="0" smtClean="0"/>
            <a:t>, освітньо-кваліфікаційного рівня </a:t>
          </a:r>
          <a:r>
            <a:rPr lang="uk-UA" sz="2400" noProof="0" dirty="0" err="1" smtClean="0"/>
            <a:t>„бакалавр”</a:t>
          </a:r>
          <a:r>
            <a:rPr lang="uk-UA" sz="2400" noProof="0" dirty="0" smtClean="0"/>
            <a:t> – Харків: ЧП «</a:t>
          </a:r>
          <a:r>
            <a:rPr lang="uk-UA" sz="2400" noProof="0" dirty="0" err="1" smtClean="0"/>
            <a:t>Принт-Лідер</a:t>
          </a:r>
          <a:r>
            <a:rPr lang="uk-UA" sz="2400" noProof="0" dirty="0" smtClean="0"/>
            <a:t>»,  2011. – 414 с. – С.25– 34.</a:t>
          </a:r>
          <a:endParaRPr lang="uk-UA" sz="2400" noProof="0" dirty="0"/>
        </a:p>
      </dgm:t>
    </dgm:pt>
    <dgm:pt modelId="{7A64F6CD-A89D-447D-894E-D75895622BAD}" type="parTrans" cxnId="{C4813B3E-BED6-496A-A2CB-8B9B14B89133}">
      <dgm:prSet/>
      <dgm:spPr/>
      <dgm:t>
        <a:bodyPr/>
        <a:lstStyle/>
        <a:p>
          <a:endParaRPr lang="ru-RU"/>
        </a:p>
      </dgm:t>
    </dgm:pt>
    <dgm:pt modelId="{AE6FA960-0A41-418B-B19C-B799CADA261A}" type="sibTrans" cxnId="{C4813B3E-BED6-496A-A2CB-8B9B14B89133}">
      <dgm:prSet/>
      <dgm:spPr/>
      <dgm:t>
        <a:bodyPr/>
        <a:lstStyle/>
        <a:p>
          <a:endParaRPr lang="ru-RU"/>
        </a:p>
      </dgm:t>
    </dgm:pt>
    <dgm:pt modelId="{904D20C8-10B8-4171-B597-768FCCA53FB4}">
      <dgm:prSet phldrT="[Текст]" custT="1"/>
      <dgm:spPr/>
      <dgm:t>
        <a:bodyPr/>
        <a:lstStyle/>
        <a:p>
          <a:pPr algn="just"/>
          <a:r>
            <a:rPr lang="uk-UA" sz="2400" b="1" noProof="0" dirty="0" smtClean="0"/>
            <a:t>Богданович М.В., Козак М.В., Король Я.А.</a:t>
          </a:r>
          <a:r>
            <a:rPr lang="uk-UA" sz="2400" noProof="0" dirty="0" smtClean="0"/>
            <a:t> Методика викладання математики в початкових класах: </a:t>
          </a:r>
          <a:r>
            <a:rPr lang="uk-UA" sz="2400" noProof="0" dirty="0" err="1" smtClean="0"/>
            <a:t>Навч</a:t>
          </a:r>
          <a:r>
            <a:rPr lang="uk-UA" sz="2400" noProof="0" dirty="0" smtClean="0"/>
            <a:t>. </a:t>
          </a:r>
          <a:r>
            <a:rPr lang="uk-UA" sz="2400" noProof="0" dirty="0" err="1" smtClean="0"/>
            <a:t>пос</a:t>
          </a:r>
          <a:r>
            <a:rPr lang="uk-UA" sz="2400" noProof="0" dirty="0" smtClean="0"/>
            <a:t>. — К.: А.С.К., 1988. — 352 с. – С.  48 - 117.</a:t>
          </a:r>
          <a:endParaRPr lang="uk-UA" sz="2400" noProof="0" dirty="0"/>
        </a:p>
      </dgm:t>
    </dgm:pt>
    <dgm:pt modelId="{AB13E09B-144B-4E8C-859C-2D69DAE6EC31}" type="parTrans" cxnId="{35602394-AD83-4D69-8485-29B95562C5C3}">
      <dgm:prSet/>
      <dgm:spPr/>
      <dgm:t>
        <a:bodyPr/>
        <a:lstStyle/>
        <a:p>
          <a:endParaRPr lang="ru-RU"/>
        </a:p>
      </dgm:t>
    </dgm:pt>
    <dgm:pt modelId="{A724B662-0105-41B3-A843-9B2B02E3932C}" type="sibTrans" cxnId="{35602394-AD83-4D69-8485-29B95562C5C3}">
      <dgm:prSet/>
      <dgm:spPr/>
      <dgm:t>
        <a:bodyPr/>
        <a:lstStyle/>
        <a:p>
          <a:endParaRPr lang="ru-RU"/>
        </a:p>
      </dgm:t>
    </dgm:pt>
    <dgm:pt modelId="{A1FDD25E-E824-4031-88BC-0F373555732D}">
      <dgm:prSet phldrT="[Текст]" custT="1"/>
      <dgm:spPr/>
      <dgm:t>
        <a:bodyPr/>
        <a:lstStyle/>
        <a:p>
          <a:pPr algn="just">
            <a:lnSpc>
              <a:spcPct val="80000"/>
            </a:lnSpc>
          </a:pPr>
          <a:r>
            <a:rPr lang="uk-UA" sz="2400" b="1" noProof="0" dirty="0" smtClean="0"/>
            <a:t> </a:t>
          </a:r>
        </a:p>
        <a:p>
          <a:pPr algn="just">
            <a:lnSpc>
              <a:spcPct val="80000"/>
            </a:lnSpc>
          </a:pPr>
          <a:r>
            <a:rPr lang="uk-UA" sz="2400" b="1" noProof="0" dirty="0" smtClean="0"/>
            <a:t>Урок математики у початковій школі: мета, завдання, структура </a:t>
          </a:r>
          <a:r>
            <a:rPr lang="en-US" sz="2400" b="1" noProof="0" dirty="0" smtClean="0"/>
            <a:t>/</a:t>
          </a:r>
          <a:r>
            <a:rPr lang="uk-UA" sz="2400" b="1" noProof="0" dirty="0" smtClean="0"/>
            <a:t> </a:t>
          </a:r>
          <a:r>
            <a:rPr lang="uk-UA" sz="2400" b="0" noProof="0" dirty="0" err="1" smtClean="0"/>
            <a:t>Скворцова</a:t>
          </a:r>
          <a:r>
            <a:rPr lang="uk-UA" sz="2400" b="0" noProof="0" dirty="0" smtClean="0"/>
            <a:t> С. </a:t>
          </a:r>
          <a:r>
            <a:rPr lang="uk-UA" sz="2400" b="0" noProof="0" dirty="0" err="1" smtClean="0"/>
            <a:t>Онопрієнко</a:t>
          </a:r>
          <a:r>
            <a:rPr lang="uk-UA" sz="2400" b="0" noProof="0" dirty="0" smtClean="0"/>
            <a:t> О. </a:t>
          </a:r>
          <a:r>
            <a:rPr lang="uk-UA" sz="2400" noProof="0" dirty="0" smtClean="0"/>
            <a:t>// Початкова  школа. – 2015. – №1. – С. 4-9.</a:t>
          </a:r>
          <a:endParaRPr lang="en-US" sz="2400" noProof="0" dirty="0" smtClean="0"/>
        </a:p>
        <a:p>
          <a:pPr algn="just">
            <a:lnSpc>
              <a:spcPct val="80000"/>
            </a:lnSpc>
          </a:pPr>
          <a:r>
            <a:rPr lang="uk-UA" sz="2400" b="1" noProof="0" dirty="0" smtClean="0"/>
            <a:t>Рефлексивний</a:t>
          </a:r>
          <a:r>
            <a:rPr lang="uk-UA" sz="2400" noProof="0" dirty="0" smtClean="0"/>
            <a:t> </a:t>
          </a:r>
          <a:r>
            <a:rPr lang="uk-UA" sz="2400" b="1" noProof="0" dirty="0" smtClean="0"/>
            <a:t>компонент</a:t>
          </a:r>
          <a:r>
            <a:rPr lang="uk-UA" sz="2400" noProof="0" dirty="0" smtClean="0"/>
            <a:t> </a:t>
          </a:r>
          <a:r>
            <a:rPr lang="uk-UA" sz="2400" b="1" noProof="0" dirty="0" smtClean="0"/>
            <a:t>уроку</a:t>
          </a:r>
          <a:r>
            <a:rPr lang="uk-UA" sz="2400" noProof="0" dirty="0" smtClean="0"/>
            <a:t> </a:t>
          </a:r>
          <a:r>
            <a:rPr lang="en-US" sz="2400" noProof="0" dirty="0" smtClean="0"/>
            <a:t>/</a:t>
          </a:r>
          <a:r>
            <a:rPr lang="ru-RU" sz="2400" noProof="0" dirty="0" smtClean="0"/>
            <a:t>Савченко О. </a:t>
          </a:r>
          <a:r>
            <a:rPr lang="en-US" sz="2400" noProof="0" dirty="0" smtClean="0"/>
            <a:t>// </a:t>
          </a:r>
          <a:r>
            <a:rPr lang="uk-UA" sz="2400" noProof="0" dirty="0" smtClean="0"/>
            <a:t>Учитель початкової школи. – 2015. - №4. – С. 5-9</a:t>
          </a:r>
          <a:endParaRPr lang="uk-UA" sz="2400" noProof="0" dirty="0"/>
        </a:p>
      </dgm:t>
    </dgm:pt>
    <dgm:pt modelId="{C702E0CA-6275-47FC-BA78-67A35C06F402}" type="parTrans" cxnId="{89460EDA-9BD4-4293-90B9-DE031DD704FC}">
      <dgm:prSet/>
      <dgm:spPr/>
      <dgm:t>
        <a:bodyPr/>
        <a:lstStyle/>
        <a:p>
          <a:endParaRPr lang="ru-RU"/>
        </a:p>
      </dgm:t>
    </dgm:pt>
    <dgm:pt modelId="{3CCF12BB-1C33-46E8-82C6-DC01B0B90D19}" type="sibTrans" cxnId="{89460EDA-9BD4-4293-90B9-DE031DD704FC}">
      <dgm:prSet/>
      <dgm:spPr/>
      <dgm:t>
        <a:bodyPr/>
        <a:lstStyle/>
        <a:p>
          <a:endParaRPr lang="ru-RU"/>
        </a:p>
      </dgm:t>
    </dgm:pt>
    <dgm:pt modelId="{1B3D0ADA-319A-4940-B395-95DDFC699AD5}" type="pres">
      <dgm:prSet presAssocID="{DD079A72-2727-424D-B5FE-A911915381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34294-6D5C-4362-AE07-3750C0B6CB94}" type="pres">
      <dgm:prSet presAssocID="{F0185DEC-A004-4FA4-88FD-66C2E3F007A9}" presName="node" presStyleLbl="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4BE53-D7CF-43C4-9E28-06C19846DE34}" type="pres">
      <dgm:prSet presAssocID="{AE6FA960-0A41-418B-B19C-B799CADA261A}" presName="sibTrans" presStyleCnt="0"/>
      <dgm:spPr/>
      <dgm:t>
        <a:bodyPr/>
        <a:lstStyle/>
        <a:p>
          <a:endParaRPr lang="ru-RU"/>
        </a:p>
      </dgm:t>
    </dgm:pt>
    <dgm:pt modelId="{AA690A2A-462F-4842-87AB-27D36FBE8E82}" type="pres">
      <dgm:prSet presAssocID="{904D20C8-10B8-4171-B597-768FCCA53FB4}" presName="node" presStyleLbl="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8EF68-1A81-4AB3-AAA6-287B403EDA26}" type="pres">
      <dgm:prSet presAssocID="{A724B662-0105-41B3-A843-9B2B02E3932C}" presName="sibTrans" presStyleCnt="0"/>
      <dgm:spPr/>
      <dgm:t>
        <a:bodyPr/>
        <a:lstStyle/>
        <a:p>
          <a:endParaRPr lang="ru-RU"/>
        </a:p>
      </dgm:t>
    </dgm:pt>
    <dgm:pt modelId="{4D486EF9-B268-495E-A68E-24F75757F6C9}" type="pres">
      <dgm:prSet presAssocID="{A1FDD25E-E824-4031-88BC-0F373555732D}" presName="node" presStyleLbl="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9A8C33-C436-4E11-9B64-0EDD77CA53F4}" type="presOf" srcId="{F0185DEC-A004-4FA4-88FD-66C2E3F007A9}" destId="{E6B34294-6D5C-4362-AE07-3750C0B6CB94}" srcOrd="0" destOrd="0" presId="urn:microsoft.com/office/officeart/2005/8/layout/hList6"/>
    <dgm:cxn modelId="{088AB8D1-437F-46D6-ABC3-0CFF2895B4B7}" type="presOf" srcId="{904D20C8-10B8-4171-B597-768FCCA53FB4}" destId="{AA690A2A-462F-4842-87AB-27D36FBE8E82}" srcOrd="0" destOrd="0" presId="urn:microsoft.com/office/officeart/2005/8/layout/hList6"/>
    <dgm:cxn modelId="{89460EDA-9BD4-4293-90B9-DE031DD704FC}" srcId="{DD079A72-2727-424D-B5FE-A91191538121}" destId="{A1FDD25E-E824-4031-88BC-0F373555732D}" srcOrd="2" destOrd="0" parTransId="{C702E0CA-6275-47FC-BA78-67A35C06F402}" sibTransId="{3CCF12BB-1C33-46E8-82C6-DC01B0B90D19}"/>
    <dgm:cxn modelId="{6886DE61-07B7-49D2-9491-8DD5D7765491}" type="presOf" srcId="{DD079A72-2727-424D-B5FE-A91191538121}" destId="{1B3D0ADA-319A-4940-B395-95DDFC699AD5}" srcOrd="0" destOrd="0" presId="urn:microsoft.com/office/officeart/2005/8/layout/hList6"/>
    <dgm:cxn modelId="{35602394-AD83-4D69-8485-29B95562C5C3}" srcId="{DD079A72-2727-424D-B5FE-A91191538121}" destId="{904D20C8-10B8-4171-B597-768FCCA53FB4}" srcOrd="1" destOrd="0" parTransId="{AB13E09B-144B-4E8C-859C-2D69DAE6EC31}" sibTransId="{A724B662-0105-41B3-A843-9B2B02E3932C}"/>
    <dgm:cxn modelId="{C95AFF39-EC8E-46A2-AF45-36F6C7AE3FC9}" type="presOf" srcId="{A1FDD25E-E824-4031-88BC-0F373555732D}" destId="{4D486EF9-B268-495E-A68E-24F75757F6C9}" srcOrd="0" destOrd="0" presId="urn:microsoft.com/office/officeart/2005/8/layout/hList6"/>
    <dgm:cxn modelId="{C4813B3E-BED6-496A-A2CB-8B9B14B89133}" srcId="{DD079A72-2727-424D-B5FE-A91191538121}" destId="{F0185DEC-A004-4FA4-88FD-66C2E3F007A9}" srcOrd="0" destOrd="0" parTransId="{7A64F6CD-A89D-447D-894E-D75895622BAD}" sibTransId="{AE6FA960-0A41-418B-B19C-B799CADA261A}"/>
    <dgm:cxn modelId="{473E09CA-902F-497A-9069-A5F4E4D9924D}" type="presParOf" srcId="{1B3D0ADA-319A-4940-B395-95DDFC699AD5}" destId="{E6B34294-6D5C-4362-AE07-3750C0B6CB94}" srcOrd="0" destOrd="0" presId="urn:microsoft.com/office/officeart/2005/8/layout/hList6"/>
    <dgm:cxn modelId="{F2D111A4-A4C8-4946-B671-B1CD28EF96F7}" type="presParOf" srcId="{1B3D0ADA-319A-4940-B395-95DDFC699AD5}" destId="{E8E4BE53-D7CF-43C4-9E28-06C19846DE34}" srcOrd="1" destOrd="0" presId="urn:microsoft.com/office/officeart/2005/8/layout/hList6"/>
    <dgm:cxn modelId="{9384F232-68D7-40D7-A0C5-0CA41F1F7B7E}" type="presParOf" srcId="{1B3D0ADA-319A-4940-B395-95DDFC699AD5}" destId="{AA690A2A-462F-4842-87AB-27D36FBE8E82}" srcOrd="2" destOrd="0" presId="urn:microsoft.com/office/officeart/2005/8/layout/hList6"/>
    <dgm:cxn modelId="{1D7393EC-644E-471D-842C-125B8ECC1FDE}" type="presParOf" srcId="{1B3D0ADA-319A-4940-B395-95DDFC699AD5}" destId="{5B68EF68-1A81-4AB3-AAA6-287B403EDA26}" srcOrd="3" destOrd="0" presId="urn:microsoft.com/office/officeart/2005/8/layout/hList6"/>
    <dgm:cxn modelId="{D63DE06F-1F27-41DD-8F67-11204E984656}" type="presParOf" srcId="{1B3D0ADA-319A-4940-B395-95DDFC699AD5}" destId="{4D486EF9-B268-495E-A68E-24F75757F6C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34294-6D5C-4362-AE07-3750C0B6CB94}">
      <dsp:nvSpPr>
        <dsp:cNvPr id="0" name=""/>
        <dsp:cNvSpPr/>
      </dsp:nvSpPr>
      <dsp:spPr>
        <a:xfrm rot="16200000">
          <a:off x="-1787846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dirty="0" smtClean="0"/>
            <a:t>Коваль Л.В., </a:t>
          </a:r>
          <a:r>
            <a:rPr lang="uk-UA" sz="2400" b="1" kern="1200" noProof="0" dirty="0" err="1" smtClean="0"/>
            <a:t>Скворцова</a:t>
          </a:r>
          <a:r>
            <a:rPr lang="uk-UA" sz="2400" b="1" kern="1200" noProof="0" dirty="0" smtClean="0"/>
            <a:t> С.О. </a:t>
          </a:r>
          <a:r>
            <a:rPr lang="uk-UA" sz="2400" kern="12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kern="1200" noProof="0" dirty="0" err="1" smtClean="0"/>
            <a:t>„Початкове</a:t>
          </a:r>
          <a:r>
            <a:rPr lang="uk-UA" sz="2400" kern="1200" noProof="0" dirty="0" smtClean="0"/>
            <a:t> </a:t>
          </a:r>
          <a:r>
            <a:rPr lang="uk-UA" sz="2400" kern="1200" noProof="0" dirty="0" err="1" smtClean="0"/>
            <a:t>навчання”</a:t>
          </a:r>
          <a:r>
            <a:rPr lang="uk-UA" sz="2400" kern="1200" noProof="0" dirty="0" smtClean="0"/>
            <a:t>, освітньо-кваліфікаційного рівня </a:t>
          </a:r>
          <a:r>
            <a:rPr lang="uk-UA" sz="2400" kern="1200" noProof="0" dirty="0" err="1" smtClean="0"/>
            <a:t>„бакалавр”</a:t>
          </a:r>
          <a:r>
            <a:rPr lang="uk-UA" sz="2400" kern="1200" noProof="0" dirty="0" smtClean="0"/>
            <a:t> – Харків: ЧП «</a:t>
          </a:r>
          <a:r>
            <a:rPr lang="uk-UA" sz="2400" kern="1200" noProof="0" dirty="0" err="1" smtClean="0"/>
            <a:t>Принт-Лідер</a:t>
          </a:r>
          <a:r>
            <a:rPr lang="uk-UA" sz="2400" kern="1200" noProof="0" dirty="0" smtClean="0"/>
            <a:t>»,  2011. – 414 с. – С.25– 34.</a:t>
          </a:r>
          <a:endParaRPr lang="uk-UA" sz="2400" kern="1200" noProof="0" dirty="0"/>
        </a:p>
      </dsp:txBody>
      <dsp:txXfrm rot="16200000">
        <a:off x="-1787846" y="1794320"/>
        <a:ext cx="6624735" cy="3036093"/>
      </dsp:txXfrm>
    </dsp:sp>
    <dsp:sp modelId="{AA690A2A-462F-4842-87AB-27D36FBE8E82}">
      <dsp:nvSpPr>
        <dsp:cNvPr id="0" name=""/>
        <dsp:cNvSpPr/>
      </dsp:nvSpPr>
      <dsp:spPr>
        <a:xfrm rot="16200000">
          <a:off x="1259632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dirty="0" smtClean="0"/>
            <a:t>Богданович М.В., Козак М.В., Король Я.А.</a:t>
          </a:r>
          <a:r>
            <a:rPr lang="uk-UA" sz="2400" kern="1200" noProof="0" dirty="0" smtClean="0"/>
            <a:t> Методика викладання математики в початкових класах: </a:t>
          </a:r>
          <a:r>
            <a:rPr lang="uk-UA" sz="2400" kern="1200" noProof="0" dirty="0" err="1" smtClean="0"/>
            <a:t>Навч</a:t>
          </a:r>
          <a:r>
            <a:rPr lang="uk-UA" sz="2400" kern="1200" noProof="0" dirty="0" smtClean="0"/>
            <a:t>. </a:t>
          </a:r>
          <a:r>
            <a:rPr lang="uk-UA" sz="2400" kern="1200" noProof="0" dirty="0" err="1" smtClean="0"/>
            <a:t>пос</a:t>
          </a:r>
          <a:r>
            <a:rPr lang="uk-UA" sz="2400" kern="1200" noProof="0" dirty="0" smtClean="0"/>
            <a:t>. — К.: А.С.К., 1988. — 352 с. – С.  48 - 117.</a:t>
          </a:r>
          <a:endParaRPr lang="uk-UA" sz="2400" kern="1200" noProof="0" dirty="0"/>
        </a:p>
      </dsp:txBody>
      <dsp:txXfrm rot="16200000">
        <a:off x="1259632" y="1794320"/>
        <a:ext cx="6624735" cy="3036093"/>
      </dsp:txXfrm>
    </dsp:sp>
    <dsp:sp modelId="{4D486EF9-B268-495E-A68E-24F75757F6C9}">
      <dsp:nvSpPr>
        <dsp:cNvPr id="0" name=""/>
        <dsp:cNvSpPr/>
      </dsp:nvSpPr>
      <dsp:spPr>
        <a:xfrm rot="16200000">
          <a:off x="4307111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dirty="0" smtClean="0"/>
            <a:t> </a:t>
          </a:r>
        </a:p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dirty="0" smtClean="0"/>
            <a:t>Урок математики у початковій школі: мета, завдання, структура </a:t>
          </a:r>
          <a:r>
            <a:rPr lang="en-US" sz="2400" b="1" kern="1200" noProof="0" dirty="0" smtClean="0"/>
            <a:t>/</a:t>
          </a:r>
          <a:r>
            <a:rPr lang="uk-UA" sz="2400" b="1" kern="1200" noProof="0" dirty="0" smtClean="0"/>
            <a:t> </a:t>
          </a:r>
          <a:r>
            <a:rPr lang="uk-UA" sz="2400" b="0" kern="1200" noProof="0" dirty="0" err="1" smtClean="0"/>
            <a:t>Скворцова</a:t>
          </a:r>
          <a:r>
            <a:rPr lang="uk-UA" sz="2400" b="0" kern="1200" noProof="0" dirty="0" smtClean="0"/>
            <a:t> С. </a:t>
          </a:r>
          <a:r>
            <a:rPr lang="uk-UA" sz="2400" b="0" kern="1200" noProof="0" dirty="0" err="1" smtClean="0"/>
            <a:t>Онопрієнко</a:t>
          </a:r>
          <a:r>
            <a:rPr lang="uk-UA" sz="2400" b="0" kern="1200" noProof="0" dirty="0" smtClean="0"/>
            <a:t> О. </a:t>
          </a:r>
          <a:r>
            <a:rPr lang="uk-UA" sz="2400" kern="1200" noProof="0" dirty="0" smtClean="0"/>
            <a:t>// Початкова  школа. – 2015. – №1. – С. 4-9.</a:t>
          </a:r>
          <a:endParaRPr lang="en-US" sz="2400" kern="1200" noProof="0" dirty="0" smtClean="0"/>
        </a:p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dirty="0" smtClean="0"/>
            <a:t>Рефлексивний</a:t>
          </a:r>
          <a:r>
            <a:rPr lang="uk-UA" sz="2400" kern="1200" noProof="0" dirty="0" smtClean="0"/>
            <a:t> </a:t>
          </a:r>
          <a:r>
            <a:rPr lang="uk-UA" sz="2400" b="1" kern="1200" noProof="0" dirty="0" smtClean="0"/>
            <a:t>компонент</a:t>
          </a:r>
          <a:r>
            <a:rPr lang="uk-UA" sz="2400" kern="1200" noProof="0" dirty="0" smtClean="0"/>
            <a:t> </a:t>
          </a:r>
          <a:r>
            <a:rPr lang="uk-UA" sz="2400" b="1" kern="1200" noProof="0" dirty="0" smtClean="0"/>
            <a:t>уроку</a:t>
          </a:r>
          <a:r>
            <a:rPr lang="uk-UA" sz="2400" kern="1200" noProof="0" dirty="0" smtClean="0"/>
            <a:t> </a:t>
          </a:r>
          <a:r>
            <a:rPr lang="en-US" sz="2400" kern="1200" noProof="0" dirty="0" smtClean="0"/>
            <a:t>/</a:t>
          </a:r>
          <a:r>
            <a:rPr lang="ru-RU" sz="2400" kern="1200" noProof="0" dirty="0" smtClean="0"/>
            <a:t>Савченко О. </a:t>
          </a:r>
          <a:r>
            <a:rPr lang="en-US" sz="2400" kern="1200" noProof="0" dirty="0" smtClean="0"/>
            <a:t>// </a:t>
          </a:r>
          <a:r>
            <a:rPr lang="uk-UA" sz="2400" kern="1200" noProof="0" dirty="0" smtClean="0"/>
            <a:t>Учитель початкової школи. – 2015. - №4. – С. 5-9</a:t>
          </a:r>
          <a:endParaRPr lang="uk-UA" sz="2400" kern="1200" noProof="0" dirty="0"/>
        </a:p>
      </dsp:txBody>
      <dsp:txXfrm rot="16200000">
        <a:off x="4307111" y="1794320"/>
        <a:ext cx="6624735" cy="3036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5274A-7586-48EA-8C80-3E9B45F93D68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570DD-C33D-4643-AA28-FB8FA7BA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086E974-AED8-4228-A989-5747C37F709C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D72BA2-C5BF-4821-BDB4-6008A1CD7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572" y="-285776"/>
            <a:ext cx="8229600" cy="125272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Література</a:t>
            </a:r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662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41160a7bdd89c30fd9b61d3ab76cc92a30b68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3253</TotalTime>
  <Words>144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Література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2. Сучасний урок математики в початковій школі</dc:title>
  <dc:creator>Admin</dc:creator>
  <cp:lastModifiedBy>Marinochka</cp:lastModifiedBy>
  <cp:revision>200</cp:revision>
  <dcterms:created xsi:type="dcterms:W3CDTF">2013-01-29T07:43:25Z</dcterms:created>
  <dcterms:modified xsi:type="dcterms:W3CDTF">2016-06-21T20:37:16Z</dcterms:modified>
</cp:coreProperties>
</file>