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34" r:id="rId2"/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7E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552" autoAdjust="0"/>
    <p:restoredTop sz="94660"/>
  </p:normalViewPr>
  <p:slideViewPr>
    <p:cSldViewPr>
      <p:cViewPr>
        <p:scale>
          <a:sx n="62" d="100"/>
          <a:sy n="62" d="100"/>
        </p:scale>
        <p:origin x="-1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99A7400-672D-4C2A-A0BC-3DB91C3E611F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9A7400-672D-4C2A-A0BC-3DB91C3E611F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043890" cy="1320594"/>
          </a:xfrm>
        </p:spPr>
        <p:txBody>
          <a:bodyPr>
            <a:noAutofit/>
          </a:bodyPr>
          <a:lstStyle/>
          <a:p>
            <a:pPr algn="ctr">
              <a:lnSpc>
                <a:spcPts val="4300"/>
              </a:lnSpc>
            </a:pPr>
            <a:r>
              <a:rPr lang="uk-UA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Реалізація змісту програми в чинних підручниках </a:t>
            </a:r>
            <a:endParaRPr lang="ru-RU" sz="3600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6882" y="2129003"/>
            <a:ext cx="2658126" cy="36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95392">
            <a:off x="399771" y="2515604"/>
            <a:ext cx="2624652" cy="367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9773">
            <a:off x="5684290" y="2693168"/>
            <a:ext cx="2776826" cy="376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32366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71480"/>
            <a:ext cx="299119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8090" y="571480"/>
            <a:ext cx="300591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5091248"/>
            <a:ext cx="1214414" cy="17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2918"/>
            <a:ext cx="8586758" cy="49006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Реалізація змісту програми </a:t>
            </a:r>
            <a:br>
              <a:rPr lang="uk-UA" sz="3600" dirty="0" smtClean="0"/>
            </a:br>
            <a:r>
              <a:rPr lang="uk-UA" sz="3600" dirty="0" smtClean="0"/>
              <a:t>у підручнику С. </a:t>
            </a:r>
            <a:r>
              <a:rPr lang="uk-UA" sz="3600" dirty="0" err="1" smtClean="0"/>
              <a:t>Скворцова</a:t>
            </a:r>
            <a:r>
              <a:rPr lang="uk-UA" sz="3600" dirty="0" smtClean="0"/>
              <a:t>, </a:t>
            </a:r>
            <a:br>
              <a:rPr lang="uk-UA" sz="3600" dirty="0" smtClean="0"/>
            </a:br>
            <a:r>
              <a:rPr lang="uk-UA" sz="3600" dirty="0" smtClean="0"/>
              <a:t>О. </a:t>
            </a:r>
            <a:r>
              <a:rPr lang="uk-UA" sz="3600" dirty="0" err="1" smtClean="0"/>
              <a:t>Онопрієнко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285884"/>
          <a:ext cx="9143999" cy="60722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60031"/>
                <a:gridCol w="4283968"/>
              </a:tblGrid>
              <a:tr h="83277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baseline="0" dirty="0" smtClean="0"/>
                        <a:t>С. </a:t>
                      </a:r>
                      <a:r>
                        <a:rPr lang="uk-UA" sz="2400" baseline="0" dirty="0" err="1" smtClean="0"/>
                        <a:t>Скворцова</a:t>
                      </a:r>
                      <a:r>
                        <a:rPr lang="uk-UA" sz="2400" baseline="0" dirty="0" smtClean="0"/>
                        <a:t>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baseline="0" dirty="0" smtClean="0"/>
                        <a:t>О. </a:t>
                      </a:r>
                      <a:r>
                        <a:rPr lang="uk-UA" sz="2400" baseline="0" dirty="0" err="1" smtClean="0"/>
                        <a:t>Онопрієнко</a:t>
                      </a:r>
                      <a:endParaRPr lang="uk-UA" sz="2400" baseline="0" dirty="0" smtClean="0"/>
                    </a:p>
                  </a:txBody>
                  <a:tcPr/>
                </a:tc>
              </a:tr>
              <a:tr h="52394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Натуральні числа 1–10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Числа 1 – 10. 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Числова послідовність від 1 до 10. 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Попереднє і наступне число. 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Позначення числа цифрою. Письмо цифр у зошитах в клітинку.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Числовий промінь.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Утворення числа способом прилічування і відлічування одиниці. 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Відповідність числа кількості об’єктів сукупності та кількості об’єктів сукупності –  числу.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Порівняння чисел. 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Знаки порівняння.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Склад чисел 2 – 10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Числа 1-9 вивчаються за єдиним алгоритмом:</a:t>
                      </a:r>
                      <a:endParaRPr lang="ru-RU" sz="2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Ø"/>
                      </a:pPr>
                      <a:r>
                        <a:rPr lang="uk-UA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визначення кількості елементів множин, серед яких є й такі, що містять дане число елементів;</a:t>
                      </a:r>
                      <a:endParaRPr lang="ru-RU" sz="2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Ø"/>
                      </a:pPr>
                      <a:r>
                        <a:rPr lang="uk-UA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формування поняття  числа, як кількісної характеристики класу скінчених еквівалентних множин;</a:t>
                      </a:r>
                      <a:endParaRPr lang="ru-RU" sz="2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Ø"/>
                      </a:pPr>
                      <a:r>
                        <a:rPr lang="uk-UA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одержання числа способом прилічування одиниці до попереднього або відлічування одиниці з наступного;</a:t>
                      </a:r>
                      <a:endParaRPr lang="ru-RU" sz="2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lnSpc>
                          <a:spcPct val="80000"/>
                        </a:lnSpc>
                      </a:pP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1561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490066"/>
          </a:xfrm>
        </p:spPr>
        <p:txBody>
          <a:bodyPr>
            <a:noAutofit/>
          </a:bodyPr>
          <a:lstStyle/>
          <a:p>
            <a:pPr marL="457200" indent="-457200" algn="ctr">
              <a:spcBef>
                <a:spcPts val="0"/>
              </a:spcBef>
            </a:pPr>
            <a:r>
              <a:rPr lang="uk-UA" sz="3600" dirty="0" smtClean="0"/>
              <a:t>Реалізація змісту програми</a:t>
            </a: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714380"/>
          <a:ext cx="9143999" cy="60722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60031"/>
                <a:gridCol w="4283968"/>
              </a:tblGrid>
              <a:tr h="83277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baseline="0" dirty="0" smtClean="0"/>
                        <a:t>С. </a:t>
                      </a:r>
                      <a:r>
                        <a:rPr lang="uk-UA" sz="2400" baseline="0" dirty="0" err="1" smtClean="0"/>
                        <a:t>Скворцова</a:t>
                      </a:r>
                      <a:r>
                        <a:rPr lang="uk-UA" sz="2400" baseline="0" dirty="0" smtClean="0"/>
                        <a:t>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baseline="0" dirty="0" smtClean="0"/>
                        <a:t>О. </a:t>
                      </a:r>
                      <a:r>
                        <a:rPr lang="uk-UA" sz="2400" baseline="0" dirty="0" err="1" smtClean="0"/>
                        <a:t>Онопрієнко</a:t>
                      </a:r>
                      <a:endParaRPr lang="uk-UA" sz="2400" baseline="0" dirty="0" smtClean="0"/>
                    </a:p>
                  </a:txBody>
                  <a:tcPr/>
                </a:tc>
              </a:tr>
              <a:tr h="52394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Натуральні числа 1–10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Числа 1 – 10. 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Числова послідовність від 1 до 10. 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Попереднє і наступне число. 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Позначення числа цифрою. Письмо цифр у зошитах в клітинку.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Числовий промінь.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Утворення числа способом прилічування і відлічування одиниці. 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Відповідність числа кількості об’єктів сукупності та кількості об’єктів сукупності –  числу.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Порівняння чисел. 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Знаки порівняння.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Склад чисел 2 – 10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Ø"/>
                      </a:pPr>
                      <a:r>
                        <a:rPr lang="uk-UA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навчання написання цифр;</a:t>
                      </a:r>
                      <a:endParaRPr lang="ru-RU" sz="2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Ø"/>
                      </a:pPr>
                      <a:r>
                        <a:rPr lang="uk-UA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співвіднесення числа і кількості об’єктів або позначення кількості елементів множини  числом;</a:t>
                      </a:r>
                      <a:endParaRPr lang="ru-RU" sz="2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Ø"/>
                      </a:pPr>
                      <a:r>
                        <a:rPr lang="uk-UA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порівняння чисел;</a:t>
                      </a:r>
                      <a:endParaRPr lang="ru-RU" sz="2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Ø"/>
                      </a:pPr>
                      <a:r>
                        <a:rPr lang="uk-UA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склад числа.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10: крім перших двох пунктів.</a:t>
                      </a:r>
                      <a:endParaRPr lang="ru-RU" sz="2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1561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490066"/>
          </a:xfrm>
        </p:spPr>
        <p:txBody>
          <a:bodyPr>
            <a:noAutofit/>
          </a:bodyPr>
          <a:lstStyle/>
          <a:p>
            <a:pPr marL="457200" indent="-457200" algn="ctr">
              <a:spcBef>
                <a:spcPts val="0"/>
              </a:spcBef>
            </a:pPr>
            <a:r>
              <a:rPr lang="uk-UA" sz="3600" dirty="0" smtClean="0"/>
              <a:t>Реалізація змісту програми</a:t>
            </a: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980728"/>
          <a:ext cx="9143999" cy="60722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51919"/>
                <a:gridCol w="5292080"/>
              </a:tblGrid>
              <a:tr h="83277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baseline="0" dirty="0" smtClean="0"/>
                        <a:t>С. </a:t>
                      </a:r>
                      <a:r>
                        <a:rPr lang="uk-UA" sz="2400" baseline="0" dirty="0" err="1" smtClean="0"/>
                        <a:t>Скворцова</a:t>
                      </a:r>
                      <a:r>
                        <a:rPr lang="uk-UA" sz="2400" baseline="0" dirty="0" smtClean="0"/>
                        <a:t>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baseline="0" dirty="0" smtClean="0"/>
                        <a:t>О. </a:t>
                      </a:r>
                      <a:r>
                        <a:rPr lang="uk-UA" sz="2400" baseline="0" dirty="0" err="1" smtClean="0"/>
                        <a:t>Онопрієнко</a:t>
                      </a:r>
                      <a:endParaRPr lang="uk-UA" sz="2400" baseline="0" dirty="0" smtClean="0"/>
                    </a:p>
                  </a:txBody>
                  <a:tcPr/>
                </a:tc>
              </a:tr>
              <a:tr h="52394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Натуральні числа 1–10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Порівняння чисел. 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Знаки порівняння.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uk-UA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 числа 6 учні порівнюють числа шляхом утворення пар між елементами предметних множин.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uk-UA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Вводяться поняття рівності і нерівності. Учні вчаться визначати істинні й хибні нерівності й рівності.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uk-UA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Під час вивчення порівняння у межах  числа 6 вводиться новий спосіб порівняння – за розташуванням                        числа на числовому промені. А, в якості додаткового матеріалу,              у подальшому навчанні – спосіб порівняння на підставі                   складу числа.</a:t>
                      </a:r>
                      <a:endParaRPr lang="ru-RU" sz="2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1561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746" y="260648"/>
            <a:ext cx="8229600" cy="490066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uk-UA" sz="3600" dirty="0" smtClean="0"/>
              <a:t>Реалізація змісту програми</a:t>
            </a: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2" y="980728"/>
          <a:ext cx="9144032" cy="60722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9924"/>
                <a:gridCol w="5364108"/>
              </a:tblGrid>
              <a:tr h="832772">
                <a:tc>
                  <a:txBody>
                    <a:bodyPr/>
                    <a:lstStyle/>
                    <a:p>
                      <a:pPr algn="ctr"/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aseline="0" dirty="0" smtClean="0"/>
                        <a:t>С. </a:t>
                      </a:r>
                      <a:r>
                        <a:rPr lang="uk-UA" sz="2400" baseline="0" dirty="0" err="1" smtClean="0"/>
                        <a:t>Скворцова</a:t>
                      </a:r>
                      <a:r>
                        <a:rPr lang="uk-UA" sz="2400" baseline="0" dirty="0" smtClean="0"/>
                        <a:t>,</a:t>
                      </a:r>
                    </a:p>
                    <a:p>
                      <a:pPr algn="ctr"/>
                      <a:r>
                        <a:rPr lang="uk-UA" sz="2400" baseline="0" dirty="0" smtClean="0"/>
                        <a:t>О. </a:t>
                      </a:r>
                      <a:r>
                        <a:rPr lang="uk-UA" sz="2400" baseline="0" dirty="0" err="1" smtClean="0"/>
                        <a:t>Онопрієнко</a:t>
                      </a:r>
                      <a:endParaRPr lang="uk-UA" sz="2400" baseline="0" dirty="0" smtClean="0"/>
                    </a:p>
                  </a:txBody>
                  <a:tcPr/>
                </a:tc>
              </a:tr>
              <a:tr h="5239434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kumimoji="0" lang="uk-UA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Натуральні числа 1–10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Склад чисел 2 – 10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lang="uk-UA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Склад числа вводиться за допомогою малюнків, що ілюструють пересування кружків зліва направо й встановлення їх кількості з кожного боку й загальної кількості.</a:t>
                      </a:r>
                      <a:endParaRPr lang="ru-RU" sz="2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lang="uk-UA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Подано багато завдань у різних варіаціях на засвоєння складу числа. За складом числа учні складають рівності на додавання й віднімання.</a:t>
                      </a:r>
                      <a:endParaRPr lang="ru-RU" sz="2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lang="uk-UA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 числа 1 – 5 відводиться по  одному       уроку, на решту чисел – по 4 уроки.</a:t>
                      </a:r>
                      <a:endParaRPr lang="ru-RU" sz="2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1561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28" cy="695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8700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9380" y="5157192"/>
            <a:ext cx="127462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4929190" cy="689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8700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9380" y="5157192"/>
            <a:ext cx="127462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49154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8582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9380" y="5157192"/>
            <a:ext cx="127462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49154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78631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9380" y="5157192"/>
            <a:ext cx="127462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48918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857752" cy="687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9380" y="5157192"/>
            <a:ext cx="127462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0042"/>
            <a:ext cx="8501090" cy="490066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80000"/>
              </a:lnSpc>
              <a:spcBef>
                <a:spcPts val="0"/>
              </a:spcBef>
            </a:pPr>
            <a:r>
              <a:rPr lang="uk-UA" sz="3600" dirty="0" smtClean="0"/>
              <a:t>Реалізація змісту програми у підручнику Ф. </a:t>
            </a:r>
            <a:r>
              <a:rPr lang="uk-UA" sz="3600" dirty="0" err="1" smtClean="0"/>
              <a:t>Рівкінд</a:t>
            </a:r>
            <a:r>
              <a:rPr lang="uk-UA" sz="3600" dirty="0" smtClean="0"/>
              <a:t>,</a:t>
            </a:r>
            <a:br>
              <a:rPr lang="uk-UA" sz="3600" dirty="0" smtClean="0"/>
            </a:br>
            <a:r>
              <a:rPr lang="uk-UA" sz="3600" dirty="0" smtClean="0"/>
              <a:t> Л. </a:t>
            </a:r>
            <a:r>
              <a:rPr lang="uk-UA" sz="3600" dirty="0" err="1" smtClean="0"/>
              <a:t>Оляницької</a:t>
            </a: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60007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88023"/>
                <a:gridCol w="4355976"/>
              </a:tblGrid>
              <a:tr h="82297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Зміст навчальної програми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Рівкінд</a:t>
                      </a: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Оляницька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7779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Натуральні числа 1–10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Числа 1 – 10. 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Числова послідовність від 1 до 10. 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Попереднє і наступне число. 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Позначення числа цифрою. Письмо цифр у зошитах в клітинку.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Числовий промінь.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Утворення числа способом прилічування і відлічування одиниці. 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Відповідність числа кількості об’єктів сукупності та кількості об’єктів сукупності –  числу.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введенні кожного числа ставиться запитання «Скільки?» і дається порядковий числівник. Дається означення кожної цифри і зразок її написання.</a:t>
                      </a:r>
                      <a:endParaRPr kumimoji="0" lang="ru-RU" sz="2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Починаючи з числа 4 дається спосіб одержання числа додаванням одиниці до попереднього.</a:t>
                      </a:r>
                      <a:endParaRPr kumimoji="0" lang="ru-RU" sz="2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деяких чисел (1, 2, 3) розглядається співвіднесення числа і кількості предметів.</a:t>
                      </a:r>
                      <a:endParaRPr kumimoji="0" lang="ru-RU" sz="2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5824" y="0"/>
            <a:ext cx="97817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490066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uk-UA" sz="3600" dirty="0" smtClean="0"/>
              <a:t>Реалізація змісту програми</a:t>
            </a: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196752"/>
          <a:ext cx="9143999" cy="5661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7983"/>
                <a:gridCol w="4716016"/>
              </a:tblGrid>
              <a:tr h="77641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Зміст навчальної програми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Рівкінд</a:t>
                      </a: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Оляницька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483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Натуральні числа 1–10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Порівняння чисел. 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Знаки порівняння.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uk-UA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Склад числа і порівняння чисел вводиться після вивчення числа 3; застосовується спосіб порівняння утворенням пар. Порівняння чисел не  входить до системи завдань із вивчення числа. Так, вправи у порівнянні перериваються після вивчення числа 3 й до числа 9.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6683" y="0"/>
            <a:ext cx="1277317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490066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uk-UA" sz="3600" dirty="0" smtClean="0"/>
              <a:t>Реалізація змісту програми</a:t>
            </a: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196752"/>
          <a:ext cx="9143999" cy="5661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7983"/>
                <a:gridCol w="4716016"/>
              </a:tblGrid>
              <a:tr h="77641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Зміст навчальної програми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Рівкінд</a:t>
                      </a: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Л.</a:t>
                      </a:r>
                      <a:r>
                        <a:rPr lang="uk-UA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Оляницька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483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Натуральні числа 1–10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Склад чисел 2 – 10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uk-UA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Склад числа представляється не лише сумою двох чисел, а ще й сумою кількох одиниць. Трансформовані рівності на застосування складу числа.</a:t>
                      </a:r>
                      <a:endParaRPr kumimoji="0" lang="ru-RU" sz="24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6826" y="0"/>
            <a:ext cx="1327174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4249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142719"/>
            <a:ext cx="1187624" cy="171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5" y="-24"/>
            <a:ext cx="4766148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4794493"/>
            <a:ext cx="1428728" cy="206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685800"/>
            <a:ext cx="3102135" cy="466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666750"/>
            <a:ext cx="3142633" cy="469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676275"/>
            <a:ext cx="3126434" cy="468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2918"/>
            <a:ext cx="8801072" cy="49006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Реалізація змісту програми </a:t>
            </a:r>
            <a:br>
              <a:rPr lang="uk-UA" sz="3600" dirty="0" smtClean="0"/>
            </a:br>
            <a:r>
              <a:rPr lang="uk-UA" sz="3600" dirty="0" smtClean="0"/>
              <a:t>у підручнику М. Богданович,  </a:t>
            </a:r>
            <a:br>
              <a:rPr lang="uk-UA" sz="3600" dirty="0" smtClean="0"/>
            </a:br>
            <a:r>
              <a:rPr lang="uk-UA" sz="3600" dirty="0" smtClean="0"/>
              <a:t>Г. </a:t>
            </a:r>
            <a:r>
              <a:rPr lang="uk-UA" sz="3600" dirty="0" err="1" smtClean="0"/>
              <a:t>Лишенко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322"/>
          <a:ext cx="9143999" cy="58578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9911"/>
                <a:gridCol w="5364088"/>
              </a:tblGrid>
              <a:tr h="80338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М. Богданович,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 Г. </a:t>
                      </a:r>
                      <a:r>
                        <a:rPr lang="uk-UA" sz="2400" dirty="0" err="1" smtClean="0"/>
                        <a:t>Лишенко</a:t>
                      </a:r>
                      <a:endParaRPr lang="ru-RU" sz="2400" dirty="0"/>
                    </a:p>
                  </a:txBody>
                  <a:tcPr/>
                </a:tc>
              </a:tr>
              <a:tr h="505451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Натуральні числа 1–10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Числа 1 – 10. 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Числова послідовність від 1 до 10. 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Попереднє і наступне число. 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Позначення числа цифрою. Письмо цифр у зошитах в клітинку.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Числовий промінь.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Утворення числа способом прилічування і відлічування одиниці. 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Числа вводяться за планом: одержання числа з попереднього способом прилічування 1; співвіднесення кількості предметів і цифри; порівняння способом складання пар; пряма та </a:t>
                      </a:r>
                      <a:r>
                        <a:rPr kumimoji="0" lang="uk-UA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зворотня</a:t>
                      </a:r>
                      <a:r>
                        <a:rPr kumimoji="0" lang="uk-UA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лічба в межах даного числа; склад числа.</a:t>
                      </a:r>
                      <a:endParaRPr kumimoji="0" lang="ru-RU" sz="2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Поняття  кожного окремого числа не формується як спільна властивість різних предметних множин. Число одержується з попереднього прилічуванням одиниці. Інший спосіб утворення числа – відлічуванням одиниці від наступного не формується.</a:t>
                      </a:r>
                      <a:endParaRPr kumimoji="0" lang="ru-RU" sz="2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"/>
            <a:ext cx="1115616" cy="159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490066"/>
          </a:xfrm>
        </p:spPr>
        <p:txBody>
          <a:bodyPr>
            <a:noAutofit/>
          </a:bodyPr>
          <a:lstStyle/>
          <a:p>
            <a:pPr marL="457200" indent="-457200" algn="ctr">
              <a:spcBef>
                <a:spcPts val="0"/>
              </a:spcBef>
            </a:pPr>
            <a:r>
              <a:rPr lang="uk-UA" sz="3600" dirty="0" smtClean="0"/>
              <a:t>Реалізація змісту програми</a:t>
            </a:r>
            <a:endParaRPr lang="ru-RU" sz="3600" b="1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642918"/>
          <a:ext cx="9143999" cy="66483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7983"/>
                <a:gridCol w="4716016"/>
              </a:tblGrid>
              <a:tr h="83277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kern="1200" dirty="0" smtClean="0"/>
                        <a:t>Зміст навчальної програми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М. Богданович,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400" dirty="0" smtClean="0"/>
                        <a:t> Г. </a:t>
                      </a:r>
                      <a:r>
                        <a:rPr lang="uk-UA" sz="2400" dirty="0" err="1" smtClean="0"/>
                        <a:t>Лишенко</a:t>
                      </a:r>
                      <a:endParaRPr lang="ru-RU" sz="2400" dirty="0"/>
                    </a:p>
                  </a:txBody>
                  <a:tcPr/>
                </a:tc>
              </a:tr>
              <a:tr h="52394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Натуральні числа 1–10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Відповідність числа кількості об’єктів сукупності та кількості об’єктів сукупності –  числу.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Порівняння чисел. 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Знаки порівняння.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Склад чисел 2 – 10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Відповідність числа кількості об’єктів розглядається не систематично при вивченні кожного з чисел.  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Послідовність чисел не ілюструється на числовому промені.</a:t>
                      </a:r>
                      <a:endParaRPr kumimoji="0" lang="ru-RU" sz="2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uk-UA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Порівняння здійснюється, здебільше, способом утворення пар. Лише на с 39 (№2) вводиться порівняння чисел  із опорою на числову послідовність (не подано зразку міркування), між тим, на с.25  ( №5) та  на с.37 ( №4) пропонується учням порівняти числа без опори на  малюнки; як учні мають при цьому міркувати?</a:t>
                      </a:r>
                      <a:endParaRPr kumimoji="0" lang="ru-RU" sz="2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"/>
            <a:ext cx="1115616" cy="159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4857753" cy="688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932" y="0"/>
            <a:ext cx="47940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5444498"/>
            <a:ext cx="971600" cy="141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bf1a8fdb589523ff614d646c3e2cdb95a805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2159</TotalTime>
  <Words>889</Words>
  <Application>Microsoft Office PowerPoint</Application>
  <PresentationFormat>Экран (4:3)</PresentationFormat>
  <Paragraphs>114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Модульная</vt:lpstr>
      <vt:lpstr>Реалізація змісту програми в чинних підручниках </vt:lpstr>
      <vt:lpstr>Реалізація змісту програми у підручнику Ф. Рівкінд,  Л. Оляницької</vt:lpstr>
      <vt:lpstr>Реалізація змісту програми</vt:lpstr>
      <vt:lpstr>Реалізація змісту програми</vt:lpstr>
      <vt:lpstr>Слайд 5</vt:lpstr>
      <vt:lpstr>Слайд 6</vt:lpstr>
      <vt:lpstr>Реалізація змісту програми  у підручнику М. Богданович,   Г. Лишенко </vt:lpstr>
      <vt:lpstr>Реалізація змісту програми</vt:lpstr>
      <vt:lpstr>Слайд 9</vt:lpstr>
      <vt:lpstr>Слайд 10</vt:lpstr>
      <vt:lpstr>Реалізація змісту програми  у підручнику С. Скворцова,  О. Онопрієнко </vt:lpstr>
      <vt:lpstr>Реалізація змісту програми</vt:lpstr>
      <vt:lpstr>Реалізація змісту програми</vt:lpstr>
      <vt:lpstr>Реалізація змісту програми</vt:lpstr>
      <vt:lpstr>Слайд 15</vt:lpstr>
      <vt:lpstr>Слайд 16</vt:lpstr>
      <vt:lpstr>Слайд 17</vt:lpstr>
      <vt:lpstr>Слайд 18</vt:lpstr>
      <vt:lpstr>Слайд 19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4.   Методика навчання нумерації чисел першого десятку</dc:title>
  <dc:creator>Admin</dc:creator>
  <cp:lastModifiedBy>Marinochka</cp:lastModifiedBy>
  <cp:revision>152</cp:revision>
  <dcterms:created xsi:type="dcterms:W3CDTF">2013-02-05T10:11:33Z</dcterms:created>
  <dcterms:modified xsi:type="dcterms:W3CDTF">2015-06-07T14:28:05Z</dcterms:modified>
</cp:coreProperties>
</file>