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6.xml" ContentType="application/vnd.ms-office.drawingml.diagramDrawing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2"/>
  </p:notesMasterIdLst>
  <p:sldIdLst>
    <p:sldId id="435" r:id="rId2"/>
    <p:sldId id="443" r:id="rId3"/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38" r:id="rId14"/>
    <p:sldId id="459" r:id="rId15"/>
    <p:sldId id="327" r:id="rId16"/>
    <p:sldId id="339" r:id="rId17"/>
    <p:sldId id="436" r:id="rId18"/>
    <p:sldId id="458" r:id="rId19"/>
    <p:sldId id="348" r:id="rId20"/>
    <p:sldId id="349" r:id="rId21"/>
    <p:sldId id="462" r:id="rId22"/>
    <p:sldId id="463" r:id="rId23"/>
    <p:sldId id="547" r:id="rId24"/>
    <p:sldId id="548" r:id="rId25"/>
    <p:sldId id="350" r:id="rId26"/>
    <p:sldId id="464" r:id="rId27"/>
    <p:sldId id="340" r:id="rId28"/>
    <p:sldId id="343" r:id="rId29"/>
    <p:sldId id="341" r:id="rId30"/>
    <p:sldId id="342" r:id="rId31"/>
    <p:sldId id="344" r:id="rId32"/>
    <p:sldId id="345" r:id="rId33"/>
    <p:sldId id="346" r:id="rId34"/>
    <p:sldId id="347" r:id="rId35"/>
    <p:sldId id="465" r:id="rId36"/>
    <p:sldId id="351" r:id="rId37"/>
    <p:sldId id="466" r:id="rId38"/>
    <p:sldId id="475" r:id="rId39"/>
    <p:sldId id="476" r:id="rId40"/>
    <p:sldId id="352" r:id="rId41"/>
  </p:sldIdLst>
  <p:sldSz cx="9144000" cy="6858000" type="screen4x3"/>
  <p:notesSz cx="6858000" cy="9144000"/>
  <p:custDataLst>
    <p:tags r:id="rId4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63" autoAdjust="0"/>
    <p:restoredTop sz="94624" autoAdjust="0"/>
  </p:normalViewPr>
  <p:slideViewPr>
    <p:cSldViewPr>
      <p:cViewPr>
        <p:scale>
          <a:sx n="44" d="100"/>
          <a:sy n="44" d="100"/>
        </p:scale>
        <p:origin x="-762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F76B45-3691-4365-9A0B-11F99BFD8D93}" type="doc">
      <dgm:prSet loTypeId="urn:microsoft.com/office/officeart/2005/8/layout/hProcess4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259844F-FE3A-4D9B-82F9-E1ED17876F6C}">
      <dgm:prSet phldrT="[Текст]"/>
      <dgm:spPr/>
      <dgm:t>
        <a:bodyPr/>
        <a:lstStyle/>
        <a:p>
          <a:r>
            <a:rPr lang="uk-UA" dirty="0" smtClean="0"/>
            <a:t>Місце</a:t>
          </a:r>
          <a:endParaRPr lang="ru-RU" dirty="0"/>
        </a:p>
      </dgm:t>
    </dgm:pt>
    <dgm:pt modelId="{D8AB3260-B254-48FE-8C29-8C63DB3D65FE}" type="parTrans" cxnId="{14ADCB1D-568A-4E04-9FF3-C18CDEF440EE}">
      <dgm:prSet/>
      <dgm:spPr/>
      <dgm:t>
        <a:bodyPr/>
        <a:lstStyle/>
        <a:p>
          <a:endParaRPr lang="ru-RU"/>
        </a:p>
      </dgm:t>
    </dgm:pt>
    <dgm:pt modelId="{BC1C9E22-52AF-4EE3-BBCE-5945C166C939}" type="sibTrans" cxnId="{14ADCB1D-568A-4E04-9FF3-C18CDEF440EE}">
      <dgm:prSet/>
      <dgm:spPr/>
      <dgm:t>
        <a:bodyPr/>
        <a:lstStyle/>
        <a:p>
          <a:endParaRPr lang="ru-RU"/>
        </a:p>
      </dgm:t>
    </dgm:pt>
    <dgm:pt modelId="{C350EBC7-3E50-402A-81F5-F2537750B919}">
      <dgm:prSet phldrT="[Текст]" custT="1"/>
      <dgm:spPr/>
      <dgm:t>
        <a:bodyPr/>
        <a:lstStyle/>
        <a:p>
          <a:r>
            <a:rPr lang="uk-UA" sz="2400" dirty="0" smtClean="0"/>
            <a:t>Арифметичні дії додавання й віднімання вводяться під час вивчення нумерації чисел першого десятка.</a:t>
          </a:r>
          <a:endParaRPr lang="ru-RU" sz="2400" dirty="0"/>
        </a:p>
      </dgm:t>
    </dgm:pt>
    <dgm:pt modelId="{E3C3D4B5-D2CB-4F38-9459-6DF6D0E3DCA3}" type="parTrans" cxnId="{65F3A1C0-F978-450F-A792-CA34766FBAFB}">
      <dgm:prSet/>
      <dgm:spPr/>
      <dgm:t>
        <a:bodyPr/>
        <a:lstStyle/>
        <a:p>
          <a:endParaRPr lang="ru-RU"/>
        </a:p>
      </dgm:t>
    </dgm:pt>
    <dgm:pt modelId="{2FE702A8-FA5A-4D73-B932-FA98433F6996}" type="sibTrans" cxnId="{65F3A1C0-F978-450F-A792-CA34766FBAFB}">
      <dgm:prSet/>
      <dgm:spPr/>
      <dgm:t>
        <a:bodyPr/>
        <a:lstStyle/>
        <a:p>
          <a:endParaRPr lang="ru-RU"/>
        </a:p>
      </dgm:t>
    </dgm:pt>
    <dgm:pt modelId="{1AEC3710-63F7-4E78-B3C9-877BEA726FDC}">
      <dgm:prSet phldrT="[Текст]"/>
      <dgm:spPr/>
      <dgm:t>
        <a:bodyPr/>
        <a:lstStyle/>
        <a:p>
          <a:r>
            <a:rPr lang="uk-UA" dirty="0" smtClean="0"/>
            <a:t>Мета</a:t>
          </a:r>
          <a:endParaRPr lang="ru-RU" dirty="0"/>
        </a:p>
      </dgm:t>
    </dgm:pt>
    <dgm:pt modelId="{D092F619-42BF-4325-BBB1-C6343BB7F643}" type="parTrans" cxnId="{C5657F98-571A-4E90-A8D6-5BBB1C7F0A55}">
      <dgm:prSet/>
      <dgm:spPr/>
      <dgm:t>
        <a:bodyPr/>
        <a:lstStyle/>
        <a:p>
          <a:endParaRPr lang="ru-RU"/>
        </a:p>
      </dgm:t>
    </dgm:pt>
    <dgm:pt modelId="{83AA3EF4-9735-47FD-8540-81B470C9655E}" type="sibTrans" cxnId="{C5657F98-571A-4E90-A8D6-5BBB1C7F0A55}">
      <dgm:prSet/>
      <dgm:spPr/>
      <dgm:t>
        <a:bodyPr/>
        <a:lstStyle/>
        <a:p>
          <a:endParaRPr lang="ru-RU"/>
        </a:p>
      </dgm:t>
    </dgm:pt>
    <dgm:pt modelId="{87AE578C-A7D6-4BA7-AC74-5F3910210EA0}">
      <dgm:prSet phldrT="[Текст]" custT="1"/>
      <dgm:spPr/>
      <dgm:t>
        <a:bodyPr/>
        <a:lstStyle/>
        <a:p>
          <a:r>
            <a:rPr lang="uk-UA" sz="2400" dirty="0" smtClean="0"/>
            <a:t>Формування конкретного змісту арифметичних дій додавання й віднімання</a:t>
          </a:r>
          <a:endParaRPr lang="ru-RU" sz="2400" dirty="0"/>
        </a:p>
      </dgm:t>
    </dgm:pt>
    <dgm:pt modelId="{13FD96CB-CE7E-49DD-8E89-6D0EDA305D8C}" type="parTrans" cxnId="{9BBA0CD3-BE74-43E1-833C-5753453AB41A}">
      <dgm:prSet/>
      <dgm:spPr/>
      <dgm:t>
        <a:bodyPr/>
        <a:lstStyle/>
        <a:p>
          <a:endParaRPr lang="ru-RU"/>
        </a:p>
      </dgm:t>
    </dgm:pt>
    <dgm:pt modelId="{D9EF6CAD-C743-45C6-B97F-87B8CE100DEF}" type="sibTrans" cxnId="{9BBA0CD3-BE74-43E1-833C-5753453AB41A}">
      <dgm:prSet/>
      <dgm:spPr/>
      <dgm:t>
        <a:bodyPr/>
        <a:lstStyle/>
        <a:p>
          <a:endParaRPr lang="ru-RU"/>
        </a:p>
      </dgm:t>
    </dgm:pt>
    <dgm:pt modelId="{83DD4B08-01A5-4157-B0CE-0DB41A3F9500}">
      <dgm:prSet phldrT="[Текст]"/>
      <dgm:spPr/>
      <dgm:t>
        <a:bodyPr/>
        <a:lstStyle/>
        <a:p>
          <a:r>
            <a:rPr lang="uk-UA" dirty="0" smtClean="0"/>
            <a:t>Засіб</a:t>
          </a:r>
          <a:endParaRPr lang="ru-RU" dirty="0"/>
        </a:p>
      </dgm:t>
    </dgm:pt>
    <dgm:pt modelId="{B3824210-D86E-4903-B054-76D79ED46BAA}" type="parTrans" cxnId="{92382C1B-3BEF-415E-A340-33F839359715}">
      <dgm:prSet/>
      <dgm:spPr/>
      <dgm:t>
        <a:bodyPr/>
        <a:lstStyle/>
        <a:p>
          <a:endParaRPr lang="ru-RU"/>
        </a:p>
      </dgm:t>
    </dgm:pt>
    <dgm:pt modelId="{CDF722AA-F4CF-4DA3-985B-D3816EDD65AC}" type="sibTrans" cxnId="{92382C1B-3BEF-415E-A340-33F839359715}">
      <dgm:prSet/>
      <dgm:spPr/>
      <dgm:t>
        <a:bodyPr/>
        <a:lstStyle/>
        <a:p>
          <a:endParaRPr lang="ru-RU"/>
        </a:p>
      </dgm:t>
    </dgm:pt>
    <dgm:pt modelId="{707BCFB4-D36D-4B51-94E2-81ADF68B2B0B}">
      <dgm:prSet phldrT="[Текст]" custT="1"/>
      <dgm:spPr/>
      <dgm:t>
        <a:bodyPr/>
        <a:lstStyle/>
        <a:p>
          <a:r>
            <a:rPr lang="uk-UA" sz="2400" dirty="0" smtClean="0"/>
            <a:t>Схематична інтерпретація арифметичних дій додавання й віднімання.</a:t>
          </a:r>
          <a:endParaRPr lang="ru-RU" sz="2400" dirty="0"/>
        </a:p>
      </dgm:t>
    </dgm:pt>
    <dgm:pt modelId="{A5971B03-2A0E-4AD3-BEAF-9725D1A23F06}" type="parTrans" cxnId="{BA52D44F-6F1C-43A5-BE12-D6D1FC0E2AAF}">
      <dgm:prSet/>
      <dgm:spPr/>
      <dgm:t>
        <a:bodyPr/>
        <a:lstStyle/>
        <a:p>
          <a:endParaRPr lang="ru-RU"/>
        </a:p>
      </dgm:t>
    </dgm:pt>
    <dgm:pt modelId="{64A74E74-C7E3-4ABE-AD93-3EFBD4C589D2}" type="sibTrans" cxnId="{BA52D44F-6F1C-43A5-BE12-D6D1FC0E2AAF}">
      <dgm:prSet/>
      <dgm:spPr/>
      <dgm:t>
        <a:bodyPr/>
        <a:lstStyle/>
        <a:p>
          <a:endParaRPr lang="ru-RU"/>
        </a:p>
      </dgm:t>
    </dgm:pt>
    <dgm:pt modelId="{DF81ACE1-3577-45A4-B575-4515BF90D5FE}" type="pres">
      <dgm:prSet presAssocID="{96F76B45-3691-4365-9A0B-11F99BFD8D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C2077E-409A-464D-81C9-BB1E51232E5E}" type="pres">
      <dgm:prSet presAssocID="{96F76B45-3691-4365-9A0B-11F99BFD8D93}" presName="tSp" presStyleCnt="0"/>
      <dgm:spPr/>
      <dgm:t>
        <a:bodyPr/>
        <a:lstStyle/>
        <a:p>
          <a:endParaRPr lang="ru-RU"/>
        </a:p>
      </dgm:t>
    </dgm:pt>
    <dgm:pt modelId="{E0EE563E-3239-4801-BD98-CEEF4B31D503}" type="pres">
      <dgm:prSet presAssocID="{96F76B45-3691-4365-9A0B-11F99BFD8D93}" presName="bSp" presStyleCnt="0"/>
      <dgm:spPr/>
      <dgm:t>
        <a:bodyPr/>
        <a:lstStyle/>
        <a:p>
          <a:endParaRPr lang="ru-RU"/>
        </a:p>
      </dgm:t>
    </dgm:pt>
    <dgm:pt modelId="{1D15AC2B-DF65-4E9E-8CD1-E2E833E13FD3}" type="pres">
      <dgm:prSet presAssocID="{96F76B45-3691-4365-9A0B-11F99BFD8D93}" presName="process" presStyleCnt="0"/>
      <dgm:spPr/>
      <dgm:t>
        <a:bodyPr/>
        <a:lstStyle/>
        <a:p>
          <a:endParaRPr lang="ru-RU"/>
        </a:p>
      </dgm:t>
    </dgm:pt>
    <dgm:pt modelId="{006CEBB4-7233-4B61-BF6B-E6273D33EB9B}" type="pres">
      <dgm:prSet presAssocID="{D259844F-FE3A-4D9B-82F9-E1ED17876F6C}" presName="composite1" presStyleCnt="0"/>
      <dgm:spPr/>
      <dgm:t>
        <a:bodyPr/>
        <a:lstStyle/>
        <a:p>
          <a:endParaRPr lang="ru-RU"/>
        </a:p>
      </dgm:t>
    </dgm:pt>
    <dgm:pt modelId="{A3A33E5C-E3B3-4531-8593-876B45B658AD}" type="pres">
      <dgm:prSet presAssocID="{D259844F-FE3A-4D9B-82F9-E1ED17876F6C}" presName="dummyNode1" presStyleLbl="node1" presStyleIdx="0" presStyleCnt="3"/>
      <dgm:spPr/>
      <dgm:t>
        <a:bodyPr/>
        <a:lstStyle/>
        <a:p>
          <a:endParaRPr lang="ru-RU"/>
        </a:p>
      </dgm:t>
    </dgm:pt>
    <dgm:pt modelId="{70A5062C-0EAD-45A0-BD35-31E790C02EFA}" type="pres">
      <dgm:prSet presAssocID="{D259844F-FE3A-4D9B-82F9-E1ED17876F6C}" presName="childNode1" presStyleLbl="bgAcc1" presStyleIdx="0" presStyleCnt="3" custScaleY="162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0222D-04AE-433C-A833-824D8D007180}" type="pres">
      <dgm:prSet presAssocID="{D259844F-FE3A-4D9B-82F9-E1ED17876F6C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E1C80-EC85-4BE6-A3C9-F2B9D3EE58E6}" type="pres">
      <dgm:prSet presAssocID="{D259844F-FE3A-4D9B-82F9-E1ED17876F6C}" presName="parentNode1" presStyleLbl="node1" presStyleIdx="0" presStyleCnt="3" custLinFactNeighborY="875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B3D76-7059-4476-88E2-E36BCA625A49}" type="pres">
      <dgm:prSet presAssocID="{D259844F-FE3A-4D9B-82F9-E1ED17876F6C}" presName="connSite1" presStyleCnt="0"/>
      <dgm:spPr/>
      <dgm:t>
        <a:bodyPr/>
        <a:lstStyle/>
        <a:p>
          <a:endParaRPr lang="ru-RU"/>
        </a:p>
      </dgm:t>
    </dgm:pt>
    <dgm:pt modelId="{C3B6A7A3-7646-48CF-BAA5-D7C32D7A6A73}" type="pres">
      <dgm:prSet presAssocID="{BC1C9E22-52AF-4EE3-BBCE-5945C166C939}" presName="Name9" presStyleLbl="sibTrans2D1" presStyleIdx="0" presStyleCnt="2"/>
      <dgm:spPr/>
      <dgm:t>
        <a:bodyPr/>
        <a:lstStyle/>
        <a:p>
          <a:endParaRPr lang="ru-RU"/>
        </a:p>
      </dgm:t>
    </dgm:pt>
    <dgm:pt modelId="{DA8C7963-69BC-4434-838E-DEE28BB21135}" type="pres">
      <dgm:prSet presAssocID="{1AEC3710-63F7-4E78-B3C9-877BEA726FDC}" presName="composite2" presStyleCnt="0"/>
      <dgm:spPr/>
      <dgm:t>
        <a:bodyPr/>
        <a:lstStyle/>
        <a:p>
          <a:endParaRPr lang="ru-RU"/>
        </a:p>
      </dgm:t>
    </dgm:pt>
    <dgm:pt modelId="{984DC2D7-EA2F-4408-830C-C3CB076B27F1}" type="pres">
      <dgm:prSet presAssocID="{1AEC3710-63F7-4E78-B3C9-877BEA726FDC}" presName="dummyNode2" presStyleLbl="node1" presStyleIdx="0" presStyleCnt="3"/>
      <dgm:spPr/>
      <dgm:t>
        <a:bodyPr/>
        <a:lstStyle/>
        <a:p>
          <a:endParaRPr lang="ru-RU"/>
        </a:p>
      </dgm:t>
    </dgm:pt>
    <dgm:pt modelId="{C304CC1A-50F7-41CE-B6E7-F54DA0D51C3E}" type="pres">
      <dgm:prSet presAssocID="{1AEC3710-63F7-4E78-B3C9-877BEA726FDC}" presName="childNode2" presStyleLbl="bgAcc1" presStyleIdx="1" presStyleCnt="3" custScaleY="1419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3CB1B-FEA6-4216-99BD-1D32C0A8C8AD}" type="pres">
      <dgm:prSet presAssocID="{1AEC3710-63F7-4E78-B3C9-877BEA726FD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1502A-2C5B-4DFE-A014-8674B1178172}" type="pres">
      <dgm:prSet presAssocID="{1AEC3710-63F7-4E78-B3C9-877BEA726FDC}" presName="parentNode2" presStyleLbl="node1" presStyleIdx="1" presStyleCnt="3" custLinFactNeighborY="-354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EBC7B-266B-4598-B90D-126AA56D036D}" type="pres">
      <dgm:prSet presAssocID="{1AEC3710-63F7-4E78-B3C9-877BEA726FDC}" presName="connSite2" presStyleCnt="0"/>
      <dgm:spPr/>
      <dgm:t>
        <a:bodyPr/>
        <a:lstStyle/>
        <a:p>
          <a:endParaRPr lang="ru-RU"/>
        </a:p>
      </dgm:t>
    </dgm:pt>
    <dgm:pt modelId="{5176D2B1-C7F7-41FB-A8A4-521C82426CEB}" type="pres">
      <dgm:prSet presAssocID="{83AA3EF4-9735-47FD-8540-81B470C9655E}" presName="Name18" presStyleLbl="sibTrans2D1" presStyleIdx="1" presStyleCnt="2"/>
      <dgm:spPr/>
      <dgm:t>
        <a:bodyPr/>
        <a:lstStyle/>
        <a:p>
          <a:endParaRPr lang="ru-RU"/>
        </a:p>
      </dgm:t>
    </dgm:pt>
    <dgm:pt modelId="{BF1FF5EF-7418-4278-B7FC-6957FB8DA29C}" type="pres">
      <dgm:prSet presAssocID="{83DD4B08-01A5-4157-B0CE-0DB41A3F9500}" presName="composite1" presStyleCnt="0"/>
      <dgm:spPr/>
      <dgm:t>
        <a:bodyPr/>
        <a:lstStyle/>
        <a:p>
          <a:endParaRPr lang="ru-RU"/>
        </a:p>
      </dgm:t>
    </dgm:pt>
    <dgm:pt modelId="{1A63297F-B01C-4728-A4AF-A39AB05F0CD4}" type="pres">
      <dgm:prSet presAssocID="{83DD4B08-01A5-4157-B0CE-0DB41A3F9500}" presName="dummyNode1" presStyleLbl="node1" presStyleIdx="1" presStyleCnt="3"/>
      <dgm:spPr/>
      <dgm:t>
        <a:bodyPr/>
        <a:lstStyle/>
        <a:p>
          <a:endParaRPr lang="ru-RU"/>
        </a:p>
      </dgm:t>
    </dgm:pt>
    <dgm:pt modelId="{96BFCEAD-BEFB-4A15-938A-EF0B00A0F4FF}" type="pres">
      <dgm:prSet presAssocID="{83DD4B08-01A5-4157-B0CE-0DB41A3F9500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BC15E3-C06F-4FE7-A6F6-E9D2FEBBC76D}" type="pres">
      <dgm:prSet presAssocID="{83DD4B08-01A5-4157-B0CE-0DB41A3F9500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E31EA-9DE8-47CD-B15E-179BA534D703}" type="pres">
      <dgm:prSet presAssocID="{83DD4B08-01A5-4157-B0CE-0DB41A3F9500}" presName="parentNode1" presStyleLbl="node1" presStyleIdx="2" presStyleCnt="3" custLinFactNeighborY="231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64CBB1-25C5-40FD-BD8D-0DBB2F07C04B}" type="pres">
      <dgm:prSet presAssocID="{83DD4B08-01A5-4157-B0CE-0DB41A3F9500}" presName="connSite1" presStyleCnt="0"/>
      <dgm:spPr/>
      <dgm:t>
        <a:bodyPr/>
        <a:lstStyle/>
        <a:p>
          <a:endParaRPr lang="ru-RU"/>
        </a:p>
      </dgm:t>
    </dgm:pt>
  </dgm:ptLst>
  <dgm:cxnLst>
    <dgm:cxn modelId="{65F3A1C0-F978-450F-A792-CA34766FBAFB}" srcId="{D259844F-FE3A-4D9B-82F9-E1ED17876F6C}" destId="{C350EBC7-3E50-402A-81F5-F2537750B919}" srcOrd="0" destOrd="0" parTransId="{E3C3D4B5-D2CB-4F38-9459-6DF6D0E3DCA3}" sibTransId="{2FE702A8-FA5A-4D73-B932-FA98433F6996}"/>
    <dgm:cxn modelId="{AB41779B-DB68-49E2-A3AD-09E7892517C5}" type="presOf" srcId="{1AEC3710-63F7-4E78-B3C9-877BEA726FDC}" destId="{9781502A-2C5B-4DFE-A014-8674B1178172}" srcOrd="0" destOrd="0" presId="urn:microsoft.com/office/officeart/2005/8/layout/hProcess4"/>
    <dgm:cxn modelId="{8E046CBF-2451-4D1B-AF0C-7CA22C273202}" type="presOf" srcId="{87AE578C-A7D6-4BA7-AC74-5F3910210EA0}" destId="{C304CC1A-50F7-41CE-B6E7-F54DA0D51C3E}" srcOrd="0" destOrd="0" presId="urn:microsoft.com/office/officeart/2005/8/layout/hProcess4"/>
    <dgm:cxn modelId="{1B0EC447-FA07-4A74-9DD3-8C7B8706B8ED}" type="presOf" srcId="{707BCFB4-D36D-4B51-94E2-81ADF68B2B0B}" destId="{96BFCEAD-BEFB-4A15-938A-EF0B00A0F4FF}" srcOrd="0" destOrd="0" presId="urn:microsoft.com/office/officeart/2005/8/layout/hProcess4"/>
    <dgm:cxn modelId="{0A9A4B11-23A9-456C-A506-FE5CA8B0F183}" type="presOf" srcId="{707BCFB4-D36D-4B51-94E2-81ADF68B2B0B}" destId="{E5BC15E3-C06F-4FE7-A6F6-E9D2FEBBC76D}" srcOrd="1" destOrd="0" presId="urn:microsoft.com/office/officeart/2005/8/layout/hProcess4"/>
    <dgm:cxn modelId="{BA52D44F-6F1C-43A5-BE12-D6D1FC0E2AAF}" srcId="{83DD4B08-01A5-4157-B0CE-0DB41A3F9500}" destId="{707BCFB4-D36D-4B51-94E2-81ADF68B2B0B}" srcOrd="0" destOrd="0" parTransId="{A5971B03-2A0E-4AD3-BEAF-9725D1A23F06}" sibTransId="{64A74E74-C7E3-4ABE-AD93-3EFBD4C589D2}"/>
    <dgm:cxn modelId="{9BBA0CD3-BE74-43E1-833C-5753453AB41A}" srcId="{1AEC3710-63F7-4E78-B3C9-877BEA726FDC}" destId="{87AE578C-A7D6-4BA7-AC74-5F3910210EA0}" srcOrd="0" destOrd="0" parTransId="{13FD96CB-CE7E-49DD-8E89-6D0EDA305D8C}" sibTransId="{D9EF6CAD-C743-45C6-B97F-87B8CE100DEF}"/>
    <dgm:cxn modelId="{00AF979D-C31E-498B-B8A9-40BC714A5422}" type="presOf" srcId="{96F76B45-3691-4365-9A0B-11F99BFD8D93}" destId="{DF81ACE1-3577-45A4-B575-4515BF90D5FE}" srcOrd="0" destOrd="0" presId="urn:microsoft.com/office/officeart/2005/8/layout/hProcess4"/>
    <dgm:cxn modelId="{74F9ACCB-EA6A-4C80-A49E-B0B42A754345}" type="presOf" srcId="{BC1C9E22-52AF-4EE3-BBCE-5945C166C939}" destId="{C3B6A7A3-7646-48CF-BAA5-D7C32D7A6A73}" srcOrd="0" destOrd="0" presId="urn:microsoft.com/office/officeart/2005/8/layout/hProcess4"/>
    <dgm:cxn modelId="{AD4D930E-4A4B-458B-AB56-D21CD59D1A76}" type="presOf" srcId="{C350EBC7-3E50-402A-81F5-F2537750B919}" destId="{70A5062C-0EAD-45A0-BD35-31E790C02EFA}" srcOrd="0" destOrd="0" presId="urn:microsoft.com/office/officeart/2005/8/layout/hProcess4"/>
    <dgm:cxn modelId="{B166E881-E35E-45EB-8FEE-9372067642BC}" type="presOf" srcId="{83AA3EF4-9735-47FD-8540-81B470C9655E}" destId="{5176D2B1-C7F7-41FB-A8A4-521C82426CEB}" srcOrd="0" destOrd="0" presId="urn:microsoft.com/office/officeart/2005/8/layout/hProcess4"/>
    <dgm:cxn modelId="{4F4BEAED-3BE4-4364-8B11-958B435C9664}" type="presOf" srcId="{C350EBC7-3E50-402A-81F5-F2537750B919}" destId="{0730222D-04AE-433C-A833-824D8D007180}" srcOrd="1" destOrd="0" presId="urn:microsoft.com/office/officeart/2005/8/layout/hProcess4"/>
    <dgm:cxn modelId="{FBEA93FA-F6FC-481D-91E0-56E1E9C67D2D}" type="presOf" srcId="{D259844F-FE3A-4D9B-82F9-E1ED17876F6C}" destId="{7D1E1C80-EC85-4BE6-A3C9-F2B9D3EE58E6}" srcOrd="0" destOrd="0" presId="urn:microsoft.com/office/officeart/2005/8/layout/hProcess4"/>
    <dgm:cxn modelId="{FAAAFCA3-8D70-48BB-956B-0326ECEE72A2}" type="presOf" srcId="{87AE578C-A7D6-4BA7-AC74-5F3910210EA0}" destId="{C793CB1B-FEA6-4216-99BD-1D32C0A8C8AD}" srcOrd="1" destOrd="0" presId="urn:microsoft.com/office/officeart/2005/8/layout/hProcess4"/>
    <dgm:cxn modelId="{269AC7C6-33F3-402A-BF26-F4DB3B5C2A1E}" type="presOf" srcId="{83DD4B08-01A5-4157-B0CE-0DB41A3F9500}" destId="{2A1E31EA-9DE8-47CD-B15E-179BA534D703}" srcOrd="0" destOrd="0" presId="urn:microsoft.com/office/officeart/2005/8/layout/hProcess4"/>
    <dgm:cxn modelId="{C5657F98-571A-4E90-A8D6-5BBB1C7F0A55}" srcId="{96F76B45-3691-4365-9A0B-11F99BFD8D93}" destId="{1AEC3710-63F7-4E78-B3C9-877BEA726FDC}" srcOrd="1" destOrd="0" parTransId="{D092F619-42BF-4325-BBB1-C6343BB7F643}" sibTransId="{83AA3EF4-9735-47FD-8540-81B470C9655E}"/>
    <dgm:cxn modelId="{92382C1B-3BEF-415E-A340-33F839359715}" srcId="{96F76B45-3691-4365-9A0B-11F99BFD8D93}" destId="{83DD4B08-01A5-4157-B0CE-0DB41A3F9500}" srcOrd="2" destOrd="0" parTransId="{B3824210-D86E-4903-B054-76D79ED46BAA}" sibTransId="{CDF722AA-F4CF-4DA3-985B-D3816EDD65AC}"/>
    <dgm:cxn modelId="{14ADCB1D-568A-4E04-9FF3-C18CDEF440EE}" srcId="{96F76B45-3691-4365-9A0B-11F99BFD8D93}" destId="{D259844F-FE3A-4D9B-82F9-E1ED17876F6C}" srcOrd="0" destOrd="0" parTransId="{D8AB3260-B254-48FE-8C29-8C63DB3D65FE}" sibTransId="{BC1C9E22-52AF-4EE3-BBCE-5945C166C939}"/>
    <dgm:cxn modelId="{B131F113-333D-48B4-9456-07126FD93305}" type="presParOf" srcId="{DF81ACE1-3577-45A4-B575-4515BF90D5FE}" destId="{D8C2077E-409A-464D-81C9-BB1E51232E5E}" srcOrd="0" destOrd="0" presId="urn:microsoft.com/office/officeart/2005/8/layout/hProcess4"/>
    <dgm:cxn modelId="{A66CA645-BB7B-4E02-ADBA-E11495721BD4}" type="presParOf" srcId="{DF81ACE1-3577-45A4-B575-4515BF90D5FE}" destId="{E0EE563E-3239-4801-BD98-CEEF4B31D503}" srcOrd="1" destOrd="0" presId="urn:microsoft.com/office/officeart/2005/8/layout/hProcess4"/>
    <dgm:cxn modelId="{7CAE1749-E30E-4197-AC7C-B7A10A7BC99B}" type="presParOf" srcId="{DF81ACE1-3577-45A4-B575-4515BF90D5FE}" destId="{1D15AC2B-DF65-4E9E-8CD1-E2E833E13FD3}" srcOrd="2" destOrd="0" presId="urn:microsoft.com/office/officeart/2005/8/layout/hProcess4"/>
    <dgm:cxn modelId="{DB25BF26-917A-4E0C-A80D-7546A6C5338D}" type="presParOf" srcId="{1D15AC2B-DF65-4E9E-8CD1-E2E833E13FD3}" destId="{006CEBB4-7233-4B61-BF6B-E6273D33EB9B}" srcOrd="0" destOrd="0" presId="urn:microsoft.com/office/officeart/2005/8/layout/hProcess4"/>
    <dgm:cxn modelId="{BC275043-D0C5-4AD2-8422-92BBC6EDCDAE}" type="presParOf" srcId="{006CEBB4-7233-4B61-BF6B-E6273D33EB9B}" destId="{A3A33E5C-E3B3-4531-8593-876B45B658AD}" srcOrd="0" destOrd="0" presId="urn:microsoft.com/office/officeart/2005/8/layout/hProcess4"/>
    <dgm:cxn modelId="{34D80913-2B50-429C-BB37-DA8AAF22D5F9}" type="presParOf" srcId="{006CEBB4-7233-4B61-BF6B-E6273D33EB9B}" destId="{70A5062C-0EAD-45A0-BD35-31E790C02EFA}" srcOrd="1" destOrd="0" presId="urn:microsoft.com/office/officeart/2005/8/layout/hProcess4"/>
    <dgm:cxn modelId="{0844E02B-8EB0-4527-ABD3-5DD7FFEC9FF7}" type="presParOf" srcId="{006CEBB4-7233-4B61-BF6B-E6273D33EB9B}" destId="{0730222D-04AE-433C-A833-824D8D007180}" srcOrd="2" destOrd="0" presId="urn:microsoft.com/office/officeart/2005/8/layout/hProcess4"/>
    <dgm:cxn modelId="{DF0A2736-1CA6-4AB9-97A1-AEBD49FBA589}" type="presParOf" srcId="{006CEBB4-7233-4B61-BF6B-E6273D33EB9B}" destId="{7D1E1C80-EC85-4BE6-A3C9-F2B9D3EE58E6}" srcOrd="3" destOrd="0" presId="urn:microsoft.com/office/officeart/2005/8/layout/hProcess4"/>
    <dgm:cxn modelId="{E0E2E69F-8625-4EAE-A983-7D651B1CA03B}" type="presParOf" srcId="{006CEBB4-7233-4B61-BF6B-E6273D33EB9B}" destId="{8F1B3D76-7059-4476-88E2-E36BCA625A49}" srcOrd="4" destOrd="0" presId="urn:microsoft.com/office/officeart/2005/8/layout/hProcess4"/>
    <dgm:cxn modelId="{B7774E7A-4DD0-414A-8687-7DD9A9C809B5}" type="presParOf" srcId="{1D15AC2B-DF65-4E9E-8CD1-E2E833E13FD3}" destId="{C3B6A7A3-7646-48CF-BAA5-D7C32D7A6A73}" srcOrd="1" destOrd="0" presId="urn:microsoft.com/office/officeart/2005/8/layout/hProcess4"/>
    <dgm:cxn modelId="{E6100800-B003-4590-BD81-DA9740864E74}" type="presParOf" srcId="{1D15AC2B-DF65-4E9E-8CD1-E2E833E13FD3}" destId="{DA8C7963-69BC-4434-838E-DEE28BB21135}" srcOrd="2" destOrd="0" presId="urn:microsoft.com/office/officeart/2005/8/layout/hProcess4"/>
    <dgm:cxn modelId="{594F5478-F857-4409-8EE7-D5F54EEDD9BE}" type="presParOf" srcId="{DA8C7963-69BC-4434-838E-DEE28BB21135}" destId="{984DC2D7-EA2F-4408-830C-C3CB076B27F1}" srcOrd="0" destOrd="0" presId="urn:microsoft.com/office/officeart/2005/8/layout/hProcess4"/>
    <dgm:cxn modelId="{F4429DDD-351C-4A27-83E4-A4F7AA05D0AD}" type="presParOf" srcId="{DA8C7963-69BC-4434-838E-DEE28BB21135}" destId="{C304CC1A-50F7-41CE-B6E7-F54DA0D51C3E}" srcOrd="1" destOrd="0" presId="urn:microsoft.com/office/officeart/2005/8/layout/hProcess4"/>
    <dgm:cxn modelId="{1CBA4930-5A2A-471E-8E31-59F41033C537}" type="presParOf" srcId="{DA8C7963-69BC-4434-838E-DEE28BB21135}" destId="{C793CB1B-FEA6-4216-99BD-1D32C0A8C8AD}" srcOrd="2" destOrd="0" presId="urn:microsoft.com/office/officeart/2005/8/layout/hProcess4"/>
    <dgm:cxn modelId="{35F9B7D8-A937-4264-89EE-654E5A1B1D61}" type="presParOf" srcId="{DA8C7963-69BC-4434-838E-DEE28BB21135}" destId="{9781502A-2C5B-4DFE-A014-8674B1178172}" srcOrd="3" destOrd="0" presId="urn:microsoft.com/office/officeart/2005/8/layout/hProcess4"/>
    <dgm:cxn modelId="{763DD075-074F-4540-84E9-15B1975193D7}" type="presParOf" srcId="{DA8C7963-69BC-4434-838E-DEE28BB21135}" destId="{112EBC7B-266B-4598-B90D-126AA56D036D}" srcOrd="4" destOrd="0" presId="urn:microsoft.com/office/officeart/2005/8/layout/hProcess4"/>
    <dgm:cxn modelId="{DD158A01-9B8F-49F2-AD39-AFEFBEFF4033}" type="presParOf" srcId="{1D15AC2B-DF65-4E9E-8CD1-E2E833E13FD3}" destId="{5176D2B1-C7F7-41FB-A8A4-521C82426CEB}" srcOrd="3" destOrd="0" presId="urn:microsoft.com/office/officeart/2005/8/layout/hProcess4"/>
    <dgm:cxn modelId="{55A04A84-91AB-49FD-8321-B652359E2E14}" type="presParOf" srcId="{1D15AC2B-DF65-4E9E-8CD1-E2E833E13FD3}" destId="{BF1FF5EF-7418-4278-B7FC-6957FB8DA29C}" srcOrd="4" destOrd="0" presId="urn:microsoft.com/office/officeart/2005/8/layout/hProcess4"/>
    <dgm:cxn modelId="{0BEC26B0-C3DA-4D10-A7EE-69128D26E411}" type="presParOf" srcId="{BF1FF5EF-7418-4278-B7FC-6957FB8DA29C}" destId="{1A63297F-B01C-4728-A4AF-A39AB05F0CD4}" srcOrd="0" destOrd="0" presId="urn:microsoft.com/office/officeart/2005/8/layout/hProcess4"/>
    <dgm:cxn modelId="{092383EA-906E-4B8D-B1F6-57C3F4AAAED6}" type="presParOf" srcId="{BF1FF5EF-7418-4278-B7FC-6957FB8DA29C}" destId="{96BFCEAD-BEFB-4A15-938A-EF0B00A0F4FF}" srcOrd="1" destOrd="0" presId="urn:microsoft.com/office/officeart/2005/8/layout/hProcess4"/>
    <dgm:cxn modelId="{7FF55217-881E-49CE-8F33-D541074EEC3D}" type="presParOf" srcId="{BF1FF5EF-7418-4278-B7FC-6957FB8DA29C}" destId="{E5BC15E3-C06F-4FE7-A6F6-E9D2FEBBC76D}" srcOrd="2" destOrd="0" presId="urn:microsoft.com/office/officeart/2005/8/layout/hProcess4"/>
    <dgm:cxn modelId="{EAC48CC5-E1F1-4F94-8B53-119E14ABB277}" type="presParOf" srcId="{BF1FF5EF-7418-4278-B7FC-6957FB8DA29C}" destId="{2A1E31EA-9DE8-47CD-B15E-179BA534D703}" srcOrd="3" destOrd="0" presId="urn:microsoft.com/office/officeart/2005/8/layout/hProcess4"/>
    <dgm:cxn modelId="{B7C7EFF5-2869-4ABB-9318-C2206FA76CD1}" type="presParOf" srcId="{BF1FF5EF-7418-4278-B7FC-6957FB8DA29C}" destId="{CD64CBB1-25C5-40FD-BD8D-0DBB2F07C04B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F76B45-3691-4365-9A0B-11F99BFD8D93}" type="doc">
      <dgm:prSet loTypeId="urn:microsoft.com/office/officeart/2005/8/layout/hProcess4" loCatId="process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D259844F-FE3A-4D9B-82F9-E1ED17876F6C}">
      <dgm:prSet phldrT="[Текст]"/>
      <dgm:spPr/>
      <dgm:t>
        <a:bodyPr/>
        <a:lstStyle/>
        <a:p>
          <a:r>
            <a:rPr lang="uk-UA" dirty="0" smtClean="0"/>
            <a:t>Додавання</a:t>
          </a:r>
          <a:endParaRPr lang="ru-RU" dirty="0"/>
        </a:p>
      </dgm:t>
    </dgm:pt>
    <dgm:pt modelId="{D8AB3260-B254-48FE-8C29-8C63DB3D65FE}" type="parTrans" cxnId="{14ADCB1D-568A-4E04-9FF3-C18CDEF440EE}">
      <dgm:prSet/>
      <dgm:spPr/>
      <dgm:t>
        <a:bodyPr/>
        <a:lstStyle/>
        <a:p>
          <a:endParaRPr lang="ru-RU"/>
        </a:p>
      </dgm:t>
    </dgm:pt>
    <dgm:pt modelId="{BC1C9E22-52AF-4EE3-BBCE-5945C166C939}" type="sibTrans" cxnId="{14ADCB1D-568A-4E04-9FF3-C18CDEF440EE}">
      <dgm:prSet/>
      <dgm:spPr/>
      <dgm:t>
        <a:bodyPr/>
        <a:lstStyle/>
        <a:p>
          <a:endParaRPr lang="ru-RU"/>
        </a:p>
      </dgm:t>
    </dgm:pt>
    <dgm:pt modelId="{C350EBC7-3E50-402A-81F5-F2537750B919}">
      <dgm:prSet phldrT="[Текст]"/>
      <dgm:spPr/>
      <dgm:t>
        <a:bodyPr/>
        <a:lstStyle/>
        <a:p>
          <a:r>
            <a:rPr lang="uk-UA" dirty="0" smtClean="0"/>
            <a:t>Додавання як знаходження кількості елементів об’єднання множин, що не перетинаються.</a:t>
          </a:r>
          <a:endParaRPr lang="ru-RU" dirty="0"/>
        </a:p>
      </dgm:t>
    </dgm:pt>
    <dgm:pt modelId="{E3C3D4B5-D2CB-4F38-9459-6DF6D0E3DCA3}" type="parTrans" cxnId="{65F3A1C0-F978-450F-A792-CA34766FBAFB}">
      <dgm:prSet/>
      <dgm:spPr/>
      <dgm:t>
        <a:bodyPr/>
        <a:lstStyle/>
        <a:p>
          <a:endParaRPr lang="ru-RU"/>
        </a:p>
      </dgm:t>
    </dgm:pt>
    <dgm:pt modelId="{2FE702A8-FA5A-4D73-B932-FA98433F6996}" type="sibTrans" cxnId="{65F3A1C0-F978-450F-A792-CA34766FBAFB}">
      <dgm:prSet/>
      <dgm:spPr/>
      <dgm:t>
        <a:bodyPr/>
        <a:lstStyle/>
        <a:p>
          <a:endParaRPr lang="ru-RU"/>
        </a:p>
      </dgm:t>
    </dgm:pt>
    <dgm:pt modelId="{1AEC3710-63F7-4E78-B3C9-877BEA726FDC}">
      <dgm:prSet phldrT="[Текст]"/>
      <dgm:spPr/>
      <dgm:t>
        <a:bodyPr/>
        <a:lstStyle/>
        <a:p>
          <a:r>
            <a:rPr lang="uk-UA" dirty="0" smtClean="0"/>
            <a:t>Віднімання</a:t>
          </a:r>
          <a:endParaRPr lang="ru-RU" dirty="0"/>
        </a:p>
      </dgm:t>
    </dgm:pt>
    <dgm:pt modelId="{D092F619-42BF-4325-BBB1-C6343BB7F643}" type="parTrans" cxnId="{C5657F98-571A-4E90-A8D6-5BBB1C7F0A55}">
      <dgm:prSet/>
      <dgm:spPr/>
      <dgm:t>
        <a:bodyPr/>
        <a:lstStyle/>
        <a:p>
          <a:endParaRPr lang="ru-RU"/>
        </a:p>
      </dgm:t>
    </dgm:pt>
    <dgm:pt modelId="{83AA3EF4-9735-47FD-8540-81B470C9655E}" type="sibTrans" cxnId="{C5657F98-571A-4E90-A8D6-5BBB1C7F0A55}">
      <dgm:prSet/>
      <dgm:spPr/>
      <dgm:t>
        <a:bodyPr/>
        <a:lstStyle/>
        <a:p>
          <a:endParaRPr lang="ru-RU"/>
        </a:p>
      </dgm:t>
    </dgm:pt>
    <dgm:pt modelId="{87AE578C-A7D6-4BA7-AC74-5F3910210EA0}">
      <dgm:prSet phldrT="[Текст]"/>
      <dgm:spPr/>
      <dgm:t>
        <a:bodyPr/>
        <a:lstStyle/>
        <a:p>
          <a:r>
            <a:rPr lang="uk-UA" dirty="0" smtClean="0"/>
            <a:t>Віднімання як знаходження кількості елементів множини, які залишилися після вилучення її частини. </a:t>
          </a:r>
          <a:endParaRPr lang="ru-RU" dirty="0"/>
        </a:p>
      </dgm:t>
    </dgm:pt>
    <dgm:pt modelId="{13FD96CB-CE7E-49DD-8E89-6D0EDA305D8C}" type="parTrans" cxnId="{9BBA0CD3-BE74-43E1-833C-5753453AB41A}">
      <dgm:prSet/>
      <dgm:spPr/>
      <dgm:t>
        <a:bodyPr/>
        <a:lstStyle/>
        <a:p>
          <a:endParaRPr lang="ru-RU"/>
        </a:p>
      </dgm:t>
    </dgm:pt>
    <dgm:pt modelId="{D9EF6CAD-C743-45C6-B97F-87B8CE100DEF}" type="sibTrans" cxnId="{9BBA0CD3-BE74-43E1-833C-5753453AB41A}">
      <dgm:prSet/>
      <dgm:spPr/>
      <dgm:t>
        <a:bodyPr/>
        <a:lstStyle/>
        <a:p>
          <a:endParaRPr lang="ru-RU"/>
        </a:p>
      </dgm:t>
    </dgm:pt>
    <dgm:pt modelId="{DF81ACE1-3577-45A4-B575-4515BF90D5FE}" type="pres">
      <dgm:prSet presAssocID="{96F76B45-3691-4365-9A0B-11F99BFD8D9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8C2077E-409A-464D-81C9-BB1E51232E5E}" type="pres">
      <dgm:prSet presAssocID="{96F76B45-3691-4365-9A0B-11F99BFD8D93}" presName="tSp" presStyleCnt="0"/>
      <dgm:spPr/>
      <dgm:t>
        <a:bodyPr/>
        <a:lstStyle/>
        <a:p>
          <a:endParaRPr lang="ru-RU"/>
        </a:p>
      </dgm:t>
    </dgm:pt>
    <dgm:pt modelId="{E0EE563E-3239-4801-BD98-CEEF4B31D503}" type="pres">
      <dgm:prSet presAssocID="{96F76B45-3691-4365-9A0B-11F99BFD8D93}" presName="bSp" presStyleCnt="0"/>
      <dgm:spPr/>
      <dgm:t>
        <a:bodyPr/>
        <a:lstStyle/>
        <a:p>
          <a:endParaRPr lang="ru-RU"/>
        </a:p>
      </dgm:t>
    </dgm:pt>
    <dgm:pt modelId="{1D15AC2B-DF65-4E9E-8CD1-E2E833E13FD3}" type="pres">
      <dgm:prSet presAssocID="{96F76B45-3691-4365-9A0B-11F99BFD8D93}" presName="process" presStyleCnt="0"/>
      <dgm:spPr/>
      <dgm:t>
        <a:bodyPr/>
        <a:lstStyle/>
        <a:p>
          <a:endParaRPr lang="ru-RU"/>
        </a:p>
      </dgm:t>
    </dgm:pt>
    <dgm:pt modelId="{006CEBB4-7233-4B61-BF6B-E6273D33EB9B}" type="pres">
      <dgm:prSet presAssocID="{D259844F-FE3A-4D9B-82F9-E1ED17876F6C}" presName="composite1" presStyleCnt="0"/>
      <dgm:spPr/>
      <dgm:t>
        <a:bodyPr/>
        <a:lstStyle/>
        <a:p>
          <a:endParaRPr lang="ru-RU"/>
        </a:p>
      </dgm:t>
    </dgm:pt>
    <dgm:pt modelId="{A3A33E5C-E3B3-4531-8593-876B45B658AD}" type="pres">
      <dgm:prSet presAssocID="{D259844F-FE3A-4D9B-82F9-E1ED17876F6C}" presName="dummyNode1" presStyleLbl="node1" presStyleIdx="0" presStyleCnt="2"/>
      <dgm:spPr/>
      <dgm:t>
        <a:bodyPr/>
        <a:lstStyle/>
        <a:p>
          <a:endParaRPr lang="ru-RU"/>
        </a:p>
      </dgm:t>
    </dgm:pt>
    <dgm:pt modelId="{70A5062C-0EAD-45A0-BD35-31E790C02EFA}" type="pres">
      <dgm:prSet presAssocID="{D259844F-FE3A-4D9B-82F9-E1ED17876F6C}" presName="childNode1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0222D-04AE-433C-A833-824D8D007180}" type="pres">
      <dgm:prSet presAssocID="{D259844F-FE3A-4D9B-82F9-E1ED17876F6C}" presName="childNode1tx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E1C80-EC85-4BE6-A3C9-F2B9D3EE58E6}" type="pres">
      <dgm:prSet presAssocID="{D259844F-FE3A-4D9B-82F9-E1ED17876F6C}" presName="parentNode1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1B3D76-7059-4476-88E2-E36BCA625A49}" type="pres">
      <dgm:prSet presAssocID="{D259844F-FE3A-4D9B-82F9-E1ED17876F6C}" presName="connSite1" presStyleCnt="0"/>
      <dgm:spPr/>
      <dgm:t>
        <a:bodyPr/>
        <a:lstStyle/>
        <a:p>
          <a:endParaRPr lang="ru-RU"/>
        </a:p>
      </dgm:t>
    </dgm:pt>
    <dgm:pt modelId="{C3B6A7A3-7646-48CF-BAA5-D7C32D7A6A73}" type="pres">
      <dgm:prSet presAssocID="{BC1C9E22-52AF-4EE3-BBCE-5945C166C939}" presName="Name9" presStyleLbl="sibTrans2D1" presStyleIdx="0" presStyleCnt="1"/>
      <dgm:spPr/>
      <dgm:t>
        <a:bodyPr/>
        <a:lstStyle/>
        <a:p>
          <a:endParaRPr lang="ru-RU"/>
        </a:p>
      </dgm:t>
    </dgm:pt>
    <dgm:pt modelId="{DA8C7963-69BC-4434-838E-DEE28BB21135}" type="pres">
      <dgm:prSet presAssocID="{1AEC3710-63F7-4E78-B3C9-877BEA726FDC}" presName="composite2" presStyleCnt="0"/>
      <dgm:spPr/>
      <dgm:t>
        <a:bodyPr/>
        <a:lstStyle/>
        <a:p>
          <a:endParaRPr lang="ru-RU"/>
        </a:p>
      </dgm:t>
    </dgm:pt>
    <dgm:pt modelId="{984DC2D7-EA2F-4408-830C-C3CB076B27F1}" type="pres">
      <dgm:prSet presAssocID="{1AEC3710-63F7-4E78-B3C9-877BEA726FDC}" presName="dummyNode2" presStyleLbl="node1" presStyleIdx="0" presStyleCnt="2"/>
      <dgm:spPr/>
      <dgm:t>
        <a:bodyPr/>
        <a:lstStyle/>
        <a:p>
          <a:endParaRPr lang="ru-RU"/>
        </a:p>
      </dgm:t>
    </dgm:pt>
    <dgm:pt modelId="{C304CC1A-50F7-41CE-B6E7-F54DA0D51C3E}" type="pres">
      <dgm:prSet presAssocID="{1AEC3710-63F7-4E78-B3C9-877BEA726FDC}" presName="childNode2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93CB1B-FEA6-4216-99BD-1D32C0A8C8AD}" type="pres">
      <dgm:prSet presAssocID="{1AEC3710-63F7-4E78-B3C9-877BEA726FDC}" presName="childNode2tx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1502A-2C5B-4DFE-A014-8674B1178172}" type="pres">
      <dgm:prSet presAssocID="{1AEC3710-63F7-4E78-B3C9-877BEA726FDC}" presName="parentNode2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2EBC7B-266B-4598-B90D-126AA56D036D}" type="pres">
      <dgm:prSet presAssocID="{1AEC3710-63F7-4E78-B3C9-877BEA726FDC}" presName="connSite2" presStyleCnt="0"/>
      <dgm:spPr/>
      <dgm:t>
        <a:bodyPr/>
        <a:lstStyle/>
        <a:p>
          <a:endParaRPr lang="ru-RU"/>
        </a:p>
      </dgm:t>
    </dgm:pt>
  </dgm:ptLst>
  <dgm:cxnLst>
    <dgm:cxn modelId="{65F3A1C0-F978-450F-A792-CA34766FBAFB}" srcId="{D259844F-FE3A-4D9B-82F9-E1ED17876F6C}" destId="{C350EBC7-3E50-402A-81F5-F2537750B919}" srcOrd="0" destOrd="0" parTransId="{E3C3D4B5-D2CB-4F38-9459-6DF6D0E3DCA3}" sibTransId="{2FE702A8-FA5A-4D73-B932-FA98433F6996}"/>
    <dgm:cxn modelId="{51BCFD0F-36D3-4D90-AD9D-37DD17BDA340}" type="presOf" srcId="{C350EBC7-3E50-402A-81F5-F2537750B919}" destId="{70A5062C-0EAD-45A0-BD35-31E790C02EFA}" srcOrd="0" destOrd="0" presId="urn:microsoft.com/office/officeart/2005/8/layout/hProcess4"/>
    <dgm:cxn modelId="{ED499188-1466-405E-A65B-E39EE4C29161}" type="presOf" srcId="{BC1C9E22-52AF-4EE3-BBCE-5945C166C939}" destId="{C3B6A7A3-7646-48CF-BAA5-D7C32D7A6A73}" srcOrd="0" destOrd="0" presId="urn:microsoft.com/office/officeart/2005/8/layout/hProcess4"/>
    <dgm:cxn modelId="{9BBA0CD3-BE74-43E1-833C-5753453AB41A}" srcId="{1AEC3710-63F7-4E78-B3C9-877BEA726FDC}" destId="{87AE578C-A7D6-4BA7-AC74-5F3910210EA0}" srcOrd="0" destOrd="0" parTransId="{13FD96CB-CE7E-49DD-8E89-6D0EDA305D8C}" sibTransId="{D9EF6CAD-C743-45C6-B97F-87B8CE100DEF}"/>
    <dgm:cxn modelId="{675D74A3-3239-4ED5-A858-BF4772A680A5}" type="presOf" srcId="{87AE578C-A7D6-4BA7-AC74-5F3910210EA0}" destId="{C304CC1A-50F7-41CE-B6E7-F54DA0D51C3E}" srcOrd="0" destOrd="0" presId="urn:microsoft.com/office/officeart/2005/8/layout/hProcess4"/>
    <dgm:cxn modelId="{C8931A63-A73E-4FA5-BFA2-BDF551EA02E5}" type="presOf" srcId="{87AE578C-A7D6-4BA7-AC74-5F3910210EA0}" destId="{C793CB1B-FEA6-4216-99BD-1D32C0A8C8AD}" srcOrd="1" destOrd="0" presId="urn:microsoft.com/office/officeart/2005/8/layout/hProcess4"/>
    <dgm:cxn modelId="{110D6563-ED74-4DB5-A39B-1C9D0D12FE0D}" type="presOf" srcId="{C350EBC7-3E50-402A-81F5-F2537750B919}" destId="{0730222D-04AE-433C-A833-824D8D007180}" srcOrd="1" destOrd="0" presId="urn:microsoft.com/office/officeart/2005/8/layout/hProcess4"/>
    <dgm:cxn modelId="{B643F350-696D-4573-989C-FA4EE55C8E9C}" type="presOf" srcId="{96F76B45-3691-4365-9A0B-11F99BFD8D93}" destId="{DF81ACE1-3577-45A4-B575-4515BF90D5FE}" srcOrd="0" destOrd="0" presId="urn:microsoft.com/office/officeart/2005/8/layout/hProcess4"/>
    <dgm:cxn modelId="{D1FC5FDD-3907-4E7C-AC18-A1AC37D4088F}" type="presOf" srcId="{1AEC3710-63F7-4E78-B3C9-877BEA726FDC}" destId="{9781502A-2C5B-4DFE-A014-8674B1178172}" srcOrd="0" destOrd="0" presId="urn:microsoft.com/office/officeart/2005/8/layout/hProcess4"/>
    <dgm:cxn modelId="{E2C04DE5-A907-4082-8B8B-76858BB89CBA}" type="presOf" srcId="{D259844F-FE3A-4D9B-82F9-E1ED17876F6C}" destId="{7D1E1C80-EC85-4BE6-A3C9-F2B9D3EE58E6}" srcOrd="0" destOrd="0" presId="urn:microsoft.com/office/officeart/2005/8/layout/hProcess4"/>
    <dgm:cxn modelId="{C5657F98-571A-4E90-A8D6-5BBB1C7F0A55}" srcId="{96F76B45-3691-4365-9A0B-11F99BFD8D93}" destId="{1AEC3710-63F7-4E78-B3C9-877BEA726FDC}" srcOrd="1" destOrd="0" parTransId="{D092F619-42BF-4325-BBB1-C6343BB7F643}" sibTransId="{83AA3EF4-9735-47FD-8540-81B470C9655E}"/>
    <dgm:cxn modelId="{14ADCB1D-568A-4E04-9FF3-C18CDEF440EE}" srcId="{96F76B45-3691-4365-9A0B-11F99BFD8D93}" destId="{D259844F-FE3A-4D9B-82F9-E1ED17876F6C}" srcOrd="0" destOrd="0" parTransId="{D8AB3260-B254-48FE-8C29-8C63DB3D65FE}" sibTransId="{BC1C9E22-52AF-4EE3-BBCE-5945C166C939}"/>
    <dgm:cxn modelId="{B8F6346D-267B-4153-84E4-A04C2FF71D49}" type="presParOf" srcId="{DF81ACE1-3577-45A4-B575-4515BF90D5FE}" destId="{D8C2077E-409A-464D-81C9-BB1E51232E5E}" srcOrd="0" destOrd="0" presId="urn:microsoft.com/office/officeart/2005/8/layout/hProcess4"/>
    <dgm:cxn modelId="{F2B60131-A8EF-49CB-A4DA-C46A9C2A9CF3}" type="presParOf" srcId="{DF81ACE1-3577-45A4-B575-4515BF90D5FE}" destId="{E0EE563E-3239-4801-BD98-CEEF4B31D503}" srcOrd="1" destOrd="0" presId="urn:microsoft.com/office/officeart/2005/8/layout/hProcess4"/>
    <dgm:cxn modelId="{2A7B3771-81BE-4622-AD65-81F4615B0603}" type="presParOf" srcId="{DF81ACE1-3577-45A4-B575-4515BF90D5FE}" destId="{1D15AC2B-DF65-4E9E-8CD1-E2E833E13FD3}" srcOrd="2" destOrd="0" presId="urn:microsoft.com/office/officeart/2005/8/layout/hProcess4"/>
    <dgm:cxn modelId="{2A3715E2-A98C-400E-98BE-7124B663DEE1}" type="presParOf" srcId="{1D15AC2B-DF65-4E9E-8CD1-E2E833E13FD3}" destId="{006CEBB4-7233-4B61-BF6B-E6273D33EB9B}" srcOrd="0" destOrd="0" presId="urn:microsoft.com/office/officeart/2005/8/layout/hProcess4"/>
    <dgm:cxn modelId="{39FAC4DA-FAD2-4B0D-83FB-43E7CE86304B}" type="presParOf" srcId="{006CEBB4-7233-4B61-BF6B-E6273D33EB9B}" destId="{A3A33E5C-E3B3-4531-8593-876B45B658AD}" srcOrd="0" destOrd="0" presId="urn:microsoft.com/office/officeart/2005/8/layout/hProcess4"/>
    <dgm:cxn modelId="{C2B3478D-A2C8-43BA-AC03-F5E12B196E8A}" type="presParOf" srcId="{006CEBB4-7233-4B61-BF6B-E6273D33EB9B}" destId="{70A5062C-0EAD-45A0-BD35-31E790C02EFA}" srcOrd="1" destOrd="0" presId="urn:microsoft.com/office/officeart/2005/8/layout/hProcess4"/>
    <dgm:cxn modelId="{F84795B6-B429-481D-B712-1EE0348EF945}" type="presParOf" srcId="{006CEBB4-7233-4B61-BF6B-E6273D33EB9B}" destId="{0730222D-04AE-433C-A833-824D8D007180}" srcOrd="2" destOrd="0" presId="urn:microsoft.com/office/officeart/2005/8/layout/hProcess4"/>
    <dgm:cxn modelId="{34A7FF9F-341F-4BC3-9A4E-B29222261A97}" type="presParOf" srcId="{006CEBB4-7233-4B61-BF6B-E6273D33EB9B}" destId="{7D1E1C80-EC85-4BE6-A3C9-F2B9D3EE58E6}" srcOrd="3" destOrd="0" presId="urn:microsoft.com/office/officeart/2005/8/layout/hProcess4"/>
    <dgm:cxn modelId="{AEA68933-E091-4F2C-B807-F477DB739E37}" type="presParOf" srcId="{006CEBB4-7233-4B61-BF6B-E6273D33EB9B}" destId="{8F1B3D76-7059-4476-88E2-E36BCA625A49}" srcOrd="4" destOrd="0" presId="urn:microsoft.com/office/officeart/2005/8/layout/hProcess4"/>
    <dgm:cxn modelId="{D163BADE-043D-4B89-A555-1211FA543D6A}" type="presParOf" srcId="{1D15AC2B-DF65-4E9E-8CD1-E2E833E13FD3}" destId="{C3B6A7A3-7646-48CF-BAA5-D7C32D7A6A73}" srcOrd="1" destOrd="0" presId="urn:microsoft.com/office/officeart/2005/8/layout/hProcess4"/>
    <dgm:cxn modelId="{EF00DAEF-9F8D-4D57-ADA9-C49EB52405FE}" type="presParOf" srcId="{1D15AC2B-DF65-4E9E-8CD1-E2E833E13FD3}" destId="{DA8C7963-69BC-4434-838E-DEE28BB21135}" srcOrd="2" destOrd="0" presId="urn:microsoft.com/office/officeart/2005/8/layout/hProcess4"/>
    <dgm:cxn modelId="{419010B8-59A0-44DD-AC97-D39A53A459F3}" type="presParOf" srcId="{DA8C7963-69BC-4434-838E-DEE28BB21135}" destId="{984DC2D7-EA2F-4408-830C-C3CB076B27F1}" srcOrd="0" destOrd="0" presId="urn:microsoft.com/office/officeart/2005/8/layout/hProcess4"/>
    <dgm:cxn modelId="{D509045A-2A9F-4BD1-9A45-63056C8C7206}" type="presParOf" srcId="{DA8C7963-69BC-4434-838E-DEE28BB21135}" destId="{C304CC1A-50F7-41CE-B6E7-F54DA0D51C3E}" srcOrd="1" destOrd="0" presId="urn:microsoft.com/office/officeart/2005/8/layout/hProcess4"/>
    <dgm:cxn modelId="{2B549300-2BC6-4784-B373-41F4BE7FF6B6}" type="presParOf" srcId="{DA8C7963-69BC-4434-838E-DEE28BB21135}" destId="{C793CB1B-FEA6-4216-99BD-1D32C0A8C8AD}" srcOrd="2" destOrd="0" presId="urn:microsoft.com/office/officeart/2005/8/layout/hProcess4"/>
    <dgm:cxn modelId="{549804BA-6ADD-4049-A406-776D1C4413DC}" type="presParOf" srcId="{DA8C7963-69BC-4434-838E-DEE28BB21135}" destId="{9781502A-2C5B-4DFE-A014-8674B1178172}" srcOrd="3" destOrd="0" presId="urn:microsoft.com/office/officeart/2005/8/layout/hProcess4"/>
    <dgm:cxn modelId="{601B259A-4397-4FA3-B065-5D9681086BD1}" type="presParOf" srcId="{DA8C7963-69BC-4434-838E-DEE28BB21135}" destId="{112EBC7B-266B-4598-B90D-126AA56D036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A5062C-0EAD-45A0-BD35-31E790C02EFA}">
      <dsp:nvSpPr>
        <dsp:cNvPr id="0" name=""/>
        <dsp:cNvSpPr/>
      </dsp:nvSpPr>
      <dsp:spPr>
        <a:xfrm>
          <a:off x="76" y="1052739"/>
          <a:ext cx="2530717" cy="33952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Арифметичні дії додавання й віднімання вводяться під час вивчення нумерації чисел першого десятка.</a:t>
          </a:r>
          <a:endParaRPr lang="ru-RU" sz="2400" kern="1200" dirty="0"/>
        </a:p>
      </dsp:txBody>
      <dsp:txXfrm>
        <a:off x="76" y="1052739"/>
        <a:ext cx="2530717" cy="2667674"/>
      </dsp:txXfrm>
    </dsp:sp>
    <dsp:sp modelId="{C3B6A7A3-7646-48CF-BAA5-D7C32D7A6A73}">
      <dsp:nvSpPr>
        <dsp:cNvPr id="0" name=""/>
        <dsp:cNvSpPr/>
      </dsp:nvSpPr>
      <dsp:spPr>
        <a:xfrm>
          <a:off x="1143397" y="2590332"/>
          <a:ext cx="2840772" cy="2840772"/>
        </a:xfrm>
        <a:prstGeom prst="leftCircularArrow">
          <a:avLst>
            <a:gd name="adj1" fmla="val 2617"/>
            <a:gd name="adj2" fmla="val 318071"/>
            <a:gd name="adj3" fmla="val 920775"/>
            <a:gd name="adj4" fmla="val 7851682"/>
            <a:gd name="adj5" fmla="val 3054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1E1C80-EC85-4BE6-A3C9-F2B9D3EE58E6}">
      <dsp:nvSpPr>
        <dsp:cNvPr id="0" name=""/>
        <dsp:cNvSpPr/>
      </dsp:nvSpPr>
      <dsp:spPr>
        <a:xfrm>
          <a:off x="562457" y="4129468"/>
          <a:ext cx="2249526" cy="894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300" kern="1200" dirty="0" smtClean="0"/>
            <a:t>Місце</a:t>
          </a:r>
          <a:endParaRPr lang="ru-RU" sz="5300" kern="1200" dirty="0"/>
        </a:p>
      </dsp:txBody>
      <dsp:txXfrm>
        <a:off x="562457" y="4129468"/>
        <a:ext cx="2249526" cy="894562"/>
      </dsp:txXfrm>
    </dsp:sp>
    <dsp:sp modelId="{C304CC1A-50F7-41CE-B6E7-F54DA0D51C3E}">
      <dsp:nvSpPr>
        <dsp:cNvPr id="0" name=""/>
        <dsp:cNvSpPr/>
      </dsp:nvSpPr>
      <dsp:spPr>
        <a:xfrm>
          <a:off x="3166046" y="1265627"/>
          <a:ext cx="2530717" cy="29631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Формування конкретного змісту арифметичних дій додавання й віднімання</a:t>
          </a:r>
          <a:endParaRPr lang="ru-RU" sz="2400" kern="1200" dirty="0"/>
        </a:p>
      </dsp:txBody>
      <dsp:txXfrm>
        <a:off x="3166046" y="1900597"/>
        <a:ext cx="2530717" cy="2328220"/>
      </dsp:txXfrm>
    </dsp:sp>
    <dsp:sp modelId="{5176D2B1-C7F7-41FB-A8A4-521C82426CEB}">
      <dsp:nvSpPr>
        <dsp:cNvPr id="0" name=""/>
        <dsp:cNvSpPr/>
      </dsp:nvSpPr>
      <dsp:spPr>
        <a:xfrm>
          <a:off x="4483965" y="285752"/>
          <a:ext cx="3033462" cy="3033462"/>
        </a:xfrm>
        <a:prstGeom prst="circularArrow">
          <a:avLst>
            <a:gd name="adj1" fmla="val 2451"/>
            <a:gd name="adj2" fmla="val 296720"/>
            <a:gd name="adj3" fmla="val 19970188"/>
            <a:gd name="adj4" fmla="val 13017930"/>
            <a:gd name="adj5" fmla="val 286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81502A-2C5B-4DFE-A014-8674B1178172}">
      <dsp:nvSpPr>
        <dsp:cNvPr id="0" name=""/>
        <dsp:cNvSpPr/>
      </dsp:nvSpPr>
      <dsp:spPr>
        <a:xfrm>
          <a:off x="3728427" y="938858"/>
          <a:ext cx="2249526" cy="894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300" kern="1200" dirty="0" smtClean="0"/>
            <a:t>Мета</a:t>
          </a:r>
          <a:endParaRPr lang="ru-RU" sz="5300" kern="1200" dirty="0"/>
        </a:p>
      </dsp:txBody>
      <dsp:txXfrm>
        <a:off x="3728427" y="938858"/>
        <a:ext cx="2249526" cy="894562"/>
      </dsp:txXfrm>
    </dsp:sp>
    <dsp:sp modelId="{96BFCEAD-BEFB-4A15-938A-EF0B00A0F4FF}">
      <dsp:nvSpPr>
        <dsp:cNvPr id="0" name=""/>
        <dsp:cNvSpPr/>
      </dsp:nvSpPr>
      <dsp:spPr>
        <a:xfrm>
          <a:off x="6332016" y="1706694"/>
          <a:ext cx="2530717" cy="20873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kern="1200" dirty="0" smtClean="0"/>
            <a:t>Схематична інтерпретація арифметичних дій додавання й віднімання.</a:t>
          </a:r>
          <a:endParaRPr lang="ru-RU" sz="2400" kern="1200" dirty="0"/>
        </a:p>
      </dsp:txBody>
      <dsp:txXfrm>
        <a:off x="6332016" y="1706694"/>
        <a:ext cx="2530717" cy="1640031"/>
      </dsp:txXfrm>
    </dsp:sp>
    <dsp:sp modelId="{2A1E31EA-9DE8-47CD-B15E-179BA534D703}">
      <dsp:nvSpPr>
        <dsp:cNvPr id="0" name=""/>
        <dsp:cNvSpPr/>
      </dsp:nvSpPr>
      <dsp:spPr>
        <a:xfrm>
          <a:off x="6894397" y="3553405"/>
          <a:ext cx="2249526" cy="8945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67310" rIns="100965" bIns="6731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300" kern="1200" dirty="0" smtClean="0"/>
            <a:t>Засіб</a:t>
          </a:r>
          <a:endParaRPr lang="ru-RU" sz="5300" kern="1200" dirty="0"/>
        </a:p>
      </dsp:txBody>
      <dsp:txXfrm>
        <a:off x="6894397" y="3553405"/>
        <a:ext cx="2249526" cy="89456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0A5062C-0EAD-45A0-BD35-31E790C02EFA}">
      <dsp:nvSpPr>
        <dsp:cNvPr id="0" name=""/>
        <dsp:cNvSpPr/>
      </dsp:nvSpPr>
      <dsp:spPr>
        <a:xfrm>
          <a:off x="1247843" y="1366251"/>
          <a:ext cx="3183045" cy="2625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Додавання як знаходження кількості елементів об’єднання множин, що не перетинаються.</a:t>
          </a:r>
          <a:endParaRPr lang="ru-RU" sz="2300" kern="1200" dirty="0"/>
        </a:p>
      </dsp:txBody>
      <dsp:txXfrm>
        <a:off x="1247843" y="1366251"/>
        <a:ext cx="3183045" cy="2062772"/>
      </dsp:txXfrm>
    </dsp:sp>
    <dsp:sp modelId="{C3B6A7A3-7646-48CF-BAA5-D7C32D7A6A73}">
      <dsp:nvSpPr>
        <dsp:cNvPr id="0" name=""/>
        <dsp:cNvSpPr/>
      </dsp:nvSpPr>
      <dsp:spPr>
        <a:xfrm>
          <a:off x="3043781" y="2017207"/>
          <a:ext cx="3472370" cy="3472370"/>
        </a:xfrm>
        <a:prstGeom prst="leftCircularArrow">
          <a:avLst>
            <a:gd name="adj1" fmla="val 3046"/>
            <a:gd name="adj2" fmla="val 373877"/>
            <a:gd name="adj3" fmla="val 2149388"/>
            <a:gd name="adj4" fmla="val 9024489"/>
            <a:gd name="adj5" fmla="val 3554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1E1C80-EC85-4BE6-A3C9-F2B9D3EE58E6}">
      <dsp:nvSpPr>
        <dsp:cNvPr id="0" name=""/>
        <dsp:cNvSpPr/>
      </dsp:nvSpPr>
      <dsp:spPr>
        <a:xfrm>
          <a:off x="1955186" y="3429024"/>
          <a:ext cx="2829373" cy="1125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47500"/>
                <a:satMod val="137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shade val="69000"/>
                <a:satMod val="137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kern="1200" dirty="0" smtClean="0"/>
            <a:t>Додавання</a:t>
          </a:r>
          <a:endParaRPr lang="ru-RU" sz="4200" kern="1200" dirty="0"/>
        </a:p>
      </dsp:txBody>
      <dsp:txXfrm>
        <a:off x="1955186" y="3429024"/>
        <a:ext cx="2829373" cy="1125148"/>
      </dsp:txXfrm>
    </dsp:sp>
    <dsp:sp modelId="{C304CC1A-50F7-41CE-B6E7-F54DA0D51C3E}">
      <dsp:nvSpPr>
        <dsp:cNvPr id="0" name=""/>
        <dsp:cNvSpPr/>
      </dsp:nvSpPr>
      <dsp:spPr>
        <a:xfrm>
          <a:off x="5288197" y="1366251"/>
          <a:ext cx="3183045" cy="26253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accent3">
              <a:hueOff val="-13803598"/>
              <a:satOff val="-36385"/>
              <a:lumOff val="-9412"/>
              <a:alphaOff val="0"/>
            </a:schemeClr>
          </a:solidFill>
          <a:prstDash val="solid"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3815" tIns="43815" rIns="43815" bIns="4381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300" kern="1200" dirty="0" smtClean="0"/>
            <a:t>Віднімання як знаходження кількості елементів множини, які залишилися після вилучення її частини. </a:t>
          </a:r>
          <a:endParaRPr lang="ru-RU" sz="2300" kern="1200" dirty="0"/>
        </a:p>
      </dsp:txBody>
      <dsp:txXfrm>
        <a:off x="5288197" y="1928826"/>
        <a:ext cx="3183045" cy="2062772"/>
      </dsp:txXfrm>
    </dsp:sp>
    <dsp:sp modelId="{9781502A-2C5B-4DFE-A014-8674B1178172}">
      <dsp:nvSpPr>
        <dsp:cNvPr id="0" name=""/>
        <dsp:cNvSpPr/>
      </dsp:nvSpPr>
      <dsp:spPr>
        <a:xfrm>
          <a:off x="5995541" y="803677"/>
          <a:ext cx="2829373" cy="112514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3803598"/>
                <a:satOff val="-36385"/>
                <a:lumOff val="-9412"/>
                <a:alphaOff val="0"/>
                <a:shade val="47500"/>
                <a:satMod val="137000"/>
              </a:schemeClr>
            </a:gs>
            <a:gs pos="55000">
              <a:schemeClr val="accent3">
                <a:hueOff val="-13803598"/>
                <a:satOff val="-36385"/>
                <a:lumOff val="-9412"/>
                <a:alphaOff val="0"/>
                <a:shade val="69000"/>
                <a:satMod val="137000"/>
              </a:schemeClr>
            </a:gs>
            <a:gs pos="100000">
              <a:schemeClr val="accent3">
                <a:hueOff val="-13803598"/>
                <a:satOff val="-36385"/>
                <a:lumOff val="-9412"/>
                <a:alphaOff val="0"/>
                <a:shade val="98000"/>
                <a:satMod val="137000"/>
              </a:schemeClr>
            </a:gs>
          </a:gsLst>
          <a:lin ang="16200000" scaled="0"/>
        </a:gradFill>
        <a:ln>
          <a:noFill/>
        </a:ln>
        <a:effectLst>
          <a:outerShdw blurRad="39000" dist="254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53340" rIns="80010" bIns="5334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200" kern="1200" dirty="0" smtClean="0"/>
            <a:t>Віднімання</a:t>
          </a:r>
          <a:endParaRPr lang="ru-RU" sz="4200" kern="1200" dirty="0"/>
        </a:p>
      </dsp:txBody>
      <dsp:txXfrm>
        <a:off x="5995541" y="803677"/>
        <a:ext cx="2829373" cy="11251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A6D1CB-F8DA-4A1E-9600-44893ACE862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13C04-BF1C-4C35-AE7E-FD08ABF8E44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94117D4-8879-4A2A-9C2F-EDA48C03207E}" type="datetimeFigureOut">
              <a:rPr lang="ru-RU" smtClean="0"/>
              <a:pPr/>
              <a:t>07.06.2015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28B68EBE-96D9-4657-96BA-7DD55FEEB7A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image" Target="../media/image89.emf"/><Relationship Id="rId7" Type="http://schemas.openxmlformats.org/officeDocument/2006/relationships/image" Target="../media/image93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emf"/><Relationship Id="rId11" Type="http://schemas.openxmlformats.org/officeDocument/2006/relationships/image" Target="../media/image97.emf"/><Relationship Id="rId5" Type="http://schemas.openxmlformats.org/officeDocument/2006/relationships/image" Target="../media/image91.emf"/><Relationship Id="rId10" Type="http://schemas.openxmlformats.org/officeDocument/2006/relationships/image" Target="../media/image96.emf"/><Relationship Id="rId4" Type="http://schemas.openxmlformats.org/officeDocument/2006/relationships/image" Target="../media/image90.png"/><Relationship Id="rId9" Type="http://schemas.openxmlformats.org/officeDocument/2006/relationships/image" Target="../media/image9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98.emf"/><Relationship Id="rId7" Type="http://schemas.openxmlformats.org/officeDocument/2006/relationships/image" Target="../media/image102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emf"/><Relationship Id="rId5" Type="http://schemas.openxmlformats.org/officeDocument/2006/relationships/image" Target="../media/image100.emf"/><Relationship Id="rId10" Type="http://schemas.openxmlformats.org/officeDocument/2006/relationships/image" Target="../media/image105.emf"/><Relationship Id="rId4" Type="http://schemas.openxmlformats.org/officeDocument/2006/relationships/image" Target="../media/image99.emf"/><Relationship Id="rId9" Type="http://schemas.openxmlformats.org/officeDocument/2006/relationships/image" Target="../media/image10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Суть арифметичних дій додавання і віднімання</a:t>
            </a:r>
            <a:endParaRPr lang="ru-RU" sz="36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32" y="1357298"/>
          <a:ext cx="9144000" cy="5500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1E1C80-EC85-4BE6-A3C9-F2B9D3EE5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D1E1C80-EC85-4BE6-A3C9-F2B9D3EE5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A5062C-0EAD-45A0-BD35-31E790C02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0A5062C-0EAD-45A0-BD35-31E790C02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B6A7A3-7646-48CF-BAA5-D7C32D7A6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C3B6A7A3-7646-48CF-BAA5-D7C32D7A6A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81502A-2C5B-4DFE-A014-8674B1178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781502A-2C5B-4DFE-A014-8674B1178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04CC1A-50F7-41CE-B6E7-F54DA0D51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C304CC1A-50F7-41CE-B6E7-F54DA0D51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76D2B1-C7F7-41FB-A8A4-521C82426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5176D2B1-C7F7-41FB-A8A4-521C82426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1E31EA-9DE8-47CD-B15E-179BA534D7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2A1E31EA-9DE8-47CD-B15E-179BA534D7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BFCEAD-BEFB-4A15-938A-EF0B00A0F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96BFCEAD-BEFB-4A15-938A-EF0B00A0F4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88640"/>
            <a:ext cx="8715404" cy="914400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/>
              <a:t>Суть</a:t>
            </a:r>
            <a:r>
              <a:rPr lang="uk-UA" sz="3600" b="1" dirty="0" smtClean="0"/>
              <a:t> арифметичної дії додавання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14282" y="1411668"/>
            <a:ext cx="8786842" cy="4874852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uk-UA" sz="2400" dirty="0" smtClean="0"/>
              <a:t>Покладіть на парті 4 червоні круги і 3 сині круги. 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571472" y="3500438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500166" y="3214686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00034" y="4429132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428728" y="4143380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00760" y="4214818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929454" y="3857628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143636" y="3286124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3143248"/>
            <a:ext cx="3286148" cy="285752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42976" y="2571744"/>
            <a:ext cx="18573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00FF"/>
                </a:solidFill>
              </a:rPr>
              <a:t>всього - ?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4842" y="527311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 всього 4 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57686" y="3000372"/>
            <a:ext cx="4214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Об</a:t>
            </a:r>
            <a:r>
              <a:rPr lang="en-US" sz="3200" b="1" dirty="0" smtClean="0">
                <a:solidFill>
                  <a:srgbClr val="0000FF"/>
                </a:solidFill>
              </a:rPr>
              <a:t>’</a:t>
            </a:r>
            <a:r>
              <a:rPr lang="uk-UA" sz="3200" b="1" dirty="0" err="1" smtClean="0">
                <a:solidFill>
                  <a:srgbClr val="0000FF"/>
                </a:solidFill>
              </a:rPr>
              <a:t>єднанати</a:t>
            </a:r>
            <a:r>
              <a:rPr lang="uk-UA" sz="3200" b="1" dirty="0" smtClean="0">
                <a:solidFill>
                  <a:srgbClr val="0000FF"/>
                </a:solidFill>
              </a:rPr>
              <a:t> – додати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215106" y="5273117"/>
            <a:ext cx="428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3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43734" y="5273117"/>
            <a:ext cx="20717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7 кружків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29354" y="5273117"/>
            <a:ext cx="500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і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57916" y="5273117"/>
            <a:ext cx="500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+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500858" y="5273117"/>
            <a:ext cx="500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-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29420" y="5273117"/>
            <a:ext cx="5619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=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214942" y="5857892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рівність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214942" y="5786454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вираз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572164" y="5344555"/>
            <a:ext cx="1428760" cy="500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FF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572164" y="5344555"/>
            <a:ext cx="928694" cy="5000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FF"/>
              </a:solidFill>
            </a:endParaRPr>
          </a:p>
        </p:txBody>
      </p:sp>
      <p:sp>
        <p:nvSpPr>
          <p:cNvPr id="30" name="Содержимое 3"/>
          <p:cNvSpPr txBox="1">
            <a:spLocks/>
          </p:cNvSpPr>
          <p:nvPr/>
        </p:nvSpPr>
        <p:spPr>
          <a:xfrm>
            <a:off x="214282" y="1411668"/>
            <a:ext cx="8786842" cy="487485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всі фігури. Що для цього треба зробити?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Содержимое 3"/>
          <p:cNvSpPr txBox="1">
            <a:spLocks/>
          </p:cNvSpPr>
          <p:nvPr/>
        </p:nvSpPr>
        <p:spPr>
          <a:xfrm>
            <a:off x="214282" y="1411668"/>
            <a:ext cx="8786842" cy="487485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Об'єднайте червоні і сині круги. Назвіть одержану множину.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Содержимое 3"/>
          <p:cNvSpPr txBox="1">
            <a:spLocks/>
          </p:cNvSpPr>
          <p:nvPr/>
        </p:nvSpPr>
        <p:spPr>
          <a:xfrm>
            <a:off x="214282" y="1411668"/>
            <a:ext cx="8786842" cy="487485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 в ній елементів? Скільки всього кружків?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Содержимое 3"/>
          <p:cNvSpPr txBox="1">
            <a:spLocks/>
          </p:cNvSpPr>
          <p:nvPr/>
        </p:nvSpPr>
        <p:spPr>
          <a:xfrm>
            <a:off x="214282" y="1428736"/>
            <a:ext cx="8786842" cy="487485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Всього кружків 4 і ще 3.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6" name="Прямая со стрелкой 35"/>
          <p:cNvCxnSpPr/>
          <p:nvPr/>
        </p:nvCxnSpPr>
        <p:spPr>
          <a:xfrm rot="5400000">
            <a:off x="6143636" y="3643314"/>
            <a:ext cx="1714512" cy="157163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-0.39583 0.0423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21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11022E-16 L -0.48177 0.0956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1" y="4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0139 L -0.49826 0.1287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" y="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500"/>
                            </p:stCondLst>
                            <p:childTnLst>
                              <p:par>
                                <p:cTn id="142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61" dur="150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62" dur="150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3" dur="150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1500" autoRev="1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76" dur="150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77" dur="150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8" dur="150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150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83" dur="150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84" dur="150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5" dur="150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150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99" dur="15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00" dur="15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1" dur="15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1500" autoRev="1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6" grpId="0" animBg="1"/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5" grpId="0"/>
      <p:bldP spid="16" grpId="0"/>
      <p:bldP spid="17" grpId="0"/>
      <p:bldP spid="18" grpId="0"/>
      <p:bldP spid="19" grpId="0"/>
      <p:bldP spid="20" grpId="0" build="allAtOnce"/>
      <p:bldP spid="20" grpId="1" build="allAtOnce"/>
      <p:bldP spid="22" grpId="0" build="allAtOnce"/>
      <p:bldP spid="23" grpId="1" build="allAtOnce"/>
      <p:bldP spid="23" grpId="2" build="allAtOnce"/>
      <p:bldP spid="24" grpId="0" build="allAtOnce"/>
      <p:bldP spid="25" grpId="0" build="allAtOnce"/>
      <p:bldP spid="25" grpId="1" build="allAtOnce"/>
      <p:bldP spid="27" grpId="0"/>
      <p:bldP spid="28" grpId="0" animBg="1"/>
      <p:bldP spid="28" grpId="1" animBg="1"/>
      <p:bldP spid="29" grpId="0" animBg="1"/>
      <p:bldP spid="30" grpId="0" build="p"/>
      <p:bldP spid="30" grpId="1" build="p"/>
      <p:bldP spid="31" grpId="0" build="p"/>
      <p:bldP spid="31" grpId="1" build="p"/>
      <p:bldP spid="33" grpId="0" build="p"/>
      <p:bldP spid="33" grpId="1" build="p"/>
      <p:bldP spid="3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32656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Суть</a:t>
            </a:r>
            <a:r>
              <a:rPr lang="uk-UA" sz="3600" b="1" dirty="0" smtClean="0"/>
              <a:t> арифметичної дії додавання </a:t>
            </a:r>
            <a:endParaRPr lang="ru-RU" sz="3600" b="1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71612"/>
            <a:ext cx="7916130" cy="34562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Суть</a:t>
            </a:r>
            <a:r>
              <a:rPr lang="uk-UA" sz="3600" b="1" dirty="0" smtClean="0"/>
              <a:t> арифметичної дії віднімання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-142908" y="1428768"/>
            <a:ext cx="9144000" cy="4572000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uk-UA" sz="2400" dirty="0" smtClean="0"/>
              <a:t>Покладіть на парті 8 трикутників </a:t>
            </a:r>
            <a:endParaRPr lang="ru-RU" sz="2400" dirty="0"/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214282" y="1142984"/>
            <a:ext cx="8786842" cy="50006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3143248"/>
            <a:ext cx="2071702" cy="285752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28596" y="2643182"/>
            <a:ext cx="27146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0000FF"/>
                </a:solidFill>
              </a:rPr>
              <a:t>залишилось - ?</a:t>
            </a:r>
            <a:endParaRPr lang="ru-RU" sz="2800" b="1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71736" y="4357694"/>
            <a:ext cx="42148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00FF"/>
                </a:solidFill>
              </a:rPr>
              <a:t>Вилучити - відняти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500794" y="5715016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рівність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86578" y="5715016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вираз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1142976" y="3286124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500034" y="4143380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2071670" y="3286124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714348" y="5000636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Равнобедренный треугольник 25"/>
          <p:cNvSpPr/>
          <p:nvPr/>
        </p:nvSpPr>
        <p:spPr>
          <a:xfrm>
            <a:off x="1428728" y="4143380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1571604" y="5000636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Равнобедренный треугольник 27"/>
          <p:cNvSpPr/>
          <p:nvPr/>
        </p:nvSpPr>
        <p:spPr>
          <a:xfrm>
            <a:off x="2428860" y="5000636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Равнобедренный треугольник 28"/>
          <p:cNvSpPr/>
          <p:nvPr/>
        </p:nvSpPr>
        <p:spPr>
          <a:xfrm>
            <a:off x="2500298" y="4143380"/>
            <a:ext cx="785818" cy="785818"/>
          </a:xfrm>
          <a:prstGeom prst="triangl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одержимое 3"/>
          <p:cNvSpPr txBox="1">
            <a:spLocks/>
          </p:cNvSpPr>
          <p:nvPr/>
        </p:nvSpPr>
        <p:spPr>
          <a:xfrm>
            <a:off x="285720" y="5857892"/>
            <a:ext cx="221457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залишилось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Содержимое 3"/>
          <p:cNvSpPr txBox="1">
            <a:spLocks/>
          </p:cNvSpPr>
          <p:nvPr/>
        </p:nvSpPr>
        <p:spPr>
          <a:xfrm>
            <a:off x="2357422" y="5929330"/>
            <a:ext cx="500066" cy="50006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8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Содержимое 3"/>
          <p:cNvSpPr txBox="1">
            <a:spLocks/>
          </p:cNvSpPr>
          <p:nvPr/>
        </p:nvSpPr>
        <p:spPr>
          <a:xfrm>
            <a:off x="3286116" y="5929330"/>
            <a:ext cx="500066" cy="50006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3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Содержимое 3"/>
          <p:cNvSpPr txBox="1">
            <a:spLocks/>
          </p:cNvSpPr>
          <p:nvPr/>
        </p:nvSpPr>
        <p:spPr>
          <a:xfrm>
            <a:off x="3571868" y="5929330"/>
            <a:ext cx="500066" cy="50006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-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Содержимое 3"/>
          <p:cNvSpPr txBox="1">
            <a:spLocks/>
          </p:cNvSpPr>
          <p:nvPr/>
        </p:nvSpPr>
        <p:spPr>
          <a:xfrm>
            <a:off x="2643174" y="5929330"/>
            <a:ext cx="785818" cy="50006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без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Содержимое 3"/>
          <p:cNvSpPr txBox="1">
            <a:spLocks/>
          </p:cNvSpPr>
          <p:nvPr/>
        </p:nvSpPr>
        <p:spPr>
          <a:xfrm>
            <a:off x="4143372" y="5929330"/>
            <a:ext cx="3000396" cy="50006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трикутників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Содержимое 3"/>
          <p:cNvSpPr txBox="1">
            <a:spLocks/>
          </p:cNvSpPr>
          <p:nvPr/>
        </p:nvSpPr>
        <p:spPr>
          <a:xfrm>
            <a:off x="3786182" y="5929330"/>
            <a:ext cx="500066" cy="500066"/>
          </a:xfrm>
          <a:prstGeom prst="rect">
            <a:avLst/>
          </a:prstGeom>
        </p:spPr>
        <p:txBody>
          <a:bodyPr vert="horz">
            <a:normAutofit lnSpcReduction="10000"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5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9" name="Содержимое 3"/>
          <p:cNvSpPr txBox="1">
            <a:spLocks/>
          </p:cNvSpPr>
          <p:nvPr/>
        </p:nvSpPr>
        <p:spPr>
          <a:xfrm>
            <a:off x="2857488" y="5857892"/>
            <a:ext cx="78581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-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2" name="Содержимое 3"/>
          <p:cNvSpPr txBox="1">
            <a:spLocks/>
          </p:cNvSpPr>
          <p:nvPr/>
        </p:nvSpPr>
        <p:spPr>
          <a:xfrm>
            <a:off x="3500430" y="5857892"/>
            <a:ext cx="785818" cy="57150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lvl="0" indent="-342900">
              <a:spcBef>
                <a:spcPts val="700"/>
              </a:spcBef>
              <a:buClr>
                <a:schemeClr val="tx2"/>
              </a:buClr>
              <a:buSzPct val="95000"/>
            </a:pPr>
            <a:r>
              <a:rPr lang="uk-UA" sz="2800" b="1" dirty="0" smtClean="0">
                <a:solidFill>
                  <a:srgbClr val="0000FF"/>
                </a:solidFill>
              </a:rPr>
              <a:t>= 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500298" y="5929330"/>
            <a:ext cx="1714512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FF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2500298" y="5929330"/>
            <a:ext cx="1143008" cy="428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00FF"/>
              </a:solidFill>
            </a:endParaRPr>
          </a:p>
        </p:txBody>
      </p:sp>
      <p:sp>
        <p:nvSpPr>
          <p:cNvPr id="38" name="Содержимое 3"/>
          <p:cNvSpPr txBox="1">
            <a:spLocks/>
          </p:cNvSpPr>
          <p:nvPr/>
        </p:nvSpPr>
        <p:spPr>
          <a:xfrm>
            <a:off x="4286312" y="1428736"/>
            <a:ext cx="9144000" cy="45720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3 трикутники відсуньте.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Содержимое 3"/>
          <p:cNvSpPr txBox="1">
            <a:spLocks/>
          </p:cNvSpPr>
          <p:nvPr/>
        </p:nvSpPr>
        <p:spPr>
          <a:xfrm>
            <a:off x="-142908" y="1428736"/>
            <a:ext cx="9144000" cy="45720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решту фігур.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1" name="Содержимое 3"/>
          <p:cNvSpPr txBox="1">
            <a:spLocks/>
          </p:cNvSpPr>
          <p:nvPr/>
        </p:nvSpPr>
        <p:spPr>
          <a:xfrm>
            <a:off x="-142908" y="1428736"/>
            <a:ext cx="9144000" cy="45720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 для цього ми зробили? 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 трикутників залишилось?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 rot="10800000" flipV="1">
            <a:off x="3000364" y="4857760"/>
            <a:ext cx="2428892" cy="121444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59259E-6 L 0.6165 0.0162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" y="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59259E-6 L 0.475 -0.01435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" y="-7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59259E-6 L 0.58524 -0.01342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-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00"/>
                            </p:stCondLst>
                            <p:childTnLst>
                              <p:par>
                                <p:cTn id="1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"/>
                            </p:stCondLst>
                            <p:childTnLst>
                              <p:par>
                                <p:cTn id="1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27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6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77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8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0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91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2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7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98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9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7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11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12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3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4" dur="500" autoRev="1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13" grpId="0" animBg="1"/>
      <p:bldP spid="14" grpId="0"/>
      <p:bldP spid="16" grpId="0"/>
      <p:bldP spid="19" grpId="0" build="allAtOnce"/>
      <p:bldP spid="19" grpId="1" build="allAtOnce"/>
      <p:bldP spid="20" grpId="0"/>
      <p:bldP spid="22" grpId="0" animBg="1"/>
      <p:bldP spid="23" grpId="0" animBg="1"/>
      <p:bldP spid="24" grpId="0" animBg="1"/>
      <p:bldP spid="24" grpId="1" animBg="1"/>
      <p:bldP spid="25" grpId="0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/>
      <p:bldP spid="31" grpId="0"/>
      <p:bldP spid="33" grpId="0"/>
      <p:bldP spid="34" grpId="0" build="allAtOnce"/>
      <p:bldP spid="35" grpId="0" build="allAtOnce"/>
      <p:bldP spid="36" grpId="0"/>
      <p:bldP spid="37" grpId="0"/>
      <p:bldP spid="39" grpId="0" build="allAtOnce"/>
      <p:bldP spid="42" grpId="0" build="allAtOnce"/>
      <p:bldP spid="43" grpId="0" animBg="1"/>
      <p:bldP spid="43" grpId="1" animBg="1"/>
      <p:bldP spid="44" grpId="0" animBg="1"/>
      <p:bldP spid="38" grpId="0" build="p"/>
      <p:bldP spid="38" grpId="1" build="p"/>
      <p:bldP spid="40" grpId="0" build="p"/>
      <p:bldP spid="40" grpId="1" build="p"/>
      <p:bldP spid="41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32656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Суть</a:t>
            </a:r>
            <a:r>
              <a:rPr lang="uk-UA" sz="3600" b="1" dirty="0" smtClean="0"/>
              <a:t> арифметичної дії віднімання</a:t>
            </a:r>
            <a:endParaRPr lang="ru-RU" sz="3600" b="1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14414" y="1714488"/>
            <a:ext cx="7215206" cy="3494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57158" y="1961753"/>
            <a:ext cx="8043207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61753"/>
            <a:ext cx="8067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961753"/>
            <a:ext cx="8067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961753"/>
            <a:ext cx="8067675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1961753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1961753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1961753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58" y="1961753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158" y="1961753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1961753"/>
            <a:ext cx="80867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Box 29"/>
          <p:cNvSpPr txBox="1"/>
          <p:nvPr/>
        </p:nvSpPr>
        <p:spPr>
          <a:xfrm>
            <a:off x="1142976" y="2247505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928662" y="403345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4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2071670" y="2247505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1428728" y="403345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1142976" y="4033455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+</a:t>
            </a:r>
            <a:endParaRPr lang="ru-RU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1571604" y="3390513"/>
            <a:ext cx="42862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 ?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1643042" y="4033455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= 9</a:t>
            </a:r>
            <a:endParaRPr lang="ru-RU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5643570" y="2176067"/>
            <a:ext cx="3145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3786182" y="403345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41" name="TextBox 40"/>
          <p:cNvSpPr txBox="1"/>
          <p:nvPr/>
        </p:nvSpPr>
        <p:spPr>
          <a:xfrm>
            <a:off x="5357818" y="2676133"/>
            <a:ext cx="31451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5</a:t>
            </a:r>
            <a:endParaRPr lang="ru-RU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4214810" y="4033455"/>
            <a:ext cx="397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 5</a:t>
            </a:r>
            <a:endParaRPr lang="ru-RU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4071934" y="3390513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4071934" y="4033455"/>
            <a:ext cx="269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-</a:t>
            </a:r>
            <a:endParaRPr lang="ru-RU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4500562" y="4033455"/>
            <a:ext cx="546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= 4</a:t>
            </a:r>
            <a:endParaRPr lang="ru-RU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7786710" y="2033191"/>
            <a:ext cx="3145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6215074" y="2533257"/>
            <a:ext cx="31451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6429388" y="3533389"/>
            <a:ext cx="357190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?</a:t>
            </a:r>
            <a:endParaRPr lang="ru-RU" sz="2000" dirty="0"/>
          </a:p>
        </p:txBody>
      </p:sp>
      <p:sp>
        <p:nvSpPr>
          <p:cNvPr id="57" name="TextBox 56"/>
          <p:cNvSpPr txBox="1"/>
          <p:nvPr/>
        </p:nvSpPr>
        <p:spPr>
          <a:xfrm>
            <a:off x="6286512" y="403345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9</a:t>
            </a:r>
            <a:endParaRPr lang="ru-RU" sz="2000" dirty="0"/>
          </a:p>
        </p:txBody>
      </p:sp>
      <p:sp>
        <p:nvSpPr>
          <p:cNvPr id="58" name="TextBox 57"/>
          <p:cNvSpPr txBox="1"/>
          <p:nvPr/>
        </p:nvSpPr>
        <p:spPr>
          <a:xfrm>
            <a:off x="6715140" y="403345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2</a:t>
            </a:r>
            <a:endParaRPr lang="ru-RU" sz="2000" dirty="0"/>
          </a:p>
        </p:txBody>
      </p:sp>
      <p:sp>
        <p:nvSpPr>
          <p:cNvPr id="59" name="TextBox 58"/>
          <p:cNvSpPr txBox="1"/>
          <p:nvPr/>
        </p:nvSpPr>
        <p:spPr>
          <a:xfrm>
            <a:off x="6500826" y="4033455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– 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6929454" y="4033455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=  7</a:t>
            </a:r>
            <a:endParaRPr lang="ru-RU" sz="2000" dirty="0"/>
          </a:p>
        </p:txBody>
      </p:sp>
      <p:sp>
        <p:nvSpPr>
          <p:cNvPr id="39" name="Заголовок 38"/>
          <p:cNvSpPr>
            <a:spLocks noGrp="1"/>
          </p:cNvSpPr>
          <p:nvPr>
            <p:ph type="title"/>
          </p:nvPr>
        </p:nvSpPr>
        <p:spPr>
          <a:xfrm>
            <a:off x="179512" y="155448"/>
            <a:ext cx="8964488" cy="1252728"/>
          </a:xfrm>
        </p:spPr>
        <p:txBody>
          <a:bodyPr>
            <a:noAutofit/>
          </a:bodyPr>
          <a:lstStyle/>
          <a:p>
            <a:pPr algn="ctr"/>
            <a:r>
              <a:rPr lang="uk-UA" sz="3600" dirty="0" smtClean="0"/>
              <a:t>Схематична інтерпретація арифметичних дій додавання і віднімання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2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3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4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autoRev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12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13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4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autoRev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000"/>
                            </p:stCondLst>
                            <p:childTnLst>
                              <p:par>
                                <p:cTn id="1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3500"/>
                            </p:stCondLst>
                            <p:childTnLst>
                              <p:par>
                                <p:cTn id="1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  <p:bldP spid="32" grpId="0" animBg="1"/>
      <p:bldP spid="33" grpId="0"/>
      <p:bldP spid="34" grpId="0"/>
      <p:bldP spid="35" grpId="0" animBg="1"/>
      <p:bldP spid="35" grpId="1" animBg="1"/>
      <p:bldP spid="36" grpId="0"/>
      <p:bldP spid="37" grpId="0" animBg="1"/>
      <p:bldP spid="38" grpId="0"/>
      <p:bldP spid="41" grpId="0" animBg="1"/>
      <p:bldP spid="43" grpId="0"/>
      <p:bldP spid="44" grpId="0" animBg="1"/>
      <p:bldP spid="44" grpId="1" animBg="1"/>
      <p:bldP spid="49" grpId="0"/>
      <p:bldP spid="50" grpId="0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42908" y="332656"/>
            <a:ext cx="9321140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Система завдань із опанування </a:t>
            </a:r>
            <a:r>
              <a:rPr lang="uk-UA" sz="3600" dirty="0" smtClean="0"/>
              <a:t>суті</a:t>
            </a:r>
            <a:r>
              <a:rPr lang="uk-UA" sz="3600" b="1" dirty="0" smtClean="0"/>
              <a:t> арифметичних дій додавання й віднімання</a:t>
            </a:r>
            <a:endParaRPr lang="ru-RU" sz="3600" b="1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2660" y="1643051"/>
            <a:ext cx="7802744" cy="20932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9783" y="3910624"/>
            <a:ext cx="7929618" cy="26172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63210" y="257174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= 5</a:t>
            </a:r>
            <a:endParaRPr lang="ru-RU" sz="24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6706020" y="5896293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= 1</a:t>
            </a:r>
            <a:endParaRPr lang="ru-RU" sz="2400" i="1" dirty="0"/>
          </a:p>
        </p:txBody>
      </p:sp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2214554"/>
            <a:ext cx="4229100" cy="158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9188" y="2571744"/>
            <a:ext cx="13375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3000364" y="5715016"/>
            <a:ext cx="2500330" cy="4286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5857892"/>
            <a:ext cx="13375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5357826"/>
            <a:ext cx="133752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70" y="285728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Система завдань із опанування </a:t>
            </a:r>
            <a:r>
              <a:rPr lang="uk-UA" sz="3600" dirty="0" smtClean="0"/>
              <a:t>суті</a:t>
            </a:r>
            <a:r>
              <a:rPr lang="uk-UA" sz="3600" b="1" dirty="0" smtClean="0"/>
              <a:t> арифметичних дій додавання й віднімання</a:t>
            </a:r>
            <a:endParaRPr lang="ru-RU" sz="3600" b="1" dirty="0"/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85852" y="1556792"/>
            <a:ext cx="7143800" cy="21306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290" y="4214818"/>
            <a:ext cx="7500990" cy="22837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480" y="600076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+ 1= 4</a:t>
            </a:r>
            <a:endParaRPr lang="ru-RU" sz="24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91442" y="600076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 - 2= 2</a:t>
            </a:r>
            <a:endParaRPr lang="ru-RU" sz="24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7277524" y="6000768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/>
              <a:t>+ 1= 3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70" y="285728"/>
            <a:ext cx="9144000" cy="85010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Завдання на опанування </a:t>
            </a:r>
            <a:r>
              <a:rPr lang="uk-UA" sz="3600" dirty="0" smtClean="0"/>
              <a:t>суті</a:t>
            </a:r>
            <a:r>
              <a:rPr lang="uk-UA" sz="3600" b="1" dirty="0" smtClean="0"/>
              <a:t> арифметичних дій додавання й віднімання</a:t>
            </a:r>
            <a:endParaRPr lang="ru-RU" sz="3600" b="1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484743"/>
            <a:ext cx="8001025" cy="2515761"/>
          </a:xfrm>
          <a:prstGeom prst="rect">
            <a:avLst/>
          </a:prstGeom>
        </p:spPr>
      </p:pic>
      <p:pic>
        <p:nvPicPr>
          <p:cNvPr id="12" name="Содержимо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57321" y="3840088"/>
            <a:ext cx="7786711" cy="3089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30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Овал 4"/>
          <p:cNvSpPr/>
          <p:nvPr/>
        </p:nvSpPr>
        <p:spPr>
          <a:xfrm>
            <a:off x="785786" y="1285860"/>
            <a:ext cx="1571636" cy="10715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429388" y="1285860"/>
            <a:ext cx="1571636" cy="107157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8358246" cy="30003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12"/>
          <p:cNvPicPr>
            <a:picLocks noChangeAspect="1"/>
          </p:cNvPicPr>
          <p:nvPr/>
        </p:nvPicPr>
        <p:blipFill>
          <a:blip r:embed="rId4" cstate="print"/>
          <a:srcRect l="38945" t="5594" r="29301" b="4909"/>
          <a:stretch>
            <a:fillRect/>
          </a:stretch>
        </p:blipFill>
        <p:spPr bwMode="auto">
          <a:xfrm rot="5400000">
            <a:off x="2928926" y="3857629"/>
            <a:ext cx="3000396" cy="22860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1314686"/>
            <a:ext cx="928694" cy="104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47" y="1285860"/>
            <a:ext cx="1148589" cy="106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2" name="TextBox 41"/>
          <p:cNvSpPr txBox="1"/>
          <p:nvPr/>
        </p:nvSpPr>
        <p:spPr>
          <a:xfrm>
            <a:off x="3357554" y="371475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029656" y="3714752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14744" y="371475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2928926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TextBox 46"/>
          <p:cNvSpPr txBox="1"/>
          <p:nvPr/>
        </p:nvSpPr>
        <p:spPr>
          <a:xfrm>
            <a:off x="4500562" y="3714752"/>
            <a:ext cx="113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=  1 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357554" y="4429132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071934" y="442913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трелка вправо 49"/>
          <p:cNvSpPr/>
          <p:nvPr/>
        </p:nvSpPr>
        <p:spPr>
          <a:xfrm flipH="1">
            <a:off x="3714744" y="2428868"/>
            <a:ext cx="1357322" cy="142876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TextBox 50"/>
          <p:cNvSpPr txBox="1"/>
          <p:nvPr/>
        </p:nvSpPr>
        <p:spPr>
          <a:xfrm>
            <a:off x="3656436" y="442913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2928926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4500562" y="4415861"/>
            <a:ext cx="1133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=  1 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Овал 53"/>
          <p:cNvSpPr/>
          <p:nvPr/>
        </p:nvSpPr>
        <p:spPr>
          <a:xfrm>
            <a:off x="2928926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/>
          <p:cNvSpPr txBox="1"/>
          <p:nvPr/>
        </p:nvSpPr>
        <p:spPr>
          <a:xfrm>
            <a:off x="3214678" y="5072074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1 0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500562" y="507207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Прямоугольник с одним вырезанным углом 56"/>
          <p:cNvSpPr/>
          <p:nvPr/>
        </p:nvSpPr>
        <p:spPr>
          <a:xfrm>
            <a:off x="3428992" y="1357298"/>
            <a:ext cx="857256" cy="1071570"/>
          </a:xfrm>
          <a:prstGeom prst="snip1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TextBox 57"/>
          <p:cNvSpPr txBox="1"/>
          <p:nvPr/>
        </p:nvSpPr>
        <p:spPr>
          <a:xfrm>
            <a:off x="4108202" y="5072074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714876" y="5058803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= 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2714612" y="785794"/>
            <a:ext cx="3071834" cy="185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3214678" y="5773183"/>
            <a:ext cx="902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1 0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29124" y="5786454"/>
            <a:ext cx="3994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Прямоугольник с одним вырезанным углом 62"/>
          <p:cNvSpPr/>
          <p:nvPr/>
        </p:nvSpPr>
        <p:spPr>
          <a:xfrm flipH="1">
            <a:off x="4286248" y="1285860"/>
            <a:ext cx="928694" cy="1071570"/>
          </a:xfrm>
          <a:prstGeom prst="snip1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TextBox 63"/>
          <p:cNvSpPr txBox="1"/>
          <p:nvPr/>
        </p:nvSpPr>
        <p:spPr>
          <a:xfrm>
            <a:off x="4143372" y="5715016"/>
            <a:ext cx="320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714876" y="5786454"/>
            <a:ext cx="8258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= 4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трелка вправо 65"/>
          <p:cNvSpPr/>
          <p:nvPr/>
        </p:nvSpPr>
        <p:spPr>
          <a:xfrm>
            <a:off x="3643306" y="1142984"/>
            <a:ext cx="1357322" cy="71438"/>
          </a:xfrm>
          <a:prstGeom prst="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8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30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0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2" grpId="0"/>
      <p:bldP spid="43" grpId="0"/>
      <p:bldP spid="45" grpId="0"/>
      <p:bldP spid="46" grpId="0" animBg="1"/>
      <p:bldP spid="46" grpId="1" animBg="1"/>
      <p:bldP spid="46" grpId="2" animBg="1"/>
      <p:bldP spid="47" grpId="0"/>
      <p:bldP spid="48" grpId="0"/>
      <p:bldP spid="49" grpId="0"/>
      <p:bldP spid="50" grpId="0" animBg="1"/>
      <p:bldP spid="50" grpId="1" animBg="1"/>
      <p:bldP spid="51" grpId="0"/>
      <p:bldP spid="52" grpId="0" animBg="1"/>
      <p:bldP spid="52" grpId="1" animBg="1"/>
      <p:bldP spid="52" grpId="2" animBg="1"/>
      <p:bldP spid="52" grpId="3" animBg="1"/>
      <p:bldP spid="53" grpId="0"/>
      <p:bldP spid="54" grpId="0" animBg="1"/>
      <p:bldP spid="54" grpId="1" animBg="1"/>
      <p:bldP spid="54" grpId="2" animBg="1"/>
      <p:bldP spid="55" grpId="0"/>
      <p:bldP spid="56" grpId="0"/>
      <p:bldP spid="57" grpId="0" animBg="1"/>
      <p:bldP spid="57" grpId="1" animBg="1"/>
      <p:bldP spid="58" grpId="0"/>
      <p:bldP spid="59" grpId="0"/>
      <p:bldP spid="60" grpId="0" animBg="1"/>
      <p:bldP spid="60" grpId="1" animBg="1"/>
      <p:bldP spid="60" grpId="2" animBg="1"/>
      <p:bldP spid="61" grpId="0"/>
      <p:bldP spid="62" grpId="0"/>
      <p:bldP spid="63" grpId="0" animBg="1"/>
      <p:bldP spid="63" grpId="1" animBg="1"/>
      <p:bldP spid="64" grpId="0"/>
      <p:bldP spid="65" grpId="0"/>
      <p:bldP spid="66" grpId="0" animBg="1"/>
      <p:bldP spid="6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85010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Завдання на опанування </a:t>
            </a:r>
            <a:r>
              <a:rPr lang="uk-UA" sz="3600" dirty="0" smtClean="0"/>
              <a:t>суті</a:t>
            </a:r>
            <a:r>
              <a:rPr lang="uk-UA" sz="3600" b="1" dirty="0" smtClean="0"/>
              <a:t> арифметичних дій додавання й віднімання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460" y="1613410"/>
            <a:ext cx="8959036" cy="3744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772400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Суть арифметичних дій додавання і віднімання</a:t>
            </a:r>
            <a:endParaRPr lang="ru-RU" sz="3600" b="1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-357222" y="1285860"/>
          <a:ext cx="10072758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1E1C80-EC85-4BE6-A3C9-F2B9D3EE5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7D1E1C80-EC85-4BE6-A3C9-F2B9D3EE5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A5062C-0EAD-45A0-BD35-31E790C02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0A5062C-0EAD-45A0-BD35-31E790C02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B6A7A3-7646-48CF-BAA5-D7C32D7A6A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C3B6A7A3-7646-48CF-BAA5-D7C32D7A6A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81502A-2C5B-4DFE-A014-8674B11781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9781502A-2C5B-4DFE-A014-8674B11781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04CC1A-50F7-41CE-B6E7-F54DA0D51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C304CC1A-50F7-41CE-B6E7-F54DA0D51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9001156" cy="4896544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1470" y="332656"/>
            <a:ext cx="9144000" cy="850106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Завдання на опанування </a:t>
            </a:r>
            <a:r>
              <a:rPr lang="uk-UA" sz="3600" dirty="0" smtClean="0"/>
              <a:t>суті</a:t>
            </a:r>
            <a:r>
              <a:rPr lang="uk-UA" sz="3600" b="1" dirty="0" smtClean="0"/>
              <a:t> арифметичних дій додавання й віднімання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2786050" y="1785926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071538" y="3000372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5643570" y="564357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857752" y="2857496"/>
            <a:ext cx="71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10" y="714356"/>
            <a:ext cx="7905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714356"/>
            <a:ext cx="7905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2910" y="714356"/>
            <a:ext cx="79057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286380" y="185736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571868" y="1714488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2910" y="714356"/>
            <a:ext cx="78867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6143636" y="185736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858148" y="185736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214414" y="3857628"/>
            <a:ext cx="150137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За </a:t>
            </a:r>
            <a:r>
              <a:rPr lang="ru-RU" dirty="0" err="1" smtClean="0"/>
              <a:t>розм</a:t>
            </a:r>
            <a:r>
              <a:rPr lang="uk-UA" dirty="0" err="1" smtClean="0"/>
              <a:t>іром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786182" y="3857628"/>
            <a:ext cx="142218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/>
              <a:t>За формою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6357950" y="3857628"/>
            <a:ext cx="154151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/>
              <a:t>За кольором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000"/>
                            </p:stCondLst>
                            <p:childTnLst>
                              <p:par>
                                <p:cTn id="89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500"/>
                            </p:stCondLst>
                            <p:childTnLst>
                              <p:par>
                                <p:cTn id="9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3" grpId="0" animBg="1"/>
      <p:bldP spid="14" grpId="0" animBg="1"/>
      <p:bldP spid="21" grpId="0" animBg="1"/>
      <p:bldP spid="19" grpId="0" animBg="1"/>
      <p:bldP spid="23" grpId="0" animBg="1"/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14356"/>
            <a:ext cx="8463697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000364" y="378619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1142976" y="1428736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2143108" y="1928802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4429124" y="1428736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5500694" y="2571744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714356"/>
            <a:ext cx="8505825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4282" y="714356"/>
            <a:ext cx="8486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Box 27"/>
          <p:cNvSpPr txBox="1"/>
          <p:nvPr/>
        </p:nvSpPr>
        <p:spPr>
          <a:xfrm>
            <a:off x="2786050" y="1714488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643306" y="2214554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000892" y="1285860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6500826" y="1928802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429520" y="1785926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44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6" presetClass="exit" presetSubtype="2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2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3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4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autoRev="1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6" presetClass="exit" presetSubtype="2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5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46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7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25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000"/>
                            </p:stCondLst>
                            <p:childTnLst>
                              <p:par>
                                <p:cTn id="159" presetID="16" presetClass="exit" presetSubtype="2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5" grpId="0" animBg="1"/>
      <p:bldP spid="26" grpId="0" animBg="1"/>
      <p:bldP spid="28" grpId="0" animBg="1"/>
      <p:bldP spid="28" grpId="1" animBg="1"/>
      <p:bldP spid="28" grpId="2" animBg="1"/>
      <p:bldP spid="30" grpId="0" animBg="1"/>
      <p:bldP spid="30" grpId="1" animBg="1"/>
      <p:bldP spid="30" grpId="2" animBg="1"/>
      <p:bldP spid="32" grpId="0" animBg="1"/>
      <p:bldP spid="32" grpId="1" animBg="1"/>
      <p:bldP spid="32" grpId="2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487" y="642918"/>
            <a:ext cx="8935107" cy="468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85786" y="1571612"/>
            <a:ext cx="1755609" cy="25545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3200" i="1" dirty="0" smtClean="0"/>
              <a:t>5 +    = 9 </a:t>
            </a:r>
          </a:p>
          <a:p>
            <a:r>
              <a:rPr lang="ru-RU" sz="3200" i="1" dirty="0" smtClean="0"/>
              <a:t>   + 3 = 9</a:t>
            </a:r>
          </a:p>
          <a:p>
            <a:r>
              <a:rPr lang="ru-RU" sz="3200" i="1" dirty="0" smtClean="0"/>
              <a:t>8 +   = 9</a:t>
            </a:r>
          </a:p>
          <a:p>
            <a:r>
              <a:rPr lang="ru-RU" sz="3200" i="1" dirty="0" smtClean="0"/>
              <a:t>   + 7 = 9</a:t>
            </a:r>
          </a:p>
          <a:p>
            <a:r>
              <a:rPr lang="ru-RU" sz="3200" i="1" dirty="0" smtClean="0"/>
              <a:t>1 +    = 9  </a:t>
            </a:r>
            <a:endParaRPr lang="ru-RU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1571612"/>
            <a:ext cx="486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 4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5786" y="20716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6</a:t>
            </a:r>
            <a:endParaRPr lang="ru-RU" sz="32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85852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1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5786" y="300037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2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7290" y="3500438"/>
            <a:ext cx="321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8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5786" y="1571612"/>
            <a:ext cx="1785950" cy="25717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i="1" dirty="0" smtClean="0"/>
              <a:t>1 +   = 8</a:t>
            </a:r>
          </a:p>
          <a:p>
            <a:r>
              <a:rPr lang="ru-RU" sz="3200" i="1" dirty="0" smtClean="0"/>
              <a:t>   + 5 = 8</a:t>
            </a:r>
          </a:p>
          <a:p>
            <a:r>
              <a:rPr lang="ru-RU" sz="3200" i="1" dirty="0" smtClean="0"/>
              <a:t>6 +    = 8</a:t>
            </a:r>
          </a:p>
          <a:p>
            <a:r>
              <a:rPr lang="ru-RU" sz="3200" i="1" dirty="0" smtClean="0"/>
              <a:t>   + 4 = 8</a:t>
            </a:r>
          </a:p>
          <a:p>
            <a:r>
              <a:rPr lang="ru-RU" sz="3200" i="1" dirty="0" smtClean="0"/>
              <a:t>   + 7 = 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5852" y="15716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7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5786" y="20716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3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7290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2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786" y="30718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4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1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5786" y="1571612"/>
            <a:ext cx="1785950" cy="25717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i="1" dirty="0" smtClean="0"/>
              <a:t>5 +    = 7</a:t>
            </a:r>
          </a:p>
          <a:p>
            <a:r>
              <a:rPr lang="ru-RU" sz="3200" i="1" dirty="0" smtClean="0"/>
              <a:t>   + 4 = 7</a:t>
            </a:r>
          </a:p>
          <a:p>
            <a:r>
              <a:rPr lang="ru-RU" sz="3200" i="1" dirty="0" smtClean="0"/>
              <a:t>6 +    = 7</a:t>
            </a:r>
          </a:p>
          <a:p>
            <a:r>
              <a:rPr lang="ru-RU" sz="3200" i="1" dirty="0" smtClean="0"/>
              <a:t>3 +    = 7</a:t>
            </a:r>
          </a:p>
          <a:p>
            <a:r>
              <a:rPr lang="ru-RU" sz="3200" i="1" dirty="0" smtClean="0"/>
              <a:t> </a:t>
            </a:r>
            <a:endParaRPr lang="ru-RU" sz="32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1357290" y="15716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2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85786" y="207167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3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290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1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7290" y="307181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  <a:latin typeface="+mn-lt"/>
              </a:rPr>
              <a:t>4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5786" y="1571612"/>
            <a:ext cx="1785950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i="1" dirty="0" smtClean="0"/>
              <a:t>3 +    = 6</a:t>
            </a:r>
          </a:p>
          <a:p>
            <a:r>
              <a:rPr lang="ru-RU" sz="3200" i="1" dirty="0" smtClean="0"/>
              <a:t>   + 2 = 6</a:t>
            </a:r>
          </a:p>
          <a:p>
            <a:r>
              <a:rPr lang="ru-RU" sz="3200" i="1" dirty="0" smtClean="0"/>
              <a:t>5 +    = 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57290" y="157161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3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5786" y="200024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4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57290" y="257174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C00000"/>
                </a:solidFill>
                <a:latin typeface="+mn-lt"/>
              </a:rPr>
              <a:t>1</a:t>
            </a:r>
            <a:endParaRPr lang="ru-RU" sz="3200" i="1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131" name="Таблица 130"/>
          <p:cNvGraphicFramePr>
            <a:graphicFrameLocks noGrp="1"/>
          </p:cNvGraphicFramePr>
          <p:nvPr/>
        </p:nvGraphicFramePr>
        <p:xfrm>
          <a:off x="4786314" y="2000240"/>
          <a:ext cx="761984" cy="216297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2" name="Таблица 131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9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3" name="TextBox 132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34" name="TextBox 133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35" name="TextBox 134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36" name="TextBox 135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37" name="TextBox 136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38" name="TextBox 137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39" name="TextBox 138"/>
          <p:cNvSpPr txBox="1"/>
          <p:nvPr/>
        </p:nvSpPr>
        <p:spPr>
          <a:xfrm>
            <a:off x="478631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40" name="TextBox 139"/>
          <p:cNvSpPr txBox="1"/>
          <p:nvPr/>
        </p:nvSpPr>
        <p:spPr>
          <a:xfrm>
            <a:off x="514350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41" name="TextBox 140"/>
          <p:cNvSpPr txBox="1"/>
          <p:nvPr/>
        </p:nvSpPr>
        <p:spPr>
          <a:xfrm>
            <a:off x="478631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2" name="TextBox 141"/>
          <p:cNvSpPr txBox="1"/>
          <p:nvPr/>
        </p:nvSpPr>
        <p:spPr>
          <a:xfrm>
            <a:off x="514350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graphicFrame>
        <p:nvGraphicFramePr>
          <p:cNvPr id="57" name="Таблица 56"/>
          <p:cNvGraphicFramePr>
            <a:graphicFrameLocks noGrp="1"/>
          </p:cNvGraphicFramePr>
          <p:nvPr/>
        </p:nvGraphicFramePr>
        <p:xfrm>
          <a:off x="4786314" y="2000240"/>
          <a:ext cx="761984" cy="216297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8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9" name="TextBox 58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478631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514350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478631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5143504" y="37861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graphicFrame>
        <p:nvGraphicFramePr>
          <p:cNvPr id="73" name="Таблица 72"/>
          <p:cNvGraphicFramePr>
            <a:graphicFrameLocks noGrp="1"/>
          </p:cNvGraphicFramePr>
          <p:nvPr/>
        </p:nvGraphicFramePr>
        <p:xfrm>
          <a:off x="4786314" y="2071678"/>
          <a:ext cx="761984" cy="173038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7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5" name="TextBox 74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78" name="TextBox 77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79" name="TextBox 78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80" name="TextBox 79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81" name="TextBox 80"/>
          <p:cNvSpPr txBox="1"/>
          <p:nvPr/>
        </p:nvSpPr>
        <p:spPr>
          <a:xfrm>
            <a:off x="478631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82" name="TextBox 81"/>
          <p:cNvSpPr txBox="1"/>
          <p:nvPr/>
        </p:nvSpPr>
        <p:spPr>
          <a:xfrm>
            <a:off x="5143504" y="335756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graphicFrame>
        <p:nvGraphicFramePr>
          <p:cNvPr id="87" name="Таблица 86"/>
          <p:cNvGraphicFramePr>
            <a:graphicFrameLocks noGrp="1"/>
          </p:cNvGraphicFramePr>
          <p:nvPr/>
        </p:nvGraphicFramePr>
        <p:xfrm>
          <a:off x="4786314" y="2000240"/>
          <a:ext cx="761984" cy="1297785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80992"/>
                <a:gridCol w="380992"/>
              </a:tblGrid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  <a:tr h="432595">
                <a:tc>
                  <a:txBody>
                    <a:bodyPr/>
                    <a:lstStyle/>
                    <a:p>
                      <a:endParaRPr lang="ru-RU" b="1" cap="all" spc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8" name="Таблица 87"/>
          <p:cNvGraphicFramePr>
            <a:graphicFrameLocks noGrp="1"/>
          </p:cNvGraphicFramePr>
          <p:nvPr/>
        </p:nvGraphicFramePr>
        <p:xfrm>
          <a:off x="4786314" y="1571612"/>
          <a:ext cx="771525" cy="51816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771525"/>
              </a:tblGrid>
              <a:tr h="452449"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  6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9" name="TextBox 88"/>
          <p:cNvSpPr txBox="1"/>
          <p:nvPr/>
        </p:nvSpPr>
        <p:spPr>
          <a:xfrm>
            <a:off x="478631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0" name="TextBox 89"/>
          <p:cNvSpPr txBox="1"/>
          <p:nvPr/>
        </p:nvSpPr>
        <p:spPr>
          <a:xfrm>
            <a:off x="5143504" y="20716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91" name="TextBox 90"/>
          <p:cNvSpPr txBox="1"/>
          <p:nvPr/>
        </p:nvSpPr>
        <p:spPr>
          <a:xfrm>
            <a:off x="478631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92" name="TextBox 91"/>
          <p:cNvSpPr txBox="1"/>
          <p:nvPr/>
        </p:nvSpPr>
        <p:spPr>
          <a:xfrm>
            <a:off x="5143504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3" name="TextBox 92"/>
          <p:cNvSpPr txBox="1"/>
          <p:nvPr/>
        </p:nvSpPr>
        <p:spPr>
          <a:xfrm>
            <a:off x="478631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94" name="TextBox 93"/>
          <p:cNvSpPr txBox="1"/>
          <p:nvPr/>
        </p:nvSpPr>
        <p:spPr>
          <a:xfrm>
            <a:off x="5143504" y="292893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"/>
                            </p:stCondLst>
                            <p:childTnLst>
                              <p:par>
                                <p:cTn id="6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9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0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2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000"/>
                            </p:stCondLst>
                            <p:childTnLst>
                              <p:par>
                                <p:cTn id="1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3500"/>
                            </p:stCondLst>
                            <p:childTnLst>
                              <p:par>
                                <p:cTn id="19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000"/>
                            </p:stCondLst>
                            <p:childTnLst>
                              <p:par>
                                <p:cTn id="20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4500"/>
                            </p:stCondLst>
                            <p:childTnLst>
                              <p:par>
                                <p:cTn id="2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2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500"/>
                            </p:stCondLst>
                            <p:childTnLst>
                              <p:par>
                                <p:cTn id="2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000"/>
                            </p:stCondLst>
                            <p:childTnLst>
                              <p:par>
                                <p:cTn id="2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500"/>
                            </p:stCondLst>
                            <p:childTnLst>
                              <p:par>
                                <p:cTn id="28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500"/>
                            </p:stCondLst>
                            <p:childTnLst>
                              <p:par>
                                <p:cTn id="29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000"/>
                            </p:stCondLst>
                            <p:childTnLst>
                              <p:par>
                                <p:cTn id="302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500"/>
                            </p:stCondLst>
                            <p:childTnLst>
                              <p:par>
                                <p:cTn id="3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1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2500"/>
                            </p:stCondLst>
                            <p:childTnLst>
                              <p:par>
                                <p:cTn id="3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3000"/>
                            </p:stCondLst>
                            <p:childTnLst>
                              <p:par>
                                <p:cTn id="320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3500"/>
                            </p:stCondLst>
                            <p:childTnLst>
                              <p:par>
                                <p:cTn id="3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500"/>
                            </p:stCondLst>
                            <p:childTnLst>
                              <p:par>
                                <p:cTn id="3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hold">
                            <p:stCondLst>
                              <p:cond delay="1000"/>
                            </p:stCondLst>
                            <p:childTnLst>
                              <p:par>
                                <p:cTn id="38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500"/>
                            </p:stCondLst>
                            <p:childTnLst>
                              <p:par>
                                <p:cTn id="39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7" fill="hold">
                      <p:stCondLst>
                        <p:cond delay="indefinite"/>
                      </p:stCondLst>
                      <p:childTnLst>
                        <p:par>
                          <p:cTn id="398" fill="hold">
                            <p:stCondLst>
                              <p:cond delay="0"/>
                            </p:stCondLst>
                            <p:childTnLst>
                              <p:par>
                                <p:cTn id="39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500"/>
                            </p:stCondLst>
                            <p:childTnLst>
                              <p:par>
                                <p:cTn id="40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000"/>
                            </p:stCondLst>
                            <p:childTnLst>
                              <p:par>
                                <p:cTn id="408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500"/>
                            </p:stCondLst>
                            <p:childTnLst>
                              <p:par>
                                <p:cTn id="41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>
                            <p:stCondLst>
                              <p:cond delay="2000"/>
                            </p:stCondLst>
                            <p:childTnLst>
                              <p:par>
                                <p:cTn id="41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2500"/>
                            </p:stCondLst>
                            <p:childTnLst>
                              <p:par>
                                <p:cTn id="4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3000"/>
                            </p:stCondLst>
                            <p:childTnLst>
                              <p:par>
                                <p:cTn id="426" presetID="16" presetClass="exit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3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4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5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16" presetClass="exit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9" presetID="16" presetClass="exit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4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1" grpId="0"/>
      <p:bldP spid="11" grpId="1"/>
      <p:bldP spid="12" grpId="0"/>
      <p:bldP spid="12" grpId="1"/>
      <p:bldP spid="13" grpId="0"/>
      <p:bldP spid="13" grpId="1"/>
      <p:bldP spid="15" grpId="0"/>
      <p:bldP spid="15" grpId="1"/>
      <p:bldP spid="16" grpId="0"/>
      <p:bldP spid="16" grpId="1"/>
      <p:bldP spid="17" grpId="0" animBg="1"/>
      <p:bldP spid="17" grpId="1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 animBg="1"/>
      <p:bldP spid="23" grpId="1" animBg="1"/>
      <p:bldP spid="24" grpId="0"/>
      <p:bldP spid="24" grpId="1"/>
      <p:bldP spid="25" grpId="0"/>
      <p:bldP spid="25" grpId="1"/>
      <p:bldP spid="28" grpId="0"/>
      <p:bldP spid="28" grpId="1"/>
      <p:bldP spid="133" grpId="0"/>
      <p:bldP spid="133" grpId="1"/>
      <p:bldP spid="134" grpId="0"/>
      <p:bldP spid="134" grpId="1"/>
      <p:bldP spid="135" grpId="0"/>
      <p:bldP spid="135" grpId="1"/>
      <p:bldP spid="136" grpId="0"/>
      <p:bldP spid="136" grpId="1"/>
      <p:bldP spid="137" grpId="0"/>
      <p:bldP spid="137" grpId="1"/>
      <p:bldP spid="138" grpId="0"/>
      <p:bldP spid="138" grpId="1"/>
      <p:bldP spid="139" grpId="0"/>
      <p:bldP spid="139" grpId="1"/>
      <p:bldP spid="140" grpId="0"/>
      <p:bldP spid="140" grpId="1"/>
      <p:bldP spid="141" grpId="0"/>
      <p:bldP spid="141" grpId="1"/>
      <p:bldP spid="142" grpId="0"/>
      <p:bldP spid="142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00306"/>
            <a:ext cx="8643998" cy="32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85794"/>
            <a:ext cx="8305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857224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4297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28728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000232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285984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71736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14348" y="2786058"/>
            <a:ext cx="142876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7  +  1  = </a:t>
            </a:r>
            <a:endParaRPr lang="en-US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714348" y="3214686"/>
            <a:ext cx="114300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3  +  5  = 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14348" y="3571876"/>
            <a:ext cx="114300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6 </a:t>
            </a:r>
            <a:r>
              <a:rPr lang="ru-RU" dirty="0" smtClean="0"/>
              <a:t> </a:t>
            </a:r>
            <a:r>
              <a:rPr lang="en-US" dirty="0" smtClean="0"/>
              <a:t>= 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14348" y="435769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4</a:t>
            </a:r>
            <a:r>
              <a:rPr lang="ru-RU" dirty="0" smtClean="0"/>
              <a:t> </a:t>
            </a:r>
            <a:r>
              <a:rPr lang="en-US" dirty="0" smtClean="0"/>
              <a:t> = </a:t>
            </a:r>
            <a:r>
              <a:rPr lang="ru-RU" dirty="0" smtClean="0"/>
              <a:t> </a:t>
            </a:r>
            <a:r>
              <a:rPr lang="uk-UA" dirty="0" smtClean="0"/>
              <a:t>8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714348" y="471488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5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3</a:t>
            </a:r>
            <a:r>
              <a:rPr lang="ru-RU" dirty="0" smtClean="0"/>
              <a:t>  = </a:t>
            </a:r>
            <a:r>
              <a:rPr lang="en-US" dirty="0" smtClean="0"/>
              <a:t> </a:t>
            </a:r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714348" y="5143512"/>
            <a:ext cx="128588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 </a:t>
            </a:r>
            <a:r>
              <a:rPr lang="ru-RU" dirty="0" smtClean="0"/>
              <a:t> </a:t>
            </a:r>
            <a:r>
              <a:rPr lang="en-US" dirty="0" smtClean="0"/>
              <a:t>+ </a:t>
            </a:r>
            <a:r>
              <a:rPr lang="ru-RU" dirty="0" smtClean="0"/>
              <a:t> </a:t>
            </a:r>
            <a:r>
              <a:rPr lang="en-US" dirty="0" smtClean="0"/>
              <a:t>2</a:t>
            </a:r>
            <a:r>
              <a:rPr lang="ru-RU" dirty="0" smtClean="0"/>
              <a:t>  =  8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895466"/>
            <a:ext cx="2381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2214554"/>
            <a:ext cx="231323" cy="285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14480" y="214311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714348" y="4000504"/>
            <a:ext cx="118974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  <a:r>
              <a:rPr lang="en-US" dirty="0" smtClean="0"/>
              <a:t>+</a:t>
            </a:r>
            <a:r>
              <a:rPr lang="ru-RU" dirty="0" smtClean="0"/>
              <a:t> </a:t>
            </a:r>
            <a:r>
              <a:rPr lang="en-US" dirty="0" smtClean="0"/>
              <a:t> </a:t>
            </a:r>
            <a:r>
              <a:rPr lang="ru-RU" dirty="0" smtClean="0"/>
              <a:t>7</a:t>
            </a:r>
            <a:r>
              <a:rPr lang="en-US" dirty="0" smtClean="0"/>
              <a:t> </a:t>
            </a:r>
            <a:r>
              <a:rPr lang="ru-RU" dirty="0" smtClean="0"/>
              <a:t> =  8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3071802" y="378619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1571604" y="2786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71604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71604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500"/>
                            </p:stCondLst>
                            <p:childTnLst>
                              <p:par>
                                <p:cTn id="7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500"/>
                            </p:stCondLst>
                            <p:childTnLst>
                              <p:par>
                                <p:cTn id="95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9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9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" presetClass="emph" presetSubtype="1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0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1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2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500"/>
                            </p:stCondLst>
                            <p:childTnLst>
                              <p:par>
                                <p:cTn id="104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0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0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4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81481E-6 L 0.04409 4.81481E-6 C 0.06388 4.81481E-6 0.08923 -0.04885 0.08923 -0.08727 L 0.08923 -0.17315 " pathEditMode="relative" rAng="0" ptsTypes="FfFF">
                                      <p:cBhvr>
                                        <p:cTn id="1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" y="-87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6" presetClass="exit" presetSubtype="2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5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1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0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4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2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9" presetID="4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4843 -1.85185E-6 C 0.06996 -1.85185E-6 0.09704 -0.05995 0.09704 -0.10787 L 0.09704 -0.21435 " pathEditMode="relative" rAng="0" ptsTypes="FfFF">
                                      <p:cBhvr>
                                        <p:cTn id="1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" y="-107"/>
                                    </p:animMotion>
                                  </p:childTnLst>
                                </p:cTn>
                              </p:par>
                              <p:par>
                                <p:cTn id="131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135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3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140" presetID="5" presetClass="emph" presetSubtype="1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45" presetID="4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85185E-6 L 0.04548 -1.85185E-6 C 0.06614 -1.85185E-6 0.09166 -0.06342 0.09166 -0.11366 L 0.09166 -0.2243 " pathEditMode="relative" rAng="0" ptsTypes="FfFF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-112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5" presetClass="emph" presetSubtype="1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8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50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6" presetClass="exit" presetSubtype="2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55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5232 " pathEditMode="relative" ptsTypes="AA">
                                      <p:cBhvr>
                                        <p:cTn id="15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25" grpId="0"/>
      <p:bldP spid="25" grpId="1"/>
      <p:bldP spid="26" grpId="0"/>
      <p:bldP spid="26" grpId="1"/>
      <p:bldP spid="27" grpId="0"/>
      <p:bldP spid="27" grpId="1"/>
      <p:bldP spid="29" grpId="0"/>
      <p:bldP spid="29" grpId="1"/>
      <p:bldP spid="30" grpId="0"/>
      <p:bldP spid="30" grpId="1"/>
      <p:bldP spid="30" grpId="2"/>
      <p:bldP spid="31" grpId="0"/>
      <p:bldP spid="31" grpId="1"/>
      <p:bldP spid="31" grpId="2"/>
      <p:bldP spid="7" grpId="0"/>
      <p:bldP spid="28" grpId="0"/>
      <p:bldP spid="28" grpId="1"/>
      <p:bldP spid="28" grpId="2"/>
      <p:bldP spid="70" grpId="0"/>
      <p:bldP spid="70" grpId="1"/>
      <p:bldP spid="70" grpId="2"/>
      <p:bldP spid="72" grpId="0"/>
      <p:bldP spid="72" grpId="1"/>
      <p:bldP spid="72" grpId="2"/>
      <p:bldP spid="73" grpId="0"/>
      <p:bldP spid="73" grpId="1"/>
      <p:bldP spid="73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2891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39143"/>
            <a:ext cx="9144000" cy="39188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2218"/>
            <a:ext cx="9144000" cy="3815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8260145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19288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71670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428860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86050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143240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500430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00062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357818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71500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072198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29388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16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215206" y="150017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57239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9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929586" y="185736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785786" y="250030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 + .  = 9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85786" y="285749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+ 3 = 9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785786" y="3214686"/>
            <a:ext cx="10001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5 + . = 9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785786" y="357187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+ 2 = 9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85786" y="3929066"/>
            <a:ext cx="10001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 + . = 9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785786" y="428625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+ 7 = 9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785786" y="464344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  + . = 9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785786" y="5000636"/>
            <a:ext cx="9717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+ 6 = 9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5072066" y="250030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 + .  = 10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072066" y="285749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+ 3  = 10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072066" y="321468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+ .  = 10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5072066" y="428625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.  + 7 = 10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5072066" y="357187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. + 6 = 10</a:t>
            </a:r>
            <a:endParaRPr lang="ru-RU" dirty="0"/>
          </a:p>
        </p:txBody>
      </p:sp>
      <p:sp>
        <p:nvSpPr>
          <p:cNvPr id="33" name="TextBox 32"/>
          <p:cNvSpPr txBox="1"/>
          <p:nvPr/>
        </p:nvSpPr>
        <p:spPr>
          <a:xfrm>
            <a:off x="5072066" y="392906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 + .  = 10</a:t>
            </a:r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>
            <a:off x="5072066" y="464344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. + 4 = 10</a:t>
            </a:r>
            <a:endParaRPr lang="ru-RU" dirty="0"/>
          </a:p>
        </p:txBody>
      </p:sp>
      <p:sp>
        <p:nvSpPr>
          <p:cNvPr id="35" name="TextBox 34"/>
          <p:cNvSpPr txBox="1"/>
          <p:nvPr/>
        </p:nvSpPr>
        <p:spPr>
          <a:xfrm>
            <a:off x="5072066" y="500063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 + .  = 10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5072066" y="5357826"/>
            <a:ext cx="108876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 + .  = 10</a:t>
            </a:r>
            <a:endParaRPr lang="ru-RU" dirty="0"/>
          </a:p>
        </p:txBody>
      </p:sp>
      <p:sp>
        <p:nvSpPr>
          <p:cNvPr id="40" name="TextBox 39"/>
          <p:cNvSpPr txBox="1"/>
          <p:nvPr/>
        </p:nvSpPr>
        <p:spPr>
          <a:xfrm>
            <a:off x="1071538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5786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500298" y="250030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8 = .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3143240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071538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500298" y="285749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3 = .</a:t>
            </a: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3143240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500298" y="321468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5 = .</a:t>
            </a:r>
            <a:endParaRPr lang="ru-RU" dirty="0"/>
          </a:p>
        </p:txBody>
      </p:sp>
      <p:sp>
        <p:nvSpPr>
          <p:cNvPr id="51" name="TextBox 50"/>
          <p:cNvSpPr txBox="1"/>
          <p:nvPr/>
        </p:nvSpPr>
        <p:spPr>
          <a:xfrm>
            <a:off x="3143240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85786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500298" y="357187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2 = .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3143240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071538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00298" y="392906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1 = .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3143240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85786" y="428625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500298" y="428625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7 = .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3143240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142976" y="46434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500298" y="464344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4 = .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3143240" y="46434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5786" y="50006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00298" y="5000636"/>
            <a:ext cx="91884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9 – 6 = .</a:t>
            </a:r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>
            <a:off x="3143240" y="50006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000892" y="250030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8 = .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7000892" y="500063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1 = .</a:t>
            </a:r>
            <a:endParaRPr lang="ru-RU" dirty="0"/>
          </a:p>
        </p:txBody>
      </p:sp>
      <p:sp>
        <p:nvSpPr>
          <p:cNvPr id="69" name="TextBox 68"/>
          <p:cNvSpPr txBox="1"/>
          <p:nvPr/>
        </p:nvSpPr>
        <p:spPr>
          <a:xfrm>
            <a:off x="7000892" y="464344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4 = .</a:t>
            </a:r>
            <a:endParaRPr lang="ru-RU" dirty="0"/>
          </a:p>
        </p:txBody>
      </p:sp>
      <p:sp>
        <p:nvSpPr>
          <p:cNvPr id="70" name="TextBox 69"/>
          <p:cNvSpPr txBox="1"/>
          <p:nvPr/>
        </p:nvSpPr>
        <p:spPr>
          <a:xfrm>
            <a:off x="7000892" y="428625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7 = .</a:t>
            </a:r>
            <a:endParaRPr lang="ru-RU" dirty="0"/>
          </a:p>
        </p:txBody>
      </p:sp>
      <p:sp>
        <p:nvSpPr>
          <p:cNvPr id="71" name="TextBox 70"/>
          <p:cNvSpPr txBox="1"/>
          <p:nvPr/>
        </p:nvSpPr>
        <p:spPr>
          <a:xfrm>
            <a:off x="7000892" y="392906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5 = .</a:t>
            </a:r>
            <a:endParaRPr lang="ru-RU" dirty="0"/>
          </a:p>
        </p:txBody>
      </p:sp>
      <p:sp>
        <p:nvSpPr>
          <p:cNvPr id="72" name="TextBox 71"/>
          <p:cNvSpPr txBox="1"/>
          <p:nvPr/>
        </p:nvSpPr>
        <p:spPr>
          <a:xfrm>
            <a:off x="7000892" y="357187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6 = .</a:t>
            </a:r>
            <a:endParaRPr lang="ru-RU" dirty="0"/>
          </a:p>
        </p:txBody>
      </p:sp>
      <p:sp>
        <p:nvSpPr>
          <p:cNvPr id="73" name="TextBox 72"/>
          <p:cNvSpPr txBox="1"/>
          <p:nvPr/>
        </p:nvSpPr>
        <p:spPr>
          <a:xfrm>
            <a:off x="7000892" y="321468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9 = .</a:t>
            </a:r>
            <a:endParaRPr lang="ru-RU" dirty="0"/>
          </a:p>
        </p:txBody>
      </p:sp>
      <p:sp>
        <p:nvSpPr>
          <p:cNvPr id="75" name="TextBox 74"/>
          <p:cNvSpPr txBox="1"/>
          <p:nvPr/>
        </p:nvSpPr>
        <p:spPr>
          <a:xfrm>
            <a:off x="7000892" y="535782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2 = .</a:t>
            </a:r>
            <a:endParaRPr lang="ru-RU" dirty="0"/>
          </a:p>
        </p:txBody>
      </p:sp>
      <p:sp>
        <p:nvSpPr>
          <p:cNvPr id="76" name="TextBox 75"/>
          <p:cNvSpPr txBox="1"/>
          <p:nvPr/>
        </p:nvSpPr>
        <p:spPr>
          <a:xfrm>
            <a:off x="7000892" y="2857496"/>
            <a:ext cx="1035861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 – 3 = .</a:t>
            </a:r>
            <a:endParaRPr lang="ru-RU" dirty="0"/>
          </a:p>
        </p:txBody>
      </p:sp>
      <p:sp>
        <p:nvSpPr>
          <p:cNvPr id="77" name="TextBox 76"/>
          <p:cNvSpPr txBox="1"/>
          <p:nvPr/>
        </p:nvSpPr>
        <p:spPr>
          <a:xfrm>
            <a:off x="5357818" y="25003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786710" y="2500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786710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072066" y="28574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786710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5357818" y="321468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1</a:t>
            </a:r>
            <a:endParaRPr lang="ru-RU" dirty="0">
              <a:latin typeface="+mn-l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786710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072066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786710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357818" y="39290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5</a:t>
            </a:r>
            <a:endParaRPr lang="ru-RU" dirty="0">
              <a:latin typeface="+mn-lt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7786710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072066" y="428625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7786710" y="46434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5072066" y="464344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6</a:t>
            </a:r>
            <a:endParaRPr lang="ru-RU" dirty="0">
              <a:latin typeface="+mn-l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786710" y="50006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357818" y="50006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9</a:t>
            </a:r>
            <a:endParaRPr lang="ru-RU" dirty="0">
              <a:latin typeface="+mn-lt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7786710" y="5357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5357818" y="5357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928662" y="150017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рямоугольник 96"/>
          <p:cNvSpPr/>
          <p:nvPr/>
        </p:nvSpPr>
        <p:spPr>
          <a:xfrm>
            <a:off x="1285852" y="185736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рямоугольник 97"/>
          <p:cNvSpPr/>
          <p:nvPr/>
        </p:nvSpPr>
        <p:spPr>
          <a:xfrm>
            <a:off x="1643042" y="150017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Прямоугольник 98"/>
          <p:cNvSpPr/>
          <p:nvPr/>
        </p:nvSpPr>
        <p:spPr>
          <a:xfrm>
            <a:off x="2071670" y="185736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>
            <a:off x="2428860" y="150017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Прямоугольник 100"/>
          <p:cNvSpPr/>
          <p:nvPr/>
        </p:nvSpPr>
        <p:spPr>
          <a:xfrm>
            <a:off x="2786050" y="185736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рямоугольник 101"/>
          <p:cNvSpPr/>
          <p:nvPr/>
        </p:nvSpPr>
        <p:spPr>
          <a:xfrm>
            <a:off x="3143240" y="150017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" name="Прямоугольник 102"/>
          <p:cNvSpPr/>
          <p:nvPr/>
        </p:nvSpPr>
        <p:spPr>
          <a:xfrm>
            <a:off x="3500430" y="1857364"/>
            <a:ext cx="357190" cy="357190"/>
          </a:xfrm>
          <a:prstGeom prst="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00"/>
                            </p:stCondLst>
                            <p:childTnLst>
                              <p:par>
                                <p:cTn id="3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500"/>
                            </p:stCondLst>
                            <p:childTnLst>
                              <p:par>
                                <p:cTn id="3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3000"/>
                            </p:stCondLst>
                            <p:childTnLst>
                              <p:par>
                                <p:cTn id="3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3500"/>
                            </p:stCondLst>
                            <p:childTnLst>
                              <p:par>
                                <p:cTn id="3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4000"/>
                            </p:stCondLst>
                            <p:childTnLst>
                              <p:par>
                                <p:cTn id="3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4500"/>
                            </p:stCondLst>
                            <p:childTnLst>
                              <p:par>
                                <p:cTn id="3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5500"/>
                            </p:stCondLst>
                            <p:childTnLst>
                              <p:par>
                                <p:cTn id="3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6000"/>
                            </p:stCondLst>
                            <p:childTnLst>
                              <p:par>
                                <p:cTn id="3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>
                            <p:stCondLst>
                              <p:cond delay="6500"/>
                            </p:stCondLst>
                            <p:childTnLst>
                              <p:par>
                                <p:cTn id="38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hold">
                            <p:stCondLst>
                              <p:cond delay="7000"/>
                            </p:stCondLst>
                            <p:childTnLst>
                              <p:par>
                                <p:cTn id="3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7500"/>
                            </p:stCondLst>
                            <p:childTnLst>
                              <p:par>
                                <p:cTn id="3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8000"/>
                            </p:stCondLst>
                            <p:childTnLst>
                              <p:par>
                                <p:cTn id="39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8500"/>
                            </p:stCondLst>
                            <p:childTnLst>
                              <p:par>
                                <p:cTn id="40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9000"/>
                            </p:stCondLst>
                            <p:childTnLst>
                              <p:par>
                                <p:cTn id="4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>
                            <p:stCondLst>
                              <p:cond delay="9500"/>
                            </p:stCondLst>
                            <p:childTnLst>
                              <p:par>
                                <p:cTn id="4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45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46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0" fill="hold">
                            <p:stCondLst>
                              <p:cond delay="15500"/>
                            </p:stCondLst>
                            <p:childTnLst>
                              <p:par>
                                <p:cTn id="47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48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7500"/>
                            </p:stCondLst>
                            <p:childTnLst>
                              <p:par>
                                <p:cTn id="49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0" fill="hold">
                            <p:stCondLst>
                              <p:cond delay="18500"/>
                            </p:stCondLst>
                            <p:childTnLst>
                              <p:par>
                                <p:cTn id="50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9000"/>
                            </p:stCondLst>
                            <p:childTnLst>
                              <p:par>
                                <p:cTn id="50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9500"/>
                            </p:stCondLst>
                            <p:childTnLst>
                              <p:par>
                                <p:cTn id="51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20500"/>
                            </p:stCondLst>
                            <p:childTnLst>
                              <p:par>
                                <p:cTn id="5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52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0" fill="hold">
                            <p:stCondLst>
                              <p:cond delay="21500"/>
                            </p:stCondLst>
                            <p:childTnLst>
                              <p:par>
                                <p:cTn id="53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53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54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0" grpId="0"/>
      <p:bldP spid="43" grpId="0"/>
      <p:bldP spid="44" grpId="0" animBg="1"/>
      <p:bldP spid="45" grpId="0"/>
      <p:bldP spid="46" grpId="0"/>
      <p:bldP spid="47" grpId="0" animBg="1"/>
      <p:bldP spid="49" grpId="0"/>
      <p:bldP spid="50" grpId="0" animBg="1"/>
      <p:bldP spid="51" grpId="0"/>
      <p:bldP spid="51" grpId="1"/>
      <p:bldP spid="52" grpId="0"/>
      <p:bldP spid="53" grpId="0" animBg="1"/>
      <p:bldP spid="54" grpId="0"/>
      <p:bldP spid="55" grpId="0"/>
      <p:bldP spid="56" grpId="0" animBg="1"/>
      <p:bldP spid="57" grpId="0"/>
      <p:bldP spid="58" grpId="0"/>
      <p:bldP spid="59" grpId="0" animBg="1"/>
      <p:bldP spid="60" grpId="0"/>
      <p:bldP spid="61" grpId="0"/>
      <p:bldP spid="62" grpId="0" animBg="1"/>
      <p:bldP spid="63" grpId="0"/>
      <p:bldP spid="64" grpId="0"/>
      <p:bldP spid="65" grpId="0" animBg="1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12500" t="30896" r="60156" b="4737"/>
          <a:stretch>
            <a:fillRect/>
          </a:stretch>
        </p:blipFill>
        <p:spPr bwMode="auto">
          <a:xfrm>
            <a:off x="0" y="1428736"/>
            <a:ext cx="2000232" cy="14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786842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Схематична інтерпретація арифметичної дії додавання. Підготовка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08" y="1502572"/>
            <a:ext cx="6858016" cy="5212576"/>
          </a:xfrm>
        </p:spPr>
        <p:txBody>
          <a:bodyPr>
            <a:normAutofit/>
          </a:bodyPr>
          <a:lstStyle/>
          <a:p>
            <a:pPr marL="0" indent="342900" algn="just">
              <a:lnSpc>
                <a:spcPct val="80000"/>
              </a:lnSpc>
              <a:buNone/>
            </a:pPr>
            <a:r>
              <a:rPr lang="uk-UA" sz="2300" b="1" i="1" dirty="0" smtClean="0"/>
              <a:t>На дереві сиділо 5 пташок. Прилетіли ще 2 пташки. </a:t>
            </a:r>
            <a:endParaRPr lang="ru-RU" sz="2300" b="1" i="1" dirty="0"/>
          </a:p>
        </p:txBody>
      </p:sp>
      <p:sp>
        <p:nvSpPr>
          <p:cNvPr id="5" name="Овал 4"/>
          <p:cNvSpPr/>
          <p:nvPr/>
        </p:nvSpPr>
        <p:spPr>
          <a:xfrm>
            <a:off x="571472" y="3500438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500166" y="3214686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0034" y="4429132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428728" y="4143380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00760" y="4214818"/>
            <a:ext cx="928694" cy="857256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143636" y="3286124"/>
            <a:ext cx="928694" cy="857256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8596" y="3143248"/>
            <a:ext cx="3286148" cy="285752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285720" y="607220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000232" y="5929330"/>
            <a:ext cx="500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00FF"/>
                </a:solidFill>
              </a:rPr>
              <a:t>+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14744" y="5929330"/>
            <a:ext cx="561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00FF"/>
                </a:solidFill>
              </a:rPr>
              <a:t>=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214942" y="5857892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рівність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214942" y="5786454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вираз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142976" y="5143512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285852" y="6143644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714612" y="6143644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00562" y="6143644"/>
            <a:ext cx="500066" cy="5000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7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214414" y="6072206"/>
            <a:ext cx="2071702" cy="642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071538" y="6072206"/>
            <a:ext cx="4143404" cy="642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одержимое 2"/>
          <p:cNvSpPr txBox="1">
            <a:spLocks/>
          </p:cNvSpPr>
          <p:nvPr/>
        </p:nvSpPr>
        <p:spPr>
          <a:xfrm>
            <a:off x="-32" y="2574142"/>
            <a:ext cx="8858280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Що означають 5 кружків зліва?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>
          <a:xfrm>
            <a:off x="4071966" y="2571744"/>
            <a:ext cx="8858280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 кружки справа?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Содержимое 2"/>
          <p:cNvSpPr txBox="1">
            <a:spLocks/>
          </p:cNvSpPr>
          <p:nvPr/>
        </p:nvSpPr>
        <p:spPr>
          <a:xfrm>
            <a:off x="71406" y="2571744"/>
            <a:ext cx="8858280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усі кружки. Що вони означають?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71406" y="2571744"/>
            <a:ext cx="8858280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Стало пташок на дереві більше чи менше, ніж було? Чому?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Содержимое 2"/>
          <p:cNvSpPr txBox="1">
            <a:spLocks/>
          </p:cNvSpPr>
          <p:nvPr/>
        </p:nvSpPr>
        <p:spPr>
          <a:xfrm>
            <a:off x="-32" y="2574142"/>
            <a:ext cx="8858280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Якій арифметичній дії відповідає практична дія об'єднання?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Содержимое 2"/>
          <p:cNvSpPr txBox="1">
            <a:spLocks/>
          </p:cNvSpPr>
          <p:nvPr/>
        </p:nvSpPr>
        <p:spPr>
          <a:xfrm>
            <a:off x="71406" y="2571744"/>
            <a:ext cx="8858280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Склади вираз. Знайди значення виразу.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Содержимое 2"/>
          <p:cNvSpPr txBox="1">
            <a:spLocks/>
          </p:cNvSpPr>
          <p:nvPr/>
        </p:nvSpPr>
        <p:spPr>
          <a:xfrm>
            <a:off x="2143108" y="2143116"/>
            <a:ext cx="6858048" cy="107157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Щоб показати всіх пташок треба об'єднувати чи вилучати? Проілюструйте цю ситуацію, позначивши пташок кружками. </a:t>
            </a: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35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-0.39583 0.04236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" y="21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42743 0.09445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" y="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63" dur="1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64" dur="1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1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150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94" dur="1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95" dur="1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6" dur="1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150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3" grpId="0"/>
      <p:bldP spid="16" grpId="0" build="allAtOnce"/>
      <p:bldP spid="17" grpId="0" build="allAtOnce"/>
      <p:bldP spid="18" grpId="0" build="allAtOnce"/>
      <p:bldP spid="19" grpId="0"/>
      <p:bldP spid="19" grpId="1"/>
      <p:bldP spid="21" grpId="0" animBg="1"/>
      <p:bldP spid="25" grpId="0" animBg="1"/>
      <p:bldP spid="25" grpId="1" animBg="1"/>
      <p:bldP spid="26" grpId="0" animBg="1"/>
      <p:bldP spid="28" grpId="0" build="p"/>
      <p:bldP spid="28" grpId="1" build="p"/>
      <p:bldP spid="29" grpId="0" build="p"/>
      <p:bldP spid="29" grpId="1" build="p"/>
      <p:bldP spid="30" grpId="0" build="p"/>
      <p:bldP spid="30" grpId="1" build="p"/>
      <p:bldP spid="31" grpId="0" build="p"/>
      <p:bldP spid="31" grpId="1" build="p"/>
      <p:bldP spid="32" grpId="0" build="p"/>
      <p:bldP spid="32" grpId="1" build="p"/>
      <p:bldP spid="33" grpId="0" build="p"/>
      <p:bldP spid="35" grpId="0" build="p"/>
      <p:bldP spid="35" grpId="1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/>
          <a:srcRect l="28125" t="41195" r="60156" b="20185"/>
          <a:stretch>
            <a:fillRect/>
          </a:stretch>
        </p:blipFill>
        <p:spPr bwMode="auto">
          <a:xfrm flipH="1">
            <a:off x="1928794" y="1571612"/>
            <a:ext cx="92869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00022"/>
            <a:ext cx="8715404" cy="9144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Схематична інтерпретація арифметичної дії </a:t>
            </a:r>
            <a:r>
              <a:rPr lang="uk-UA" sz="3600" dirty="0" smtClean="0"/>
              <a:t>віднімання. Підготовка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214546" y="1476337"/>
            <a:ext cx="6857984" cy="5596001"/>
          </a:xfrm>
        </p:spPr>
        <p:txBody>
          <a:bodyPr>
            <a:normAutofit/>
          </a:bodyPr>
          <a:lstStyle/>
          <a:p>
            <a:pPr indent="0" algn="just">
              <a:buNone/>
            </a:pPr>
            <a:r>
              <a:rPr lang="uk-UA" sz="2400" b="1" i="1" dirty="0" smtClean="0"/>
              <a:t>На дереві сиділо 5 пташок. Полетіли 2 пташки. </a:t>
            </a:r>
            <a:endParaRPr lang="ru-RU" sz="2400" b="1" i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97673"/>
            <a:ext cx="8786842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20" y="1240657"/>
            <a:ext cx="8858280" cy="5212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71472" y="3598111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500166" y="3312359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00034" y="4526805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428728" y="4241053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3500438"/>
            <a:ext cx="2143140" cy="2000264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616987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714612" y="5786454"/>
            <a:ext cx="714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rgbClr val="0000FF"/>
                </a:solidFill>
              </a:rPr>
              <a:t>-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5786454"/>
            <a:ext cx="5619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00FF"/>
                </a:solidFill>
              </a:rPr>
              <a:t>=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57884" y="5715016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рівність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857884" y="5643578"/>
            <a:ext cx="19288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вираз</a:t>
            </a:r>
            <a:endParaRPr lang="ru-RU" sz="4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142976" y="5241185"/>
            <a:ext cx="928694" cy="857256"/>
          </a:xfrm>
          <a:prstGeom prst="ellipse">
            <a:avLst/>
          </a:prstGeom>
          <a:solidFill>
            <a:srgbClr val="0000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928794" y="6000768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5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57554" y="6000768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2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143504" y="6000768"/>
            <a:ext cx="500066" cy="5000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7356" y="5929330"/>
            <a:ext cx="2071702" cy="642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714480" y="5929330"/>
            <a:ext cx="4143404" cy="6429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одержимое 2"/>
          <p:cNvSpPr txBox="1">
            <a:spLocks/>
          </p:cNvSpPr>
          <p:nvPr/>
        </p:nvSpPr>
        <p:spPr>
          <a:xfrm>
            <a:off x="80930" y="2619345"/>
            <a:ext cx="9144000" cy="559600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 означають 5 кружків?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Содержимое 2"/>
          <p:cNvSpPr txBox="1">
            <a:spLocks/>
          </p:cNvSpPr>
          <p:nvPr/>
        </p:nvSpPr>
        <p:spPr>
          <a:xfrm>
            <a:off x="-32" y="2643182"/>
            <a:ext cx="9144000" cy="559600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Відсуньте 2 кружки.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Содержимое 2"/>
          <p:cNvSpPr txBox="1">
            <a:spLocks/>
          </p:cNvSpPr>
          <p:nvPr/>
        </p:nvSpPr>
        <p:spPr>
          <a:xfrm>
            <a:off x="71406" y="2643182"/>
            <a:ext cx="9144000" cy="559600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кружки, що залишилися. 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 вони означають?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Содержимое 2"/>
          <p:cNvSpPr txBox="1">
            <a:spLocks/>
          </p:cNvSpPr>
          <p:nvPr/>
        </p:nvSpPr>
        <p:spPr>
          <a:xfrm>
            <a:off x="80930" y="2643182"/>
            <a:ext cx="9144000" cy="559600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Залишилось пташок на дереві більше чи менше, ніж було? Чому?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Содержимое 2"/>
          <p:cNvSpPr txBox="1">
            <a:spLocks/>
          </p:cNvSpPr>
          <p:nvPr/>
        </p:nvSpPr>
        <p:spPr>
          <a:xfrm>
            <a:off x="80930" y="2643182"/>
            <a:ext cx="9144000" cy="559600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Якій арифметичній дії відповідає практична дія вилучення?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80930" y="2643182"/>
            <a:ext cx="9144000" cy="5596001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Склади вираз. Знайди значення виразу.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/>
          <a:srcRect l="4688" t="56642" r="71875"/>
          <a:stretch>
            <a:fillRect/>
          </a:stretch>
        </p:blipFill>
        <p:spPr bwMode="auto">
          <a:xfrm>
            <a:off x="-71470" y="1583057"/>
            <a:ext cx="2143108" cy="120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Прямоугольник 32"/>
          <p:cNvSpPr/>
          <p:nvPr/>
        </p:nvSpPr>
        <p:spPr>
          <a:xfrm>
            <a:off x="1000100" y="1500174"/>
            <a:ext cx="857256" cy="2853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одержимое 2"/>
          <p:cNvSpPr txBox="1">
            <a:spLocks/>
          </p:cNvSpPr>
          <p:nvPr/>
        </p:nvSpPr>
        <p:spPr>
          <a:xfrm>
            <a:off x="2071734" y="2285969"/>
            <a:ext cx="6786546" cy="1428783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Щоб показати пташок, що залишилися треба об'єднувати чи вилучати? Проілюструйте цю ситуацію, позначивши пташок кружками.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0.31666 0.04884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" y="2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42674 -0.1273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" y="-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55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56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7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86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87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50" autoRev="1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8" grpId="1" animBg="1"/>
      <p:bldP spid="9" grpId="0" animBg="1"/>
      <p:bldP spid="10" grpId="0" animBg="1"/>
      <p:bldP spid="13" grpId="0" animBg="1"/>
      <p:bldP spid="14" grpId="0"/>
      <p:bldP spid="15" grpId="0" build="allAtOnce"/>
      <p:bldP spid="16" grpId="0" build="allAtOnce"/>
      <p:bldP spid="17" grpId="0" build="allAtOnce"/>
      <p:bldP spid="18" grpId="0"/>
      <p:bldP spid="18" grpId="1"/>
      <p:bldP spid="19" grpId="0" animBg="1"/>
      <p:bldP spid="19" grpId="1" animBg="1"/>
      <p:bldP spid="23" grpId="0" animBg="1"/>
      <p:bldP spid="23" grpId="1" animBg="1"/>
      <p:bldP spid="24" grpId="0" animBg="1"/>
      <p:bldP spid="26" grpId="0" build="p"/>
      <p:bldP spid="26" grpId="1" build="p"/>
      <p:bldP spid="27" grpId="0" build="p"/>
      <p:bldP spid="27" grpId="1" build="p"/>
      <p:bldP spid="28" grpId="0" uiExpand="1" build="p"/>
      <p:bldP spid="28" grpId="1" uiExpand="1" build="p"/>
      <p:bldP spid="29" grpId="0" uiExpand="1" build="p"/>
      <p:bldP spid="29" grpId="1" uiExpand="1" build="p"/>
      <p:bldP spid="30" grpId="0" build="p"/>
      <p:bldP spid="30" grpId="1" build="p"/>
      <p:bldP spid="31" grpId="0" build="p"/>
      <p:bldP spid="31" grpId="1" build="p"/>
      <p:bldP spid="35" grpId="0" build="p"/>
      <p:bldP spid="35" grpId="1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85728"/>
            <a:ext cx="8784976" cy="9144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Схематична інтерпретація арифметичних дій додавання й віднімання</a:t>
            </a:r>
            <a:r>
              <a:rPr lang="en-US" sz="3600" b="1" dirty="0" smtClean="0"/>
              <a:t> </a:t>
            </a:r>
            <a:endParaRPr lang="ru-RU" sz="3600" b="1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28801"/>
            <a:ext cx="8215338" cy="35926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60648"/>
            <a:ext cx="8786842" cy="9144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Підготовча робота до введення арифметичних дій додавання й віднімання 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42910" y="1340768"/>
            <a:ext cx="8043890" cy="5014792"/>
          </a:xfrm>
        </p:spPr>
        <p:txBody>
          <a:bodyPr/>
          <a:lstStyle/>
          <a:p>
            <a:pPr algn="just">
              <a:buNone/>
            </a:pPr>
            <a:r>
              <a:rPr lang="uk-UA" sz="2400" dirty="0" smtClean="0"/>
              <a:t>    Покладіть на парті ліворуч 3 кружки, а праворуч 2 трикутника. </a:t>
            </a:r>
          </a:p>
          <a:p>
            <a:pPr algn="just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357818" y="4071942"/>
            <a:ext cx="2857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dirty="0" smtClean="0">
                <a:solidFill>
                  <a:srgbClr val="0000FF"/>
                </a:solidFill>
              </a:rPr>
              <a:t>Об'єднати </a:t>
            </a:r>
            <a:endParaRPr lang="ru-RU" sz="4000" b="1" dirty="0">
              <a:solidFill>
                <a:srgbClr val="0000FF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714480" y="5214950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42910" y="5286388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071538" y="4286256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6786578" y="4357694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929322" y="3857628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034" y="3857628"/>
            <a:ext cx="3500462" cy="2643206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0000FF"/>
                </a:solidFill>
              </a:ln>
            </a:endParaRPr>
          </a:p>
        </p:txBody>
      </p:sp>
      <p:sp>
        <p:nvSpPr>
          <p:cNvPr id="13" name="Содержимое 3"/>
          <p:cNvSpPr txBox="1">
            <a:spLocks/>
          </p:cNvSpPr>
          <p:nvPr/>
        </p:nvSpPr>
        <p:spPr>
          <a:xfrm>
            <a:off x="600076" y="1357298"/>
            <a:ext cx="8043890" cy="501479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uk-UA" sz="2400" dirty="0" smtClean="0"/>
              <a:t>    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Назвіть множину фігур зліва?  справа?</a:t>
            </a: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3"/>
          <p:cNvSpPr txBox="1">
            <a:spLocks/>
          </p:cNvSpPr>
          <p:nvPr/>
        </p:nvSpPr>
        <p:spPr>
          <a:xfrm>
            <a:off x="642910" y="1357298"/>
            <a:ext cx="8043890" cy="501479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Присуньте трикутники до кружків. Назвіть одержану множину. </a:t>
            </a: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95310" y="1357298"/>
            <a:ext cx="8043890" cy="501479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uk-UA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 ми одержали множину геометричних фігур?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Содержимое 3"/>
          <p:cNvSpPr txBox="1">
            <a:spLocks/>
          </p:cNvSpPr>
          <p:nvPr/>
        </p:nvSpPr>
        <p:spPr>
          <a:xfrm>
            <a:off x="814390" y="1343166"/>
            <a:ext cx="8043890" cy="5014792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uk-UA" sz="2400" dirty="0" smtClean="0"/>
              <a:t>   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 до кругів присунули – приєднали -  об'єднали – трикутники. Що означає об'єднати?</a:t>
            </a:r>
          </a:p>
          <a:p>
            <a:pPr marL="438912" marR="0" lvl="0" indent="-32004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022E-16 L -0.41962 0.0324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" y="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162 L -0.43455 0.0766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/>
      <p:bldP spid="5" grpId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build="p"/>
      <p:bldP spid="13" grpId="1" build="p"/>
      <p:bldP spid="14" grpId="0" build="p"/>
      <p:bldP spid="14" grpId="1" build="p"/>
      <p:bldP spid="15" grpId="0" build="p"/>
      <p:bldP spid="15" grpId="1" build="p"/>
      <p:bldP spid="1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Схематична інтерпретація арифметичної дії додавання. Ознайомлення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908" y="1428768"/>
            <a:ext cx="8786874" cy="4429124"/>
          </a:xfrm>
        </p:spPr>
        <p:txBody>
          <a:bodyPr>
            <a:normAutofit/>
          </a:bodyPr>
          <a:lstStyle/>
          <a:p>
            <a:pPr indent="0" algn="just">
              <a:lnSpc>
                <a:spcPct val="80000"/>
              </a:lnSpc>
              <a:buNone/>
            </a:pPr>
            <a:r>
              <a:rPr lang="uk-UA" sz="2400" b="1" i="1" dirty="0" smtClean="0"/>
              <a:t>У Сашка 6 цукерок. Матуся йому дала ще 3 цукерки. </a:t>
            </a:r>
            <a:endParaRPr lang="ru-RU" sz="2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14282" y="0"/>
            <a:ext cx="8643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200" dirty="0" smtClean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58" y="0"/>
            <a:ext cx="8786842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285720" y="1142984"/>
            <a:ext cx="8858280" cy="5212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034" y="3571876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285852" y="3286124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4429132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57290" y="4071942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00760" y="4429132"/>
            <a:ext cx="714380" cy="64294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143636" y="3500438"/>
            <a:ext cx="714380" cy="64294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28596" y="3214686"/>
            <a:ext cx="3071834" cy="285752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85720" y="607220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857356" y="5929330"/>
            <a:ext cx="500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?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42910" y="5143512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857620" y="3071810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286380" y="3071810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28728" y="4857760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000892" y="4214818"/>
            <a:ext cx="714380" cy="642942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/>
          <p:cNvGrpSpPr/>
          <p:nvPr/>
        </p:nvGrpSpPr>
        <p:grpSpPr>
          <a:xfrm>
            <a:off x="3786182" y="5286388"/>
            <a:ext cx="500066" cy="214314"/>
            <a:chOff x="3857620" y="5500702"/>
            <a:chExt cx="357984" cy="143670"/>
          </a:xfrm>
        </p:grpSpPr>
        <p:cxnSp>
          <p:nvCxnSpPr>
            <p:cNvPr id="28" name="Прямая соединительная линия 27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Дуга 74"/>
          <p:cNvSpPr/>
          <p:nvPr/>
        </p:nvSpPr>
        <p:spPr>
          <a:xfrm>
            <a:off x="3786182" y="5072074"/>
            <a:ext cx="3000396" cy="500066"/>
          </a:xfrm>
          <a:prstGeom prst="arc">
            <a:avLst>
              <a:gd name="adj1" fmla="val 10706606"/>
              <a:gd name="adj2" fmla="val 129720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5143504" y="4786322"/>
            <a:ext cx="357190" cy="285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pSp>
        <p:nvGrpSpPr>
          <p:cNvPr id="128" name="Группа 127"/>
          <p:cNvGrpSpPr/>
          <p:nvPr/>
        </p:nvGrpSpPr>
        <p:grpSpPr>
          <a:xfrm>
            <a:off x="4286248" y="5286388"/>
            <a:ext cx="500066" cy="214314"/>
            <a:chOff x="3857620" y="5500702"/>
            <a:chExt cx="357984" cy="143670"/>
          </a:xfrm>
        </p:grpSpPr>
        <p:cxnSp>
          <p:nvCxnSpPr>
            <p:cNvPr id="129" name="Прямая соединительная линия 128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Прямая соединительная линия 129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Прямая соединительная линия 131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Группа 132"/>
          <p:cNvGrpSpPr/>
          <p:nvPr/>
        </p:nvGrpSpPr>
        <p:grpSpPr>
          <a:xfrm>
            <a:off x="4786314" y="5286388"/>
            <a:ext cx="500066" cy="214314"/>
            <a:chOff x="3857620" y="5500702"/>
            <a:chExt cx="357984" cy="143670"/>
          </a:xfrm>
        </p:grpSpPr>
        <p:cxnSp>
          <p:nvCxnSpPr>
            <p:cNvPr id="134" name="Прямая соединительная линия 133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Прямая соединительная линия 134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Прямая соединительная линия 135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Прямая соединительная линия 136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Группа 137"/>
          <p:cNvGrpSpPr/>
          <p:nvPr/>
        </p:nvGrpSpPr>
        <p:grpSpPr>
          <a:xfrm>
            <a:off x="5286380" y="5286388"/>
            <a:ext cx="500066" cy="214314"/>
            <a:chOff x="3857620" y="5500702"/>
            <a:chExt cx="357984" cy="143670"/>
          </a:xfrm>
        </p:grpSpPr>
        <p:cxnSp>
          <p:nvCxnSpPr>
            <p:cNvPr id="139" name="Прямая соединительная линия 138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Группа 142"/>
          <p:cNvGrpSpPr/>
          <p:nvPr/>
        </p:nvGrpSpPr>
        <p:grpSpPr>
          <a:xfrm>
            <a:off x="5786446" y="5286388"/>
            <a:ext cx="500066" cy="214314"/>
            <a:chOff x="3857620" y="5500702"/>
            <a:chExt cx="357984" cy="143670"/>
          </a:xfrm>
        </p:grpSpPr>
        <p:cxnSp>
          <p:nvCxnSpPr>
            <p:cNvPr id="144" name="Прямая соединительная линия 143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Прямая соединительная линия 144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Прямая соединительная линия 145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Группа 147"/>
          <p:cNvGrpSpPr/>
          <p:nvPr/>
        </p:nvGrpSpPr>
        <p:grpSpPr>
          <a:xfrm>
            <a:off x="6286512" y="5286388"/>
            <a:ext cx="500066" cy="214314"/>
            <a:chOff x="3857620" y="5500702"/>
            <a:chExt cx="357984" cy="143670"/>
          </a:xfrm>
        </p:grpSpPr>
        <p:cxnSp>
          <p:nvCxnSpPr>
            <p:cNvPr id="149" name="Прямая соединительная линия 148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Прямая соединительная линия 150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Прямая соединительная линия 151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Группа 152"/>
          <p:cNvGrpSpPr/>
          <p:nvPr/>
        </p:nvGrpSpPr>
        <p:grpSpPr>
          <a:xfrm>
            <a:off x="6786578" y="5286388"/>
            <a:ext cx="500066" cy="214314"/>
            <a:chOff x="3857620" y="5500702"/>
            <a:chExt cx="357984" cy="143670"/>
          </a:xfrm>
        </p:grpSpPr>
        <p:cxnSp>
          <p:nvCxnSpPr>
            <p:cNvPr id="154" name="Прямая соединительная линия 153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Прямая соединительная линия 154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Группа 157"/>
          <p:cNvGrpSpPr/>
          <p:nvPr/>
        </p:nvGrpSpPr>
        <p:grpSpPr>
          <a:xfrm>
            <a:off x="7286644" y="5286388"/>
            <a:ext cx="500066" cy="214314"/>
            <a:chOff x="3857620" y="5500702"/>
            <a:chExt cx="357984" cy="143670"/>
          </a:xfrm>
        </p:grpSpPr>
        <p:cxnSp>
          <p:nvCxnSpPr>
            <p:cNvPr id="159" name="Прямая соединительная линия 158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Прямая соединительная линия 159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Группа 162"/>
          <p:cNvGrpSpPr/>
          <p:nvPr/>
        </p:nvGrpSpPr>
        <p:grpSpPr>
          <a:xfrm>
            <a:off x="7786710" y="5286388"/>
            <a:ext cx="500066" cy="214314"/>
            <a:chOff x="3857620" y="5500702"/>
            <a:chExt cx="357984" cy="143670"/>
          </a:xfrm>
        </p:grpSpPr>
        <p:cxnSp>
          <p:nvCxnSpPr>
            <p:cNvPr id="164" name="Прямая соединительная линия 163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Прямая соединительная линия 164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Прямая соединительная линия 165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Прямая соединительная линия 166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Дуга 167"/>
          <p:cNvSpPr/>
          <p:nvPr/>
        </p:nvSpPr>
        <p:spPr>
          <a:xfrm>
            <a:off x="6786578" y="5072074"/>
            <a:ext cx="1500198" cy="500066"/>
          </a:xfrm>
          <a:prstGeom prst="arc">
            <a:avLst>
              <a:gd name="adj1" fmla="val 10706606"/>
              <a:gd name="adj2" fmla="val 129720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9" name="Прямоугольник 168"/>
          <p:cNvSpPr/>
          <p:nvPr/>
        </p:nvSpPr>
        <p:spPr>
          <a:xfrm>
            <a:off x="7358082" y="4786322"/>
            <a:ext cx="357190" cy="285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70" name="Дуга 169"/>
          <p:cNvSpPr/>
          <p:nvPr/>
        </p:nvSpPr>
        <p:spPr>
          <a:xfrm flipV="1">
            <a:off x="3786182" y="4714884"/>
            <a:ext cx="4500594" cy="1500198"/>
          </a:xfrm>
          <a:prstGeom prst="arc">
            <a:avLst>
              <a:gd name="adj1" fmla="val 10706606"/>
              <a:gd name="adj2" fmla="val 129720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1" name="Прямоугольник 170"/>
          <p:cNvSpPr/>
          <p:nvPr/>
        </p:nvSpPr>
        <p:spPr>
          <a:xfrm>
            <a:off x="5857884" y="6027027"/>
            <a:ext cx="500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?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73" name="Содержимое 2"/>
          <p:cNvSpPr txBox="1">
            <a:spLocks/>
          </p:cNvSpPr>
          <p:nvPr/>
        </p:nvSpPr>
        <p:spPr>
          <a:xfrm>
            <a:off x="-142908" y="2643182"/>
            <a:ext cx="8786874" cy="442912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усі чотирикутники. Що вони означають?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4" name="Содержимое 2"/>
          <p:cNvSpPr txBox="1">
            <a:spLocks/>
          </p:cNvSpPr>
          <p:nvPr/>
        </p:nvSpPr>
        <p:spPr>
          <a:xfrm>
            <a:off x="-142908" y="2571776"/>
            <a:ext cx="8786874" cy="442912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 можна було позначити цукерки відрізками? Розглянь як це зробили?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4572000" y="2883755"/>
            <a:ext cx="3857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00FF"/>
                </a:solidFill>
              </a:rPr>
              <a:t>+       =  9   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78" name="Содержимое 2"/>
          <p:cNvSpPr txBox="1">
            <a:spLocks/>
          </p:cNvSpPr>
          <p:nvPr/>
        </p:nvSpPr>
        <p:spPr>
          <a:xfrm>
            <a:off x="-142908" y="1714520"/>
            <a:ext cx="8786874" cy="442912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Щоб показати всі цукерки треба об'єднувати чи вилучати? Проілюструйте цю ситуацію, позначивши цукерки чотирикутниками.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50156 -0.00393 " pathEditMode="relative" rAng="0" ptsTypes="AA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" y="-2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43924 -0.01528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" y="-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0.39218 0.09097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500"/>
                            </p:stCondLst>
                            <p:childTnLst>
                              <p:par>
                                <p:cTn id="143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44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45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50" autoRev="1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0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61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250" autoRev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500"/>
                            </p:stCondLst>
                            <p:childTnLst>
                              <p:par>
                                <p:cTn id="168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9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70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1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7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8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>
                                      <p:cBhvr>
                                        <p:cTn id="179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80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50" autoRev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500"/>
                            </p:stCondLst>
                            <p:childTnLst>
                              <p:par>
                                <p:cTn id="186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7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88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9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4000"/>
                            </p:stCondLst>
                            <p:childTnLst>
                              <p:par>
                                <p:cTn id="195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6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>
                                      <p:cBhvr>
                                        <p:cTn id="197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98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4500"/>
                            </p:stCondLst>
                            <p:childTnLst>
                              <p:par>
                                <p:cTn id="204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5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06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7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8" dur="250" autoRev="1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20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21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22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3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29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0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31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6500"/>
                            </p:stCondLst>
                            <p:childTnLst>
                              <p:par>
                                <p:cTn id="238" presetID="27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39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40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1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2" dur="250" autoRev="1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7000"/>
                            </p:stCondLst>
                            <p:childTnLst>
                              <p:par>
                                <p:cTn id="2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7500"/>
                            </p:stCondLst>
                            <p:childTnLst>
                              <p:par>
                                <p:cTn id="2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0" dur="500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9500"/>
                            </p:stCondLst>
                            <p:childTnLst>
                              <p:par>
                                <p:cTn id="262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63" dur="250" autoRev="1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64" dur="250" autoRev="1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5" dur="250" autoRev="1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6" dur="250" autoRev="1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3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4" grpId="0"/>
      <p:bldP spid="15" grpId="0" build="allAtOnce"/>
      <p:bldP spid="19" grpId="0" animBg="1"/>
      <p:bldP spid="19" grpId="1" animBg="1"/>
      <p:bldP spid="25" grpId="0" animBg="1"/>
      <p:bldP spid="25" grpId="1" animBg="1"/>
      <p:bldP spid="26" grpId="0" animBg="1"/>
      <p:bldP spid="26" grpId="1" animBg="1"/>
      <p:bldP spid="26" grpId="2" animBg="1"/>
      <p:bldP spid="75" grpId="0" animBg="1"/>
      <p:bldP spid="168" grpId="0" animBg="1"/>
      <p:bldP spid="170" grpId="0" animBg="1"/>
      <p:bldP spid="171" grpId="0" build="allAtOnce"/>
      <p:bldP spid="73" grpId="0" build="p"/>
      <p:bldP spid="73" grpId="1" build="p"/>
      <p:bldP spid="74" grpId="0" build="p"/>
      <p:bldP spid="74" grpId="1" build="p"/>
      <p:bldP spid="77" grpId="0" build="allAtOnce"/>
      <p:bldP spid="78" grpId="0" build="p"/>
      <p:bldP spid="78" grpI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 smtClean="0"/>
              <a:t>Схематична інтерпретація арифметичної дії додавання </a:t>
            </a:r>
            <a:endParaRPr lang="ru-RU" sz="3600" b="1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13251"/>
            <a:ext cx="8143901" cy="34588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00022"/>
            <a:ext cx="9144000" cy="91440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Схематична інтерпретація арифметичної дії віднімання. Ознайомлення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42876" y="1431134"/>
            <a:ext cx="8929718" cy="5212576"/>
          </a:xfrm>
        </p:spPr>
        <p:txBody>
          <a:bodyPr>
            <a:normAutofit/>
          </a:bodyPr>
          <a:lstStyle/>
          <a:p>
            <a:pPr indent="0" algn="just">
              <a:lnSpc>
                <a:spcPts val="2200"/>
              </a:lnSpc>
              <a:buNone/>
            </a:pPr>
            <a:r>
              <a:rPr lang="uk-UA" sz="2400" b="1" i="1" dirty="0" smtClean="0"/>
              <a:t>У Сашка 6 цукерок. Він з'їв  3 цукерки. </a:t>
            </a:r>
            <a:endParaRPr lang="ru-RU" sz="2400" b="1" i="1" dirty="0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357126" y="1285860"/>
            <a:ext cx="8786874" cy="442912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411480" marR="0" lvl="0" indent="-342900" algn="just" defTabSz="914400" rtl="0" eaLnBrk="1" fontAlgn="auto" latinLnBrk="0" hangingPunct="1">
              <a:lnSpc>
                <a:spcPts val="22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Char char="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282" y="0"/>
            <a:ext cx="8643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sz="1200" dirty="0" smtClean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57158" y="0"/>
            <a:ext cx="8786842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0" u="none" strike="noStrike" kern="1200" cap="none" spc="-100" normalizeH="0" baseline="0" noProof="0" dirty="0">
              <a:ln>
                <a:noFill/>
              </a:ln>
              <a:solidFill>
                <a:schemeClr val="tx2">
                  <a:satMod val="20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Содержимое 2"/>
          <p:cNvSpPr txBox="1">
            <a:spLocks/>
          </p:cNvSpPr>
          <p:nvPr/>
        </p:nvSpPr>
        <p:spPr>
          <a:xfrm>
            <a:off x="285720" y="1142984"/>
            <a:ext cx="8858280" cy="52125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342900" algn="just" defTabSz="914400" rtl="0" eaLnBrk="1" fontAlgn="auto" latinLnBrk="0" hangingPunct="1">
              <a:lnSpc>
                <a:spcPct val="80000"/>
              </a:lnSpc>
              <a:spcBef>
                <a:spcPts val="700"/>
              </a:spcBef>
              <a:spcAft>
                <a:spcPts val="0"/>
              </a:spcAft>
              <a:buClr>
                <a:schemeClr val="tx2"/>
              </a:buClr>
              <a:buSzPct val="95000"/>
              <a:buFont typeface="Wingdings"/>
              <a:buNone/>
              <a:tabLst/>
              <a:defRPr/>
            </a:pPr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3071810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428728" y="3000372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42910" y="3857628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28728" y="3714752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28596" y="2928934"/>
            <a:ext cx="1928826" cy="1785950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0" y="607220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3200" b="1" dirty="0" smtClean="0">
                <a:solidFill>
                  <a:srgbClr val="FFFF00"/>
                </a:solidFill>
              </a:rPr>
              <a:t>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786050" y="3429000"/>
            <a:ext cx="500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?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214546" y="3929066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857356" y="4857760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6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00562" y="4857760"/>
            <a:ext cx="500066" cy="5000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3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214546" y="3143248"/>
            <a:ext cx="714380" cy="6429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5286380" y="5857892"/>
            <a:ext cx="500066" cy="214314"/>
            <a:chOff x="3857620" y="5500702"/>
            <a:chExt cx="357984" cy="143670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Дуга 28"/>
          <p:cNvSpPr/>
          <p:nvPr/>
        </p:nvSpPr>
        <p:spPr>
          <a:xfrm>
            <a:off x="5286380" y="5572140"/>
            <a:ext cx="3000396" cy="500066"/>
          </a:xfrm>
          <a:prstGeom prst="arc">
            <a:avLst>
              <a:gd name="adj1" fmla="val 10706606"/>
              <a:gd name="adj2" fmla="val 129720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643702" y="5214950"/>
            <a:ext cx="357190" cy="285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ru-RU" sz="2800" b="1" dirty="0">
              <a:solidFill>
                <a:srgbClr val="FF0000"/>
              </a:solidFill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5786446" y="5857892"/>
            <a:ext cx="500066" cy="214314"/>
            <a:chOff x="3857620" y="5500702"/>
            <a:chExt cx="357984" cy="143670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Группа 35"/>
          <p:cNvGrpSpPr/>
          <p:nvPr/>
        </p:nvGrpSpPr>
        <p:grpSpPr>
          <a:xfrm>
            <a:off x="6286512" y="5857892"/>
            <a:ext cx="500066" cy="214314"/>
            <a:chOff x="3857620" y="5500702"/>
            <a:chExt cx="357984" cy="143670"/>
          </a:xfrm>
        </p:grpSpPr>
        <p:cxnSp>
          <p:nvCxnSpPr>
            <p:cNvPr id="37" name="Прямая соединительная линия 36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Группа 40"/>
          <p:cNvGrpSpPr/>
          <p:nvPr/>
        </p:nvGrpSpPr>
        <p:grpSpPr>
          <a:xfrm>
            <a:off x="6786578" y="5857892"/>
            <a:ext cx="500066" cy="214314"/>
            <a:chOff x="3857620" y="5500702"/>
            <a:chExt cx="357984" cy="143670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Группа 45"/>
          <p:cNvGrpSpPr/>
          <p:nvPr/>
        </p:nvGrpSpPr>
        <p:grpSpPr>
          <a:xfrm>
            <a:off x="7286644" y="5857892"/>
            <a:ext cx="500066" cy="214314"/>
            <a:chOff x="3857620" y="5500702"/>
            <a:chExt cx="357984" cy="143670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Группа 50"/>
          <p:cNvGrpSpPr/>
          <p:nvPr/>
        </p:nvGrpSpPr>
        <p:grpSpPr>
          <a:xfrm>
            <a:off x="7786710" y="5857892"/>
            <a:ext cx="500066" cy="214314"/>
            <a:chOff x="3857620" y="5500702"/>
            <a:chExt cx="357984" cy="143670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Группа 60"/>
          <p:cNvGrpSpPr/>
          <p:nvPr/>
        </p:nvGrpSpPr>
        <p:grpSpPr>
          <a:xfrm>
            <a:off x="7786710" y="5857892"/>
            <a:ext cx="500066" cy="214314"/>
            <a:chOff x="3857620" y="5500702"/>
            <a:chExt cx="357984" cy="143670"/>
          </a:xfrm>
        </p:grpSpPr>
        <p:cxnSp>
          <p:nvCxnSpPr>
            <p:cNvPr id="62" name="Прямая соединительная линия 61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Прямая соединительная линия 62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Дуга 70"/>
          <p:cNvSpPr/>
          <p:nvPr/>
        </p:nvSpPr>
        <p:spPr>
          <a:xfrm flipV="1">
            <a:off x="6786578" y="5857892"/>
            <a:ext cx="1500198" cy="500066"/>
          </a:xfrm>
          <a:prstGeom prst="arc">
            <a:avLst>
              <a:gd name="adj1" fmla="val 10706606"/>
              <a:gd name="adj2" fmla="val 12972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>
            <a:off x="7358082" y="6429396"/>
            <a:ext cx="357190" cy="2857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5715008" y="6241341"/>
            <a:ext cx="5000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solidFill>
                  <a:srgbClr val="0000FF"/>
                </a:solidFill>
              </a:rPr>
              <a:t>?</a:t>
            </a:r>
            <a:endParaRPr lang="ru-RU" sz="4800" b="1" dirty="0">
              <a:solidFill>
                <a:srgbClr val="0000FF"/>
              </a:solidFill>
            </a:endParaRPr>
          </a:p>
        </p:txBody>
      </p:sp>
      <p:grpSp>
        <p:nvGrpSpPr>
          <p:cNvPr id="80" name="Группа 79"/>
          <p:cNvGrpSpPr/>
          <p:nvPr/>
        </p:nvGrpSpPr>
        <p:grpSpPr>
          <a:xfrm>
            <a:off x="7286644" y="5857892"/>
            <a:ext cx="500066" cy="214314"/>
            <a:chOff x="3857620" y="5500702"/>
            <a:chExt cx="357984" cy="143670"/>
          </a:xfrm>
        </p:grpSpPr>
        <p:cxnSp>
          <p:nvCxnSpPr>
            <p:cNvPr id="81" name="Прямая соединительная линия 80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82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Группа 84"/>
          <p:cNvGrpSpPr/>
          <p:nvPr/>
        </p:nvGrpSpPr>
        <p:grpSpPr>
          <a:xfrm>
            <a:off x="6786578" y="5857892"/>
            <a:ext cx="500066" cy="214314"/>
            <a:chOff x="3857620" y="5500702"/>
            <a:chExt cx="357984" cy="143670"/>
          </a:xfrm>
        </p:grpSpPr>
        <p:cxnSp>
          <p:nvCxnSpPr>
            <p:cNvPr id="86" name="Прямая соединительная линия 85"/>
            <p:cNvCxnSpPr/>
            <p:nvPr/>
          </p:nvCxnSpPr>
          <p:spPr>
            <a:xfrm>
              <a:off x="3857620" y="5572140"/>
              <a:ext cx="357190" cy="1588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Прямая соединительная линия 86"/>
            <p:cNvCxnSpPr/>
            <p:nvPr/>
          </p:nvCxnSpPr>
          <p:spPr>
            <a:xfrm rot="5400000">
              <a:off x="4142578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/>
            <p:cNvCxnSpPr/>
            <p:nvPr/>
          </p:nvCxnSpPr>
          <p:spPr>
            <a:xfrm rot="5400000">
              <a:off x="4143372" y="5572140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 rot="5400000">
              <a:off x="3786976" y="5571346"/>
              <a:ext cx="142876" cy="1588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Дуга 89"/>
          <p:cNvSpPr/>
          <p:nvPr/>
        </p:nvSpPr>
        <p:spPr>
          <a:xfrm flipV="1">
            <a:off x="5286380" y="5786454"/>
            <a:ext cx="1500198" cy="642942"/>
          </a:xfrm>
          <a:prstGeom prst="arc">
            <a:avLst>
              <a:gd name="adj1" fmla="val 10001856"/>
              <a:gd name="adj2" fmla="val 93007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одержимое 2"/>
          <p:cNvSpPr txBox="1">
            <a:spLocks/>
          </p:cNvSpPr>
          <p:nvPr/>
        </p:nvSpPr>
        <p:spPr>
          <a:xfrm>
            <a:off x="-142908" y="2285992"/>
            <a:ext cx="8929718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чотирикутники, що залишилися. Що вони означають?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5" name="Содержимое 2"/>
          <p:cNvSpPr txBox="1">
            <a:spLocks/>
          </p:cNvSpPr>
          <p:nvPr/>
        </p:nvSpPr>
        <p:spPr>
          <a:xfrm>
            <a:off x="-142908" y="2285992"/>
            <a:ext cx="8929718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Чи можна було позначити цукерки відрізками? Розглянь яке це зробили?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3143240" y="4741143"/>
            <a:ext cx="3857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 smtClean="0">
                <a:solidFill>
                  <a:srgbClr val="0000FF"/>
                </a:solidFill>
              </a:rPr>
              <a:t>-            =  3   </a:t>
            </a:r>
            <a:endParaRPr lang="ru-RU" sz="4800" b="1" dirty="0">
              <a:solidFill>
                <a:srgbClr val="0000FF"/>
              </a:solidFill>
            </a:endParaRPr>
          </a:p>
        </p:txBody>
      </p:sp>
      <p:sp>
        <p:nvSpPr>
          <p:cNvPr id="77" name="Содержимое 2"/>
          <p:cNvSpPr txBox="1">
            <a:spLocks/>
          </p:cNvSpPr>
          <p:nvPr/>
        </p:nvSpPr>
        <p:spPr>
          <a:xfrm>
            <a:off x="-142908" y="1788324"/>
            <a:ext cx="8929718" cy="5212576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uk-UA" sz="2400" dirty="0" smtClean="0"/>
              <a:t> </a:t>
            </a: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Щоб показати цукерки, що залишилися треба об'єднувати чи вилучати? Проілюструйте цю ситуацію, позначивши цукерки чотирикутниками. 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3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3283 -0.00532 " pathEditMode="relative" rAng="0" ptsTypes="AA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" y="-3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33681 0.01597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" y="8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.23455 -0.02524 " pathEditMode="relative" rAng="0" ptsTypes="AA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13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114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7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8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29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0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500"/>
                            </p:stCondLst>
                            <p:childTnLst>
                              <p:par>
                                <p:cTn id="136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37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>
                                      <p:cBhvr>
                                        <p:cTn id="138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39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6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47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8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55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56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7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000"/>
                            </p:stCondLst>
                            <p:childTnLst>
                              <p:par>
                                <p:cTn id="163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4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>
                                      <p:cBhvr>
                                        <p:cTn id="165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166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4500"/>
                            </p:stCondLst>
                            <p:childTnLst>
                              <p:par>
                                <p:cTn id="172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73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74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5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6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8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89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190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91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250" autoRev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000"/>
                            </p:stCondLst>
                            <p:childTnLst>
                              <p:par>
                                <p:cTn id="1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6500"/>
                            </p:stCondLst>
                            <p:childTnLst>
                              <p:par>
                                <p:cTn id="198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99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00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1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2" dur="250" autoRev="1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7000"/>
                            </p:stCondLst>
                            <p:childTnLst>
                              <p:par>
                                <p:cTn id="207" presetID="27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08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>
                                      <p:cBhvr>
                                        <p:cTn id="209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0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1" dur="250" autoRev="1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7500"/>
                            </p:stCondLst>
                            <p:childTnLst>
                              <p:par>
                                <p:cTn id="2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8500"/>
                            </p:stCondLst>
                            <p:childTnLst>
                              <p:par>
                                <p:cTn id="2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000"/>
                            </p:stCondLst>
                            <p:childTnLst>
                              <p:par>
                                <p:cTn id="231" presetID="27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32" dur="250" autoRev="1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>
                                      <p:cBhvr>
                                        <p:cTn id="233" dur="250" autoRev="1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4" dur="250" autoRev="1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5" dur="250" autoRev="1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8" dur="50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0" grpId="1" animBg="1"/>
      <p:bldP spid="11" grpId="0" animBg="1"/>
      <p:bldP spid="11" grpId="1" animBg="1"/>
      <p:bldP spid="11" grpId="2" animBg="1"/>
      <p:bldP spid="11" grpId="3" animBg="1"/>
      <p:bldP spid="12" grpId="0" animBg="1"/>
      <p:bldP spid="12" grpId="1" animBg="1"/>
      <p:bldP spid="13" grpId="0" animBg="1"/>
      <p:bldP spid="13" grpId="1" animBg="1"/>
      <p:bldP spid="16" grpId="0" animBg="1"/>
      <p:bldP spid="17" grpId="0"/>
      <p:bldP spid="18" grpId="0" build="allAtOnce"/>
      <p:bldP spid="19" grpId="0" animBg="1"/>
      <p:bldP spid="19" grpId="1" animBg="1"/>
      <p:bldP spid="19" grpId="2" animBg="1"/>
      <p:bldP spid="19" grpId="3" animBg="1"/>
      <p:bldP spid="22" grpId="0" animBg="1"/>
      <p:bldP spid="22" grpId="1" animBg="1"/>
      <p:bldP spid="22" grpId="2" animBg="1"/>
      <p:bldP spid="22" grpId="3" animBg="1"/>
      <p:bldP spid="29" grpId="0" animBg="1"/>
      <p:bldP spid="71" grpId="0" animBg="1"/>
      <p:bldP spid="74" grpId="0" build="allAtOnce"/>
      <p:bldP spid="90" grpId="0" animBg="1"/>
      <p:bldP spid="73" grpId="0" build="p"/>
      <p:bldP spid="73" grpId="1" build="p"/>
      <p:bldP spid="75" grpId="0" build="p"/>
      <p:bldP spid="76" grpId="0" build="allAtOnce"/>
      <p:bldP spid="77" grpId="0" build="p"/>
      <p:bldP spid="77" grpId="1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b="1" dirty="0" smtClean="0"/>
              <a:t>Схематична інтерпретація арифметичної дії віднімання</a:t>
            </a:r>
            <a:endParaRPr lang="ru-RU" sz="3600" b="1" dirty="0"/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9177373" cy="3156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706090"/>
          </a:xfrm>
        </p:spPr>
        <p:txBody>
          <a:bodyPr>
            <a:noAutofit/>
          </a:bodyPr>
          <a:lstStyle/>
          <a:p>
            <a:pPr algn="ctr"/>
            <a:r>
              <a:rPr lang="uk-UA" sz="3600" b="1" dirty="0" smtClean="0"/>
              <a:t>Завдання на засвоєння схематичної інтерпретації дій додавання й віднімання</a:t>
            </a:r>
            <a:endParaRPr lang="ru-RU" sz="3600" b="1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28735"/>
            <a:ext cx="9144000" cy="26572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00503"/>
            <a:ext cx="9144000" cy="28574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286808" cy="305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8604"/>
            <a:ext cx="83248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642910" y="1000108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571736" y="1071546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3500430" y="1071546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596" y="428604"/>
            <a:ext cx="83248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8596" y="428604"/>
            <a:ext cx="83058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3000364" y="3071810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857884" y="3071810"/>
            <a:ext cx="4286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6429388" y="1142984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571868" y="1643050"/>
            <a:ext cx="44114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10</a:t>
            </a:r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4143372" y="1000108"/>
            <a:ext cx="31290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6" presetClass="exit" presetSubtype="2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94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95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6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7" dur="500" autoRev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  <p:bldP spid="29" grpId="1" animBg="1"/>
      <p:bldP spid="33" grpId="0" animBg="1"/>
      <p:bldP spid="24" grpId="0" animBg="1"/>
      <p:bldP spid="24" grpId="1" animBg="1"/>
      <p:bldP spid="31" grpId="0" animBg="1"/>
      <p:bldP spid="30" grpId="0" animBg="1"/>
      <p:bldP spid="32" grpId="0" animBg="1"/>
      <p:bldP spid="32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548" y="4471625"/>
            <a:ext cx="8844608" cy="2386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480" y="0"/>
            <a:ext cx="9156480" cy="4214818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900" y="6286520"/>
            <a:ext cx="133752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214282" y="2071678"/>
            <a:ext cx="1785950" cy="2103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uk-UA" sz="2400" i="1" dirty="0" smtClean="0"/>
              <a:t>7 + 1 = 8</a:t>
            </a:r>
          </a:p>
          <a:p>
            <a:pPr>
              <a:lnSpc>
                <a:spcPct val="140000"/>
              </a:lnSpc>
            </a:pPr>
            <a:r>
              <a:rPr lang="uk-UA" sz="2400" i="1" dirty="0" smtClean="0"/>
              <a:t>1 + 7 = 8</a:t>
            </a:r>
          </a:p>
          <a:p>
            <a:pPr>
              <a:lnSpc>
                <a:spcPct val="140000"/>
              </a:lnSpc>
            </a:pPr>
            <a:r>
              <a:rPr lang="uk-UA" sz="2400" i="1" dirty="0" smtClean="0"/>
              <a:t>8 – 7 = 1 </a:t>
            </a:r>
          </a:p>
          <a:p>
            <a:pPr>
              <a:lnSpc>
                <a:spcPct val="140000"/>
              </a:lnSpc>
            </a:pPr>
            <a:r>
              <a:rPr lang="uk-UA" sz="2400" i="1" dirty="0" smtClean="0"/>
              <a:t>8 – 1 = 7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Дуга 91"/>
          <p:cNvSpPr/>
          <p:nvPr/>
        </p:nvSpPr>
        <p:spPr>
          <a:xfrm>
            <a:off x="1000100" y="2071678"/>
            <a:ext cx="1643074" cy="714380"/>
          </a:xfrm>
          <a:prstGeom prst="arc">
            <a:avLst>
              <a:gd name="adj1" fmla="val 10786814"/>
              <a:gd name="adj2" fmla="val 5213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000108"/>
            <a:ext cx="7858180" cy="41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1643042" y="1571612"/>
            <a:ext cx="312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214678" y="1571612"/>
            <a:ext cx="312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0" name="Дуга 19"/>
          <p:cNvSpPr/>
          <p:nvPr/>
        </p:nvSpPr>
        <p:spPr>
          <a:xfrm rot="10800000">
            <a:off x="1000100" y="2143116"/>
            <a:ext cx="3214710" cy="571504"/>
          </a:xfrm>
          <a:prstGeom prst="arc">
            <a:avLst>
              <a:gd name="adj1" fmla="val 10737299"/>
              <a:gd name="adj2" fmla="val 44633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2500298" y="2857496"/>
            <a:ext cx="29206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40" name="Дуга 39"/>
          <p:cNvSpPr/>
          <p:nvPr/>
        </p:nvSpPr>
        <p:spPr>
          <a:xfrm>
            <a:off x="5143504" y="2071678"/>
            <a:ext cx="3000396" cy="714380"/>
          </a:xfrm>
          <a:prstGeom prst="arc">
            <a:avLst>
              <a:gd name="adj1" fmla="val 10859971"/>
              <a:gd name="adj2" fmla="val 0"/>
            </a:avLst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/>
          <p:cNvSpPr txBox="1"/>
          <p:nvPr/>
        </p:nvSpPr>
        <p:spPr>
          <a:xfrm>
            <a:off x="6500826" y="1571612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7</a:t>
            </a:r>
            <a:endParaRPr lang="ru-RU" dirty="0"/>
          </a:p>
        </p:txBody>
      </p:sp>
      <p:sp>
        <p:nvSpPr>
          <p:cNvPr id="42" name="Дуга 41"/>
          <p:cNvSpPr/>
          <p:nvPr/>
        </p:nvSpPr>
        <p:spPr>
          <a:xfrm rot="10800000">
            <a:off x="7286644" y="2214554"/>
            <a:ext cx="857256" cy="500066"/>
          </a:xfrm>
          <a:prstGeom prst="arc">
            <a:avLst>
              <a:gd name="adj1" fmla="val 10890649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/>
          <p:cNvSpPr txBox="1"/>
          <p:nvPr/>
        </p:nvSpPr>
        <p:spPr>
          <a:xfrm>
            <a:off x="7643834" y="2857496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6072198" y="2857496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sp>
        <p:nvSpPr>
          <p:cNvPr id="60" name="Дуга 59"/>
          <p:cNvSpPr/>
          <p:nvPr/>
        </p:nvSpPr>
        <p:spPr>
          <a:xfrm>
            <a:off x="3071802" y="4500570"/>
            <a:ext cx="3429024" cy="642942"/>
          </a:xfrm>
          <a:prstGeom prst="arc">
            <a:avLst>
              <a:gd name="adj1" fmla="val 10753529"/>
              <a:gd name="adj2" fmla="val 2217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/>
          <p:cNvSpPr txBox="1"/>
          <p:nvPr/>
        </p:nvSpPr>
        <p:spPr>
          <a:xfrm>
            <a:off x="4643438" y="4071942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62" name="Дуга 61"/>
          <p:cNvSpPr/>
          <p:nvPr/>
        </p:nvSpPr>
        <p:spPr>
          <a:xfrm rot="10800000">
            <a:off x="3071802" y="4572008"/>
            <a:ext cx="1285884" cy="571504"/>
          </a:xfrm>
          <a:prstGeom prst="arc">
            <a:avLst>
              <a:gd name="adj1" fmla="val 10913478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TextBox 62"/>
          <p:cNvSpPr txBox="1"/>
          <p:nvPr/>
        </p:nvSpPr>
        <p:spPr>
          <a:xfrm>
            <a:off x="3571868" y="5214950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64" name="Дуга 63"/>
          <p:cNvSpPr/>
          <p:nvPr/>
        </p:nvSpPr>
        <p:spPr>
          <a:xfrm rot="10800000">
            <a:off x="4357686" y="4572008"/>
            <a:ext cx="2143140" cy="571504"/>
          </a:xfrm>
          <a:prstGeom prst="arc">
            <a:avLst>
              <a:gd name="adj1" fmla="val 10866330"/>
              <a:gd name="adj2" fmla="val 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TextBox 64"/>
          <p:cNvSpPr txBox="1"/>
          <p:nvPr/>
        </p:nvSpPr>
        <p:spPr>
          <a:xfrm>
            <a:off x="5286380" y="5286388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?</a:t>
            </a:r>
            <a:endParaRPr lang="ru-RU" dirty="0"/>
          </a:p>
        </p:txBody>
      </p:sp>
      <p:cxnSp>
        <p:nvCxnSpPr>
          <p:cNvPr id="68" name="Прямая соединительная линия 67"/>
          <p:cNvCxnSpPr/>
          <p:nvPr/>
        </p:nvCxnSpPr>
        <p:spPr>
          <a:xfrm>
            <a:off x="1000100" y="2428868"/>
            <a:ext cx="42862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1428728" y="2428868"/>
            <a:ext cx="392909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785918" y="2428868"/>
            <a:ext cx="42862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2214546" y="2428868"/>
            <a:ext cx="428628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>
            <a:off x="2643174" y="2428868"/>
            <a:ext cx="35719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3" name="Прямая соединительная линия 72"/>
          <p:cNvCxnSpPr/>
          <p:nvPr/>
        </p:nvCxnSpPr>
        <p:spPr>
          <a:xfrm>
            <a:off x="3000364" y="2428868"/>
            <a:ext cx="428628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3428992" y="2428868"/>
            <a:ext cx="35719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V="1">
            <a:off x="3786182" y="2428868"/>
            <a:ext cx="428628" cy="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5400000" flipH="1" flipV="1">
            <a:off x="1358084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 rot="5400000" flipH="1" flipV="1">
            <a:off x="175609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 rot="5400000" flipH="1" flipV="1">
            <a:off x="2154108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/>
          <p:cNvCxnSpPr/>
          <p:nvPr/>
        </p:nvCxnSpPr>
        <p:spPr>
          <a:xfrm rot="5400000" flipH="1" flipV="1">
            <a:off x="2950132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 flipH="1" flipV="1">
            <a:off x="3348144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rot="5400000" flipH="1" flipV="1">
            <a:off x="374615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rot="5400000" flipH="1" flipV="1">
            <a:off x="414416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857224" y="2000240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solidFill>
                <a:srgbClr val="0070C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95" name="Дуга 94"/>
          <p:cNvSpPr/>
          <p:nvPr/>
        </p:nvSpPr>
        <p:spPr>
          <a:xfrm>
            <a:off x="2643174" y="2071678"/>
            <a:ext cx="1571636" cy="714380"/>
          </a:xfrm>
          <a:prstGeom prst="arc">
            <a:avLst>
              <a:gd name="adj1" fmla="val 10786814"/>
              <a:gd name="adj2" fmla="val 49818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1" name="Прямая соединительная линия 100"/>
          <p:cNvCxnSpPr/>
          <p:nvPr/>
        </p:nvCxnSpPr>
        <p:spPr>
          <a:xfrm>
            <a:off x="5143504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5572132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000760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4" name="Прямая соединительная линия 103"/>
          <p:cNvCxnSpPr/>
          <p:nvPr/>
        </p:nvCxnSpPr>
        <p:spPr>
          <a:xfrm>
            <a:off x="6429388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5" name="Прямая соединительная линия 104"/>
          <p:cNvCxnSpPr/>
          <p:nvPr/>
        </p:nvCxnSpPr>
        <p:spPr>
          <a:xfrm>
            <a:off x="6858016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/>
          <p:cNvCxnSpPr/>
          <p:nvPr/>
        </p:nvCxnSpPr>
        <p:spPr>
          <a:xfrm>
            <a:off x="7286644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7" name="Прямая соединительная линия 106"/>
          <p:cNvCxnSpPr/>
          <p:nvPr/>
        </p:nvCxnSpPr>
        <p:spPr>
          <a:xfrm>
            <a:off x="7715272" y="2428868"/>
            <a:ext cx="428628" cy="1588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9" name="Прямая соединительная линия 108"/>
          <p:cNvCxnSpPr/>
          <p:nvPr/>
        </p:nvCxnSpPr>
        <p:spPr>
          <a:xfrm rot="5400000" flipH="1" flipV="1">
            <a:off x="5501488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 rot="5400000" flipH="1" flipV="1">
            <a:off x="593011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Прямая соединительная линия 110"/>
          <p:cNvCxnSpPr/>
          <p:nvPr/>
        </p:nvCxnSpPr>
        <p:spPr>
          <a:xfrm rot="5400000" flipH="1" flipV="1">
            <a:off x="6358744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Прямая соединительная линия 111"/>
          <p:cNvCxnSpPr/>
          <p:nvPr/>
        </p:nvCxnSpPr>
        <p:spPr>
          <a:xfrm rot="5400000" flipH="1" flipV="1">
            <a:off x="6787372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 rot="5400000" flipH="1" flipV="1">
            <a:off x="7216000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 rot="5400000" flipH="1" flipV="1">
            <a:off x="7644628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 rot="5400000" flipH="1" flipV="1">
            <a:off x="8073256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000628" y="2000240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solidFill>
                <a:srgbClr val="7030A0"/>
              </a:solidFill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18" name="Дуга 117"/>
          <p:cNvSpPr/>
          <p:nvPr/>
        </p:nvSpPr>
        <p:spPr>
          <a:xfrm rot="10800000">
            <a:off x="5143504" y="2214554"/>
            <a:ext cx="2143140" cy="500066"/>
          </a:xfrm>
          <a:prstGeom prst="arc">
            <a:avLst>
              <a:gd name="adj1" fmla="val 10890649"/>
              <a:gd name="adj2" fmla="val 0"/>
            </a:avLst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1" name="Прямая соединительная линия 120"/>
          <p:cNvCxnSpPr/>
          <p:nvPr/>
        </p:nvCxnSpPr>
        <p:spPr>
          <a:xfrm>
            <a:off x="3071802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2" name="Прямая соединительная линия 121"/>
          <p:cNvCxnSpPr/>
          <p:nvPr/>
        </p:nvCxnSpPr>
        <p:spPr>
          <a:xfrm>
            <a:off x="3500430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3" name="Прямая соединительная линия 122"/>
          <p:cNvCxnSpPr/>
          <p:nvPr/>
        </p:nvCxnSpPr>
        <p:spPr>
          <a:xfrm>
            <a:off x="3929058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4" name="Прямая соединительная линия 123"/>
          <p:cNvCxnSpPr/>
          <p:nvPr/>
        </p:nvCxnSpPr>
        <p:spPr>
          <a:xfrm>
            <a:off x="4357686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5" name="Прямая соединительная линия 124"/>
          <p:cNvCxnSpPr/>
          <p:nvPr/>
        </p:nvCxnSpPr>
        <p:spPr>
          <a:xfrm>
            <a:off x="4786314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6" name="Прямая соединительная линия 125"/>
          <p:cNvCxnSpPr/>
          <p:nvPr/>
        </p:nvCxnSpPr>
        <p:spPr>
          <a:xfrm>
            <a:off x="5214942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43570" y="4857760"/>
            <a:ext cx="428628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 flipV="1">
            <a:off x="6072198" y="4857760"/>
            <a:ext cx="428628" cy="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 rot="5400000" flipH="1" flipV="1">
            <a:off x="3429786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0" name="Прямая соединительная линия 129"/>
          <p:cNvCxnSpPr/>
          <p:nvPr/>
        </p:nvCxnSpPr>
        <p:spPr>
          <a:xfrm rot="5400000" flipH="1" flipV="1">
            <a:off x="3858414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1" name="Прямая соединительная линия 130"/>
          <p:cNvCxnSpPr/>
          <p:nvPr/>
        </p:nvCxnSpPr>
        <p:spPr>
          <a:xfrm rot="5400000" flipH="1" flipV="1">
            <a:off x="4287042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131"/>
          <p:cNvCxnSpPr/>
          <p:nvPr/>
        </p:nvCxnSpPr>
        <p:spPr>
          <a:xfrm rot="5400000" flipH="1" flipV="1">
            <a:off x="4715670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3" name="Прямая соединительная линия 132"/>
          <p:cNvCxnSpPr/>
          <p:nvPr/>
        </p:nvCxnSpPr>
        <p:spPr>
          <a:xfrm rot="5400000" flipH="1" flipV="1">
            <a:off x="5144298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Прямая соединительная линия 133"/>
          <p:cNvCxnSpPr/>
          <p:nvPr/>
        </p:nvCxnSpPr>
        <p:spPr>
          <a:xfrm rot="5400000" flipH="1" flipV="1">
            <a:off x="5572926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5" name="Прямая соединительная линия 134"/>
          <p:cNvCxnSpPr/>
          <p:nvPr/>
        </p:nvCxnSpPr>
        <p:spPr>
          <a:xfrm rot="5400000" flipH="1" flipV="1">
            <a:off x="6001554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 rot="5400000" flipH="1" flipV="1">
            <a:off x="6430182" y="4856966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2928926" y="4429132"/>
            <a:ext cx="298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Adobe Fan Heiti Std B" pitchFamily="34" charset="-128"/>
                <a:ea typeface="Adobe Fan Heiti Std B" pitchFamily="34" charset="-128"/>
              </a:rPr>
              <a:t>.</a:t>
            </a:r>
            <a:endParaRPr lang="ru-RU" sz="3600" dirty="0">
              <a:latin typeface="Adobe Fan Heiti Std B" pitchFamily="34" charset="-128"/>
              <a:ea typeface="Adobe Fan Heiti Std B" pitchFamily="34" charset="-128"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500298" y="2857496"/>
            <a:ext cx="31290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8</a:t>
            </a:r>
            <a:endParaRPr lang="ru-RU" dirty="0"/>
          </a:p>
        </p:txBody>
      </p:sp>
      <p:sp>
        <p:nvSpPr>
          <p:cNvPr id="140" name="TextBox 139"/>
          <p:cNvSpPr txBox="1"/>
          <p:nvPr/>
        </p:nvSpPr>
        <p:spPr>
          <a:xfrm>
            <a:off x="6072198" y="2857496"/>
            <a:ext cx="31290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sp>
        <p:nvSpPr>
          <p:cNvPr id="141" name="TextBox 140"/>
          <p:cNvSpPr txBox="1"/>
          <p:nvPr/>
        </p:nvSpPr>
        <p:spPr>
          <a:xfrm>
            <a:off x="5286380" y="5286388"/>
            <a:ext cx="31290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5</a:t>
            </a:r>
            <a:endParaRPr lang="ru-RU" dirty="0"/>
          </a:p>
        </p:txBody>
      </p:sp>
      <p:cxnSp>
        <p:nvCxnSpPr>
          <p:cNvPr id="80" name="Прямая соединительная линия 79"/>
          <p:cNvCxnSpPr/>
          <p:nvPr/>
        </p:nvCxnSpPr>
        <p:spPr>
          <a:xfrm rot="5400000" flipH="1" flipV="1">
            <a:off x="2572530" y="2428074"/>
            <a:ext cx="142876" cy="1588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3357562"/>
            <a:ext cx="1819275" cy="7810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08" name="TextBox 107"/>
          <p:cNvSpPr txBox="1"/>
          <p:nvPr/>
        </p:nvSpPr>
        <p:spPr>
          <a:xfrm>
            <a:off x="2000232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357422" y="357187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4</a:t>
            </a:r>
            <a:endParaRPr lang="ru-RU" dirty="0">
              <a:latin typeface="+mn-lt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143108" y="3571876"/>
            <a:ext cx="352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+</a:t>
            </a:r>
            <a:endParaRPr lang="ru-RU" dirty="0">
              <a:latin typeface="+mn-lt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2571736" y="357187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=  8</a:t>
            </a:r>
            <a:endParaRPr lang="ru-RU" dirty="0">
              <a:latin typeface="+mn-lt"/>
            </a:endParaRPr>
          </a:p>
        </p:txBody>
      </p:sp>
      <p:pic>
        <p:nvPicPr>
          <p:cNvPr id="1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357562"/>
            <a:ext cx="1819275" cy="7810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2" name="TextBox 141"/>
          <p:cNvSpPr txBox="1"/>
          <p:nvPr/>
        </p:nvSpPr>
        <p:spPr>
          <a:xfrm>
            <a:off x="6143636" y="35718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7</a:t>
            </a:r>
            <a:endParaRPr lang="ru-RU" dirty="0">
              <a:latin typeface="+mn-lt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6500826" y="357187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2</a:t>
            </a:r>
            <a:endParaRPr lang="ru-RU" dirty="0">
              <a:latin typeface="+mn-lt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286512" y="357187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-</a:t>
            </a:r>
            <a:endParaRPr lang="ru-RU" dirty="0">
              <a:latin typeface="+mn-lt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6715140" y="3571876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=  5</a:t>
            </a:r>
            <a:endParaRPr lang="ru-RU" dirty="0">
              <a:latin typeface="+mn-lt"/>
            </a:endParaRPr>
          </a:p>
        </p:txBody>
      </p:sp>
      <p:pic>
        <p:nvPicPr>
          <p:cNvPr id="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5715016"/>
            <a:ext cx="1819275" cy="7810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147" name="TextBox 146"/>
          <p:cNvSpPr txBox="1"/>
          <p:nvPr/>
        </p:nvSpPr>
        <p:spPr>
          <a:xfrm>
            <a:off x="4143372" y="592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8</a:t>
            </a:r>
            <a:endParaRPr lang="ru-RU" dirty="0">
              <a:latin typeface="+mn-lt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4500562" y="59293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3</a:t>
            </a:r>
            <a:endParaRPr lang="ru-RU" dirty="0">
              <a:latin typeface="+mn-lt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286248" y="59293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 -</a:t>
            </a:r>
            <a:endParaRPr lang="ru-RU" dirty="0">
              <a:latin typeface="+mn-lt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4714876" y="5929330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+mn-lt"/>
              </a:rPr>
              <a:t>=  5</a:t>
            </a:r>
            <a:endParaRPr lang="ru-RU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8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9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1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1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1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000"/>
                            </p:stCondLst>
                            <p:childTnLst>
                              <p:par>
                                <p:cTn id="12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000"/>
                            </p:stCondLst>
                            <p:childTnLst>
                              <p:par>
                                <p:cTn id="13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8500"/>
                            </p:stCondLst>
                            <p:childTnLst>
                              <p:par>
                                <p:cTn id="1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000"/>
                            </p:stCondLst>
                            <p:childTnLst>
                              <p:par>
                                <p:cTn id="147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49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0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250" autoRev="1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500"/>
                            </p:stCondLst>
                            <p:childTnLst>
                              <p:par>
                                <p:cTn id="15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6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7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7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18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18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4500"/>
                            </p:stCondLst>
                            <p:childTnLst>
                              <p:par>
                                <p:cTn id="1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500"/>
                            </p:stCondLst>
                            <p:childTnLst>
                              <p:par>
                                <p:cTn id="2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6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500"/>
                            </p:stCondLst>
                            <p:childTnLst>
                              <p:par>
                                <p:cTn id="27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000"/>
                            </p:stCondLst>
                            <p:childTnLst>
                              <p:par>
                                <p:cTn id="2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5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7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2500"/>
                            </p:stCondLst>
                            <p:childTnLst>
                              <p:par>
                                <p:cTn id="27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7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0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3000"/>
                            </p:stCondLst>
                            <p:childTnLst>
                              <p:par>
                                <p:cTn id="28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8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3500"/>
                            </p:stCondLst>
                            <p:childTnLst>
                              <p:par>
                                <p:cTn id="28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8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4000"/>
                            </p:stCondLst>
                            <p:childTnLst>
                              <p:par>
                                <p:cTn id="29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29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4500"/>
                            </p:stCondLst>
                            <p:childTnLst>
                              <p:par>
                                <p:cTn id="2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5000"/>
                            </p:stCondLst>
                            <p:childTnLst>
                              <p:par>
                                <p:cTn id="29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5500"/>
                            </p:stCondLst>
                            <p:childTnLst>
                              <p:par>
                                <p:cTn id="30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6000"/>
                            </p:stCondLst>
                            <p:childTnLst>
                              <p:par>
                                <p:cTn id="30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6500"/>
                            </p:stCondLst>
                            <p:childTnLst>
                              <p:par>
                                <p:cTn id="31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7000"/>
                            </p:stCondLst>
                            <p:childTnLst>
                              <p:par>
                                <p:cTn id="31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3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7500"/>
                            </p:stCondLst>
                            <p:childTnLst>
                              <p:par>
                                <p:cTn id="3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8000"/>
                            </p:stCondLst>
                            <p:childTnLst>
                              <p:par>
                                <p:cTn id="3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9000"/>
                            </p:stCondLst>
                            <p:childTnLst>
                              <p:par>
                                <p:cTn id="3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39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40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41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2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3" dur="250" autoRev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35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5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5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5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6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6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36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6600"/>
                                      </p:to>
                                    </p:animClr>
                                    <p:set>
                                      <p:cBhvr>
                                        <p:cTn id="36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3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3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9" fill="hold">
                            <p:stCondLst>
                              <p:cond delay="500"/>
                            </p:stCondLst>
                            <p:childTnLst>
                              <p:par>
                                <p:cTn id="45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000"/>
                            </p:stCondLst>
                            <p:childTnLst>
                              <p:par>
                                <p:cTn id="45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5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500"/>
                            </p:stCondLst>
                            <p:childTnLst>
                              <p:par>
                                <p:cTn id="45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2000"/>
                            </p:stCondLst>
                            <p:childTnLst>
                              <p:par>
                                <p:cTn id="46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6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6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6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3000"/>
                            </p:stCondLst>
                            <p:childTnLst>
                              <p:par>
                                <p:cTn id="47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7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3500"/>
                            </p:stCondLst>
                            <p:childTnLst>
                              <p:par>
                                <p:cTn id="47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7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4000"/>
                            </p:stCondLst>
                            <p:childTnLst>
                              <p:par>
                                <p:cTn id="47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7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1" fill="hold">
                            <p:stCondLst>
                              <p:cond delay="4500"/>
                            </p:stCondLst>
                            <p:childTnLst>
                              <p:par>
                                <p:cTn id="48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48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5" fill="hold">
                            <p:stCondLst>
                              <p:cond delay="5000"/>
                            </p:stCondLst>
                            <p:childTnLst>
                              <p:par>
                                <p:cTn id="48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5500"/>
                            </p:stCondLst>
                            <p:childTnLst>
                              <p:par>
                                <p:cTn id="4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6000"/>
                            </p:stCondLst>
                            <p:childTnLst>
                              <p:par>
                                <p:cTn id="4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3" fill="hold">
                            <p:stCondLst>
                              <p:cond delay="7000"/>
                            </p:stCondLst>
                            <p:childTnLst>
                              <p:par>
                                <p:cTn id="50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0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0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7500"/>
                            </p:stCondLst>
                            <p:childTnLst>
                              <p:par>
                                <p:cTn id="50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0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1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8000"/>
                            </p:stCondLst>
                            <p:childTnLst>
                              <p:par>
                                <p:cTn id="51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1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514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5" fill="hold">
                            <p:stCondLst>
                              <p:cond delay="8500"/>
                            </p:stCondLst>
                            <p:childTnLst>
                              <p:par>
                                <p:cTn id="51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9000"/>
                            </p:stCondLst>
                            <p:childTnLst>
                              <p:par>
                                <p:cTn id="5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9500"/>
                            </p:stCondLst>
                            <p:childTnLst>
                              <p:par>
                                <p:cTn id="5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5" presetID="27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36" dur="25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37" dur="25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8" dur="25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9" dur="250" autoRev="1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3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6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4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4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0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5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4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55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56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7" fill="hold">
                            <p:stCondLst>
                              <p:cond delay="13000"/>
                            </p:stCondLst>
                            <p:childTnLst>
                              <p:par>
                                <p:cTn id="558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5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60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3500"/>
                            </p:stCondLst>
                            <p:childTnLst>
                              <p:par>
                                <p:cTn id="562" presetID="7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>
                                        <p:cTn id="563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7" grpId="0" animBg="1"/>
      <p:bldP spid="19" grpId="0" animBg="1"/>
      <p:bldP spid="20" grpId="0" animBg="1"/>
      <p:bldP spid="21" grpId="0" animBg="1"/>
      <p:bldP spid="21" grpId="1" animBg="1"/>
      <p:bldP spid="40" grpId="0" animBg="1"/>
      <p:bldP spid="42" grpId="0" animBg="1"/>
      <p:bldP spid="43" grpId="0" animBg="1"/>
      <p:bldP spid="45" grpId="0" animBg="1"/>
      <p:bldP spid="45" grpId="1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5" grpId="1" animBg="1"/>
      <p:bldP spid="91" grpId="0"/>
      <p:bldP spid="95" grpId="0" animBg="1"/>
      <p:bldP spid="116" grpId="0"/>
      <p:bldP spid="118" grpId="0" animBg="1"/>
      <p:bldP spid="137" grpId="0"/>
      <p:bldP spid="139" grpId="0" animBg="1"/>
      <p:bldP spid="140" grpId="0" animBg="1"/>
      <p:bldP spid="141" grpId="0" animBg="1"/>
      <p:bldP spid="108" grpId="0"/>
      <p:bldP spid="117" grpId="0"/>
      <p:bldP spid="119" grpId="0"/>
      <p:bldP spid="120" grpId="0"/>
      <p:bldP spid="142" grpId="0"/>
      <p:bldP spid="143" grpId="0"/>
      <p:bldP spid="144" grpId="0"/>
      <p:bldP spid="145" grpId="0"/>
      <p:bldP spid="147" grpId="0"/>
      <p:bldP spid="148" grpId="0"/>
      <p:bldP spid="149" grpId="0"/>
      <p:bldP spid="15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31775" y="1597048"/>
            <a:ext cx="6191250" cy="2520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uk-UA" sz="3600" dirty="0" smtClean="0"/>
              <a:t>Добери схему та вираз до кожного малюнка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957411"/>
            <a:ext cx="9842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1013" y="2640036"/>
            <a:ext cx="987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588" y="2587648"/>
            <a:ext cx="987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1989161"/>
            <a:ext cx="987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3290911"/>
            <a:ext cx="9874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2838" y="3270273"/>
            <a:ext cx="9874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5438" y="2651148"/>
            <a:ext cx="9890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7713" y="1974873"/>
            <a:ext cx="9525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3963" y="2632098"/>
            <a:ext cx="950912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41688" y="3668736"/>
            <a:ext cx="527050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5400"/>
              <a:t>?</a:t>
            </a:r>
            <a:endParaRPr lang="ru-RU" altLang="ru-RU" sz="540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76350" y="4616473"/>
            <a:ext cx="25241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00475" y="4616473"/>
            <a:ext cx="2590800" cy="148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6350" y="4622823"/>
            <a:ext cx="2684463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6516688" y="5341961"/>
            <a:ext cx="17272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235825" y="4591073"/>
            <a:ext cx="288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2800" b="1" dirty="0"/>
              <a:t>7</a:t>
            </a:r>
            <a:endParaRPr lang="ru-RU" altLang="ru-RU" sz="2800" b="1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243888" y="5341961"/>
            <a:ext cx="576262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388350" y="4608536"/>
            <a:ext cx="298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2400" b="1"/>
              <a:t>2</a:t>
            </a:r>
            <a:endParaRPr lang="ru-RU" altLang="ru-RU" sz="2400" b="1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516688" y="5341961"/>
            <a:ext cx="23034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715250" y="5568973"/>
            <a:ext cx="360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2400" dirty="0">
                <a:solidFill>
                  <a:srgbClr val="FF0000"/>
                </a:solidFill>
              </a:rPr>
              <a:t>?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6088" y="4479948"/>
            <a:ext cx="170021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1013" y="5199086"/>
            <a:ext cx="1531937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7363" y="6029348"/>
            <a:ext cx="147002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Овал 16"/>
          <p:cNvSpPr/>
          <p:nvPr/>
        </p:nvSpPr>
        <p:spPr>
          <a:xfrm>
            <a:off x="442913" y="1703411"/>
            <a:ext cx="3676650" cy="22066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08038" y="1485923"/>
            <a:ext cx="9366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</a:t>
            </a:r>
          </a:p>
        </p:txBody>
      </p:sp>
      <p:sp>
        <p:nvSpPr>
          <p:cNvPr id="21" name="Овал 20"/>
          <p:cNvSpPr/>
          <p:nvPr/>
        </p:nvSpPr>
        <p:spPr>
          <a:xfrm>
            <a:off x="4330700" y="1882798"/>
            <a:ext cx="1798638" cy="1460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656263" y="1485923"/>
            <a:ext cx="7000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38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Scale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build="allAtOnce"/>
      <p:bldP spid="13" grpId="1" build="allAtOnce"/>
      <p:bldP spid="20" grpId="0"/>
      <p:bldP spid="20" grpId="1"/>
      <p:bldP spid="20" grpId="2"/>
      <p:bldP spid="24" grpId="0"/>
      <p:bldP spid="24" grpId="1"/>
      <p:bldP spid="24" grpId="2"/>
      <p:bldP spid="27" grpId="0" build="allAtOnce"/>
      <p:bldP spid="17" grpId="0" animBg="1"/>
      <p:bldP spid="17" grpId="1" animBg="1"/>
      <p:bldP spid="19" grpId="0"/>
      <p:bldP spid="21" grpId="0" animBg="1"/>
      <p:bldP spid="21" grpId="1" animBg="1"/>
      <p:bldP spid="2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uk-UA" sz="3600" dirty="0"/>
              <a:t>Добери схему та вираз до кожного малюнка</a:t>
            </a:r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2275" y="2336822"/>
            <a:ext cx="1052513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197247"/>
            <a:ext cx="1052512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3275" y="3203597"/>
            <a:ext cx="1052513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3600" y="2782909"/>
            <a:ext cx="10525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0938" y="2789259"/>
            <a:ext cx="1052512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4788" y="2336822"/>
            <a:ext cx="1052512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2789259"/>
            <a:ext cx="1052513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4438" y="2244747"/>
            <a:ext cx="1025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6425" y="2770209"/>
            <a:ext cx="10255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8238" y="4357709"/>
            <a:ext cx="215900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0250" y="4357709"/>
            <a:ext cx="2719388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4357709"/>
            <a:ext cx="259080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Овал 14"/>
          <p:cNvSpPr/>
          <p:nvPr/>
        </p:nvSpPr>
        <p:spPr>
          <a:xfrm>
            <a:off x="1003300" y="1930422"/>
            <a:ext cx="4800600" cy="221456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 rot="1151536">
            <a:off x="3657600" y="2206647"/>
            <a:ext cx="1974850" cy="9985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77913" y="2206647"/>
            <a:ext cx="3529012" cy="16049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689225" y="3525859"/>
            <a:ext cx="669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3600"/>
              <a:t>?</a:t>
            </a:r>
            <a:endParaRPr lang="ru-RU" altLang="ru-RU" sz="360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473450" y="5000647"/>
            <a:ext cx="2268538" cy="0"/>
          </a:xfrm>
          <a:prstGeom prst="line">
            <a:avLst/>
          </a:prstGeom>
          <a:ln w="57150">
            <a:solidFill>
              <a:srgbClr val="FF0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076825" y="5000647"/>
            <a:ext cx="665163" cy="0"/>
          </a:xfrm>
          <a:prstGeom prst="line">
            <a:avLst/>
          </a:prstGeom>
          <a:ln w="57150">
            <a:solidFill>
              <a:srgbClr val="0070C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73450" y="5000647"/>
            <a:ext cx="1603375" cy="0"/>
          </a:xfrm>
          <a:prstGeom prst="line">
            <a:avLst/>
          </a:prstGeom>
          <a:ln w="57150">
            <a:solidFill>
              <a:srgbClr val="FFC00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254500" y="5183209"/>
            <a:ext cx="1905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altLang="ru-RU" sz="4000" dirty="0">
                <a:solidFill>
                  <a:srgbClr val="FF0000"/>
                </a:solidFill>
              </a:rPr>
              <a:t>?</a:t>
            </a:r>
            <a:endParaRPr lang="ru-RU" altLang="ru-RU" sz="4000" dirty="0">
              <a:solidFill>
                <a:srgbClr val="FF0000"/>
              </a:solidFill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7175" y="5919809"/>
            <a:ext cx="1376363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2200" y="5959497"/>
            <a:ext cx="14446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89638" y="5959497"/>
            <a:ext cx="1484312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297238" y="1446234"/>
            <a:ext cx="738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/>
              <a:t>9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951413" y="1814534"/>
            <a:ext cx="603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 nodeType="clickPar">
                      <p:stCondLst>
                        <p:cond delay="indefinite"/>
                      </p:stCondLst>
                      <p:childTnLst>
                        <p:par>
                          <p:cTn id="1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 nodeType="clickPar">
                      <p:stCondLst>
                        <p:cond delay="indefinite"/>
                      </p:stCondLst>
                      <p:childTnLst>
                        <p:par>
                          <p:cTn id="2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 nodeType="clickPar">
                      <p:stCondLst>
                        <p:cond delay="indefinite"/>
                      </p:stCondLst>
                      <p:childTnLst>
                        <p:par>
                          <p:cTn id="2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 nodeType="clickPar">
                      <p:stCondLst>
                        <p:cond delay="indefinite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 nodeType="clickPar">
                      <p:stCondLst>
                        <p:cond delay="indefinite"/>
                      </p:stCondLst>
                      <p:childTnLst>
                        <p:par>
                          <p:cTn id="2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 nodeType="clickPar">
                      <p:stCondLst>
                        <p:cond delay="indefinite"/>
                      </p:stCondLst>
                      <p:childTnLst>
                        <p:par>
                          <p:cTn id="2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 nodeType="clickPar">
                      <p:stCondLst>
                        <p:cond delay="indefinite"/>
                      </p:stCondLst>
                      <p:childTnLst>
                        <p:par>
                          <p:cTn id="2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5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6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250" autoRev="1" fill="remove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 nodeType="clickPar">
                      <p:stCondLst>
                        <p:cond delay="indefinite"/>
                      </p:stCondLst>
                      <p:childTnLst>
                        <p:par>
                          <p:cTn id="2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8" grpId="0"/>
      <p:bldP spid="26" grpId="0" build="allAtOnce"/>
      <p:bldP spid="19" grpId="0"/>
      <p:bldP spid="19" grpId="1"/>
      <p:bldP spid="20" grpId="0"/>
      <p:bldP spid="2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2500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61505"/>
            <a:ext cx="9144000" cy="25372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005350"/>
            <a:ext cx="9144000" cy="185265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42844" y="5929330"/>
            <a:ext cx="4214842" cy="857232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429124" y="5929354"/>
            <a:ext cx="4214842" cy="928670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71612"/>
            <a:ext cx="9144000" cy="27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Овал 19"/>
          <p:cNvSpPr/>
          <p:nvPr/>
        </p:nvSpPr>
        <p:spPr>
          <a:xfrm>
            <a:off x="71406" y="2214554"/>
            <a:ext cx="3643338" cy="2071702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/>
          <p:cNvSpPr txBox="1"/>
          <p:nvPr/>
        </p:nvSpPr>
        <p:spPr>
          <a:xfrm>
            <a:off x="3714744" y="3834474"/>
            <a:ext cx="1785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i="1" dirty="0" smtClean="0"/>
              <a:t>7+ 2= 9</a:t>
            </a:r>
            <a:endParaRPr lang="ru-RU" sz="28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32656"/>
            <a:ext cx="8715404" cy="9144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Підготовча робота до введення арифметичних дій додавання й віднімання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85720" y="1502572"/>
            <a:ext cx="8572560" cy="5069700"/>
          </a:xfrm>
        </p:spPr>
        <p:txBody>
          <a:bodyPr/>
          <a:lstStyle/>
          <a:p>
            <a:pPr indent="0" algn="just">
              <a:buNone/>
            </a:pPr>
            <a:r>
              <a:rPr lang="uk-UA" sz="2400" dirty="0" smtClean="0"/>
              <a:t>Покладіть на парті  5 чотирикутників,  2 відсуньте. </a:t>
            </a:r>
          </a:p>
          <a:p>
            <a:pPr indent="0" algn="just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929058" y="457200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</a:rPr>
              <a:t>В</a:t>
            </a:r>
            <a:r>
              <a:rPr lang="uk-UA" sz="3600" b="1" dirty="0" err="1" smtClean="0">
                <a:solidFill>
                  <a:srgbClr val="0000FF"/>
                </a:solidFill>
              </a:rPr>
              <a:t>илучити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4429132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071538" y="3571876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142976" y="5286388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500298" y="5214950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500298" y="4000504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1472" y="3429000"/>
            <a:ext cx="2214578" cy="292895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одержимое 3"/>
          <p:cNvSpPr txBox="1">
            <a:spLocks/>
          </p:cNvSpPr>
          <p:nvPr/>
        </p:nvSpPr>
        <p:spPr>
          <a:xfrm>
            <a:off x="285720" y="1500174"/>
            <a:ext cx="8572560" cy="50697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 множину чотирикутників, що залишилась. 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Содержимое 3"/>
          <p:cNvSpPr txBox="1">
            <a:spLocks/>
          </p:cNvSpPr>
          <p:nvPr/>
        </p:nvSpPr>
        <p:spPr>
          <a:xfrm>
            <a:off x="285720" y="1500174"/>
            <a:ext cx="8572560" cy="50697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Як ми її одержали?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285720" y="1500174"/>
            <a:ext cx="8572560" cy="50697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Ми від усіх чотирикутників  відсунули -  вилучили – 2 чотирикутника. Що означає вилучити?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56111 0.011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" y="6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57691 0.00208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/>
      <p:bldP spid="5" grpId="1"/>
      <p:bldP spid="6" grpId="0" animBg="1"/>
      <p:bldP spid="7" grpId="0" animBg="1"/>
      <p:bldP spid="8" grpId="0" animBg="1"/>
      <p:bldP spid="9" grpId="0" animBg="1"/>
      <p:bldP spid="9" grpId="1" animBg="1"/>
      <p:bldP spid="10" grpId="0" animBg="1"/>
      <p:bldP spid="10" grpId="1" animBg="1"/>
      <p:bldP spid="11" grpId="0" animBg="1"/>
      <p:bldP spid="13" grpId="0" build="p"/>
      <p:bldP spid="13" grpId="1" build="p"/>
      <p:bldP spid="14" grpId="0" build="p"/>
      <p:bldP spid="14" grpId="1" build="p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2560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00305"/>
            <a:ext cx="9144000" cy="24140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4857760"/>
            <a:ext cx="9001156" cy="200024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000100" y="5572140"/>
            <a:ext cx="1857388" cy="128588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357818" y="5572140"/>
            <a:ext cx="1857388" cy="1285884"/>
          </a:xfrm>
          <a:prstGeom prst="ellipse">
            <a:avLst/>
          </a:prstGeom>
          <a:noFill/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32656"/>
            <a:ext cx="8786842" cy="9144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Підготовча робота до введення арифметичних дій додавання й віднімання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-71470" y="1500198"/>
            <a:ext cx="8786842" cy="5286388"/>
          </a:xfrm>
        </p:spPr>
        <p:txBody>
          <a:bodyPr/>
          <a:lstStyle/>
          <a:p>
            <a:pPr indent="0" algn="just">
              <a:buNone/>
            </a:pPr>
            <a:r>
              <a:rPr lang="uk-UA" sz="2400" dirty="0" smtClean="0"/>
              <a:t>Покладіть на парті ліворуч 6 трикутників, а праворуч 3 чотирикутники. </a:t>
            </a:r>
          </a:p>
          <a:p>
            <a:pPr indent="0" algn="just"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429256" y="5000636"/>
            <a:ext cx="3286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</a:rPr>
              <a:t>Всього  більше 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785786" y="4143380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428728" y="4857760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/>
          <p:cNvSpPr/>
          <p:nvPr/>
        </p:nvSpPr>
        <p:spPr>
          <a:xfrm>
            <a:off x="2143108" y="4357694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1214414" y="5786454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00034" y="5072074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2143108" y="5357826"/>
            <a:ext cx="928694" cy="857256"/>
          </a:xfrm>
          <a:prstGeom prst="triangle">
            <a:avLst/>
          </a:prstGeom>
          <a:solidFill>
            <a:srgbClr val="00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358082" y="4286256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715140" y="5214950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786710" y="5357826"/>
            <a:ext cx="857256" cy="78581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8596" y="3786190"/>
            <a:ext cx="4357718" cy="292893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одержимое 3"/>
          <p:cNvSpPr txBox="1">
            <a:spLocks/>
          </p:cNvSpPr>
          <p:nvPr/>
        </p:nvSpPr>
        <p:spPr>
          <a:xfrm>
            <a:off x="-71470" y="1500174"/>
            <a:ext cx="8786842" cy="528638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Об'єднайте трикутники і чотирикутники. Назвіть одержану множину. 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Содержимое 3"/>
          <p:cNvSpPr txBox="1">
            <a:spLocks/>
          </p:cNvSpPr>
          <p:nvPr/>
        </p:nvSpPr>
        <p:spPr>
          <a:xfrm>
            <a:off x="-71470" y="1500174"/>
            <a:ext cx="8786842" cy="528638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 було трикутників? Скільки чотирикутників? 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Содержимое 3"/>
          <p:cNvSpPr txBox="1">
            <a:spLocks/>
          </p:cNvSpPr>
          <p:nvPr/>
        </p:nvSpPr>
        <p:spPr>
          <a:xfrm>
            <a:off x="-71470" y="1500174"/>
            <a:ext cx="8786842" cy="5286388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 всього фігур? Всього фігур більше чи менше, ніж окремо трикутників? Чотирикутників?</a:t>
            </a:r>
          </a:p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46962 -0.0247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" y="-13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5208 -0.02361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" y="-12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-0.50087 0.0814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" y="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4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build="p"/>
      <p:bldP spid="16" grpId="1" build="p"/>
      <p:bldP spid="18" grpId="0" build="p"/>
      <p:bldP spid="18" grpId="1" build="p"/>
      <p:bldP spid="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332656"/>
            <a:ext cx="8786842" cy="9144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Підготовча робота до введення арифметичних дій додавання й </a:t>
            </a:r>
            <a:r>
              <a:rPr lang="uk-UA" sz="3600" dirty="0" smtClean="0"/>
              <a:t>віднімання</a:t>
            </a:r>
            <a:endParaRPr lang="ru-RU" sz="36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71406" y="1428736"/>
            <a:ext cx="8715404" cy="4926824"/>
          </a:xfrm>
        </p:spPr>
        <p:txBody>
          <a:bodyPr/>
          <a:lstStyle/>
          <a:p>
            <a:pPr indent="0" algn="just">
              <a:buNone/>
            </a:pPr>
            <a:r>
              <a:rPr lang="uk-UA" sz="2400" dirty="0" smtClean="0"/>
              <a:t>Покладіть на парті  7 кружків,  3 вилучіть.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500430" y="4643446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00FF"/>
                </a:solidFill>
              </a:rPr>
              <a:t> Залишилося менше</a:t>
            </a:r>
            <a:endParaRPr lang="ru-RU" sz="3600" b="1" dirty="0">
              <a:solidFill>
                <a:srgbClr val="0000FF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57224" y="4643446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428728" y="3929066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143108" y="5643578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785918" y="4786322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214414" y="5500702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357422" y="4000504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786050" y="4857760"/>
            <a:ext cx="928694" cy="857256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2910" y="3857628"/>
            <a:ext cx="2286016" cy="278608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одержимое 3"/>
          <p:cNvSpPr txBox="1">
            <a:spLocks/>
          </p:cNvSpPr>
          <p:nvPr/>
        </p:nvSpPr>
        <p:spPr>
          <a:xfrm>
            <a:off x="71406" y="1431134"/>
            <a:ext cx="8715404" cy="492682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Покажіть  множину кружків, що залишилась.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Содержимое 3"/>
          <p:cNvSpPr txBox="1">
            <a:spLocks/>
          </p:cNvSpPr>
          <p:nvPr/>
        </p:nvSpPr>
        <p:spPr>
          <a:xfrm>
            <a:off x="71406" y="1428736"/>
            <a:ext cx="8715404" cy="492682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 було кружків? Скільки вилучили?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Содержимое 3"/>
          <p:cNvSpPr txBox="1">
            <a:spLocks/>
          </p:cNvSpPr>
          <p:nvPr/>
        </p:nvSpPr>
        <p:spPr>
          <a:xfrm>
            <a:off x="71406" y="1428736"/>
            <a:ext cx="8715404" cy="492682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uk-UA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Скільки залишилось? Залишилось більше чи менше, ніж було спочатку? Чому?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0.56129 -0.03032 " pathEditMode="relative" rAng="0" ptsTypes="AA">
                                      <p:cBhvr>
                                        <p:cTn id="8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" y="-15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45937 -0.03981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" y="-2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64774 -0.08102 " pathEditMode="relative" rAng="0" ptsTypes="AA">
                                      <p:cBhvr>
                                        <p:cTn id="8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" y="-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4" grpId="1" build="p"/>
      <p:bldP spid="5" grpId="0"/>
      <p:bldP spid="5" grpId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5" grpId="0" build="p"/>
      <p:bldP spid="15" grpId="1" build="p"/>
      <p:bldP spid="16" grpId="0" build="p"/>
      <p:bldP spid="16" grpId="1" build="p"/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186766" cy="914400"/>
          </a:xfrm>
        </p:spPr>
        <p:txBody>
          <a:bodyPr>
            <a:noAutofit/>
          </a:bodyPr>
          <a:lstStyle/>
          <a:p>
            <a:pPr algn="ctr">
              <a:lnSpc>
                <a:spcPct val="80000"/>
              </a:lnSpc>
            </a:pPr>
            <a:r>
              <a:rPr lang="uk-UA" sz="3600" b="1" dirty="0" smtClean="0"/>
              <a:t>Підготовча робота до введення арифметичних дій додавання й віднімання</a:t>
            </a:r>
            <a:endParaRPr lang="ru-RU" sz="3600" b="1" dirty="0"/>
          </a:p>
        </p:txBody>
      </p:sp>
      <p:pic>
        <p:nvPicPr>
          <p:cNvPr id="6" name="Содержимое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785927"/>
            <a:ext cx="8501090" cy="3429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3cde1870cfb7603392251ff9968f7a6830a7e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одульная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МНОГМ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5179</TotalTime>
  <Words>1406</Words>
  <Application>Microsoft Office PowerPoint</Application>
  <PresentationFormat>Экран (4:3)</PresentationFormat>
  <Paragraphs>435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Модульная</vt:lpstr>
      <vt:lpstr>Суть арифметичних дій додавання і віднімання</vt:lpstr>
      <vt:lpstr>Суть арифметичних дій додавання і віднімання</vt:lpstr>
      <vt:lpstr>Підготовча робота до введення арифметичних дій додавання й віднімання </vt:lpstr>
      <vt:lpstr>Слайд 4</vt:lpstr>
      <vt:lpstr>Підготовча робота до введення арифметичних дій додавання й віднімання</vt:lpstr>
      <vt:lpstr>Слайд 6</vt:lpstr>
      <vt:lpstr>Підготовча робота до введення арифметичних дій додавання й віднімання</vt:lpstr>
      <vt:lpstr>Підготовча робота до введення арифметичних дій додавання й віднімання</vt:lpstr>
      <vt:lpstr>Підготовча робота до введення арифметичних дій додавання й віднімання</vt:lpstr>
      <vt:lpstr>Суть арифметичної дії додавання</vt:lpstr>
      <vt:lpstr>Суть арифметичної дії додавання </vt:lpstr>
      <vt:lpstr>Суть арифметичної дії віднімання</vt:lpstr>
      <vt:lpstr>Суть арифметичної дії віднімання</vt:lpstr>
      <vt:lpstr>Схематична інтерпретація арифметичних дій додавання і віднімання</vt:lpstr>
      <vt:lpstr>Система завдань із опанування суті арифметичних дій додавання й віднімання</vt:lpstr>
      <vt:lpstr>Система завдань із опанування суті арифметичних дій додавання й віднімання</vt:lpstr>
      <vt:lpstr>Завдання на опанування суті арифметичних дій додавання й віднімання</vt:lpstr>
      <vt:lpstr>Слайд 18</vt:lpstr>
      <vt:lpstr>Завдання на опанування суті арифметичних дій додавання й віднімання</vt:lpstr>
      <vt:lpstr>Завдання на опанування суті арифметичних дій додавання й віднімання</vt:lpstr>
      <vt:lpstr>Слайд 21</vt:lpstr>
      <vt:lpstr>Слайд 22</vt:lpstr>
      <vt:lpstr>Слайд 23</vt:lpstr>
      <vt:lpstr>Слайд 24</vt:lpstr>
      <vt:lpstr>Слайд 25</vt:lpstr>
      <vt:lpstr>Слайд 26</vt:lpstr>
      <vt:lpstr>Схематична інтерпретація арифметичної дії додавання. Підготовка</vt:lpstr>
      <vt:lpstr>Схематична інтерпретація арифметичної дії віднімання. Підготовка</vt:lpstr>
      <vt:lpstr>Схематична інтерпретація арифметичних дій додавання й віднімання </vt:lpstr>
      <vt:lpstr>Схематична інтерпретація арифметичної дії додавання. Ознайомлення</vt:lpstr>
      <vt:lpstr>Схематична інтерпретація арифметичної дії додавання </vt:lpstr>
      <vt:lpstr>Схематична інтерпретація арифметичної дії віднімання. Ознайомлення</vt:lpstr>
      <vt:lpstr>Схематична інтерпретація арифметичної дії віднімання</vt:lpstr>
      <vt:lpstr>Завдання на засвоєння схематичної інтерпретації дій додавання й віднімання</vt:lpstr>
      <vt:lpstr>Слайд 35</vt:lpstr>
      <vt:lpstr>Слайд 36</vt:lpstr>
      <vt:lpstr>Слайд 37</vt:lpstr>
      <vt:lpstr>Добери схему та вираз до кожного малюнка</vt:lpstr>
      <vt:lpstr>Добери схему та вираз до кожного малюнка</vt:lpstr>
      <vt:lpstr>Слайд 40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5.   Методика формування обчислювальних навичок додавання і віднімання в межах 10</dc:title>
  <dc:creator>Admin</dc:creator>
  <cp:lastModifiedBy>Marinochka</cp:lastModifiedBy>
  <cp:revision>337</cp:revision>
  <dcterms:created xsi:type="dcterms:W3CDTF">2013-03-02T15:36:12Z</dcterms:created>
  <dcterms:modified xsi:type="dcterms:W3CDTF">2015-06-07T16:23:15Z</dcterms:modified>
</cp:coreProperties>
</file>