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0"/>
  </p:notesMasterIdLst>
  <p:sldIdLst>
    <p:sldId id="817" r:id="rId2"/>
    <p:sldId id="818" r:id="rId3"/>
    <p:sldId id="819" r:id="rId4"/>
    <p:sldId id="820" r:id="rId5"/>
    <p:sldId id="821" r:id="rId6"/>
    <p:sldId id="822" r:id="rId7"/>
    <p:sldId id="823" r:id="rId8"/>
    <p:sldId id="824" r:id="rId9"/>
  </p:sldIdLst>
  <p:sldSz cx="9144000" cy="6858000" type="screen4x3"/>
  <p:notesSz cx="6858000" cy="9144000"/>
  <p:custDataLst>
    <p:tags r:id="rId11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FF"/>
    <a:srgbClr val="00FFFF"/>
    <a:srgbClr val="007434"/>
    <a:srgbClr val="FF00FF"/>
    <a:srgbClr val="FAA4E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861" autoAdjust="0"/>
    <p:restoredTop sz="94624" autoAdjust="0"/>
  </p:normalViewPr>
  <p:slideViewPr>
    <p:cSldViewPr>
      <p:cViewPr>
        <p:scale>
          <a:sx n="60" d="100"/>
          <a:sy n="60" d="100"/>
        </p:scale>
        <p:origin x="-222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A40663-F00F-436A-A801-25087E529FBF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DD50D1-B0A2-4962-B503-5A0328B8843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186D8E3-5866-40D2-9511-37687AE8A9F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186D8E3-5866-40D2-9511-37687AE8A9F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8"/>
            <a:ext cx="8363272" cy="1143000"/>
          </a:xfrm>
        </p:spPr>
        <p:txBody>
          <a:bodyPr>
            <a:noAutofit/>
          </a:bodyPr>
          <a:lstStyle/>
          <a:p>
            <a:pPr algn="ctr"/>
            <a:r>
              <a:rPr lang="uk-UA" sz="3600" b="1" dirty="0" smtClean="0">
                <a:ln w="12700">
                  <a:noFill/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Реалізація вимог нової навчальної програми у чинних підручниках</a:t>
            </a:r>
            <a:endParaRPr lang="ru-RU" sz="3600" b="1" dirty="0">
              <a:ln w="12700">
                <a:noFill/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3333" r="4999"/>
          <a:stretch>
            <a:fillRect/>
          </a:stretch>
        </p:blipFill>
        <p:spPr bwMode="auto">
          <a:xfrm rot="20493552">
            <a:off x="-415826" y="3429024"/>
            <a:ext cx="392909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 l="3333" r="3333"/>
          <a:stretch>
            <a:fillRect/>
          </a:stretch>
        </p:blipFill>
        <p:spPr bwMode="auto">
          <a:xfrm rot="1155354">
            <a:off x="5618681" y="3429000"/>
            <a:ext cx="4000528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/>
          <a:srcRect l="3333" r="4999"/>
          <a:stretch>
            <a:fillRect/>
          </a:stretch>
        </p:blipFill>
        <p:spPr bwMode="auto">
          <a:xfrm>
            <a:off x="2786050" y="1428736"/>
            <a:ext cx="392909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10042"/>
            <a:ext cx="8501090" cy="490066"/>
          </a:xfrm>
        </p:spPr>
        <p:txBody>
          <a:bodyPr>
            <a:noAutofit/>
          </a:bodyPr>
          <a:lstStyle/>
          <a:p>
            <a:pPr marL="457200" indent="-457200" algn="ctr">
              <a:lnSpc>
                <a:spcPct val="80000"/>
              </a:lnSpc>
              <a:spcBef>
                <a:spcPts val="0"/>
              </a:spcBef>
            </a:pPr>
            <a:r>
              <a:rPr lang="uk-UA" sz="3600" dirty="0" smtClean="0"/>
              <a:t>Реалізація змісту програми у підручнику Ф. </a:t>
            </a:r>
            <a:r>
              <a:rPr lang="uk-UA" sz="3600" dirty="0" err="1" smtClean="0"/>
              <a:t>Рівкінд</a:t>
            </a:r>
            <a:r>
              <a:rPr lang="uk-UA" sz="3600" dirty="0" smtClean="0"/>
              <a:t>,</a:t>
            </a:r>
            <a:br>
              <a:rPr lang="uk-UA" sz="3600" dirty="0" smtClean="0"/>
            </a:br>
            <a:r>
              <a:rPr lang="uk-UA" sz="3600" dirty="0" smtClean="0"/>
              <a:t> Л. </a:t>
            </a:r>
            <a:r>
              <a:rPr lang="uk-UA" sz="3600" dirty="0" err="1" smtClean="0"/>
              <a:t>Оляницької</a:t>
            </a:r>
            <a:endParaRPr lang="ru-RU" sz="3600" b="1" spc="0" dirty="0">
              <a:ln w="18415" cmpd="sng">
                <a:solidFill>
                  <a:srgbClr val="FFC000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" y="1357322"/>
          <a:ext cx="9143999" cy="600076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788023"/>
                <a:gridCol w="4355976"/>
              </a:tblGrid>
              <a:tr h="822975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uk-UA" sz="24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Зміст навчальної програми 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uk-UA" sz="24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Ф.</a:t>
                      </a:r>
                      <a:r>
                        <a:rPr lang="uk-UA" sz="2400" kern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Рівкінд</a:t>
                      </a:r>
                      <a:r>
                        <a:rPr lang="uk-UA" sz="24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</a:p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uk-UA" sz="24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Л.</a:t>
                      </a:r>
                      <a:r>
                        <a:rPr lang="uk-UA" sz="2400" kern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Оляницька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177793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kumimoji="0" lang="uk-UA" sz="2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Прийоми додавання і віднімання чисел з переходом через десяток у межах 20</a:t>
                      </a:r>
                    </a:p>
                    <a:p>
                      <a:pPr algn="l">
                        <a:lnSpc>
                          <a:spcPct val="80000"/>
                        </a:lnSpc>
                      </a:pPr>
                      <a:r>
                        <a:rPr kumimoji="0" lang="uk-UA" sz="2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Додавання і віднімання одноцифрових чисел частинами. </a:t>
                      </a:r>
                    </a:p>
                    <a:p>
                      <a:pPr algn="l">
                        <a:lnSpc>
                          <a:spcPct val="80000"/>
                        </a:lnSpc>
                      </a:pPr>
                      <a:r>
                        <a:rPr kumimoji="0" lang="uk-UA" sz="2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Додавання суми до числа.</a:t>
                      </a:r>
                    </a:p>
                    <a:p>
                      <a:pPr algn="l">
                        <a:lnSpc>
                          <a:spcPct val="80000"/>
                        </a:lnSpc>
                      </a:pPr>
                      <a:r>
                        <a:rPr kumimoji="0" lang="uk-UA" sz="2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Віднімання суми від числа. Додавання на основі переставного закону додавання. </a:t>
                      </a:r>
                    </a:p>
                    <a:p>
                      <a:pPr algn="l">
                        <a:lnSpc>
                          <a:spcPct val="80000"/>
                        </a:lnSpc>
                      </a:pPr>
                      <a:endParaRPr kumimoji="0" lang="uk-UA" sz="2400" b="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80000"/>
                        </a:lnSpc>
                        <a:spcAft>
                          <a:spcPts val="1200"/>
                        </a:spcAft>
                        <a:buFont typeface="Wingdings" pitchFamily="2" charset="2"/>
                        <a:buChar char="ü"/>
                      </a:pPr>
                      <a:r>
                        <a:rPr kumimoji="0" lang="uk-UA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Поступове введення прийомів додавання і віднімання чисел 2 – 9 частинами. Прийом ілюструється на окремому випадку й учні мають самостійно його застосувати  для інших випадків обчислення.  У такий спосіб формуються вузькі узагальнення. Власне, прийом додавання (віднімання) частинами не узагальнюється. </a:t>
                      </a:r>
                    </a:p>
                    <a:p>
                      <a:pPr algn="just">
                        <a:lnSpc>
                          <a:spcPct val="80000"/>
                        </a:lnSpc>
                        <a:spcAft>
                          <a:spcPts val="1200"/>
                        </a:spcAft>
                        <a:buFont typeface="Wingdings" pitchFamily="2" charset="2"/>
                        <a:buChar char="ü"/>
                      </a:pP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Лише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для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окремих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випадків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додавання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чисел 5 – 6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застосовується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переставний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закон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додавання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Хоча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він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значно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полегшує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додавання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чисел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другої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п'ятірки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43917" y="-71462"/>
            <a:ext cx="1000115" cy="1443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10042"/>
            <a:ext cx="8501090" cy="490066"/>
          </a:xfrm>
        </p:spPr>
        <p:txBody>
          <a:bodyPr>
            <a:noAutofit/>
          </a:bodyPr>
          <a:lstStyle/>
          <a:p>
            <a:pPr marL="457200" indent="-457200" algn="ctr">
              <a:lnSpc>
                <a:spcPct val="80000"/>
              </a:lnSpc>
              <a:spcBef>
                <a:spcPts val="0"/>
              </a:spcBef>
            </a:pPr>
            <a:r>
              <a:rPr lang="uk-UA" sz="3600" dirty="0" smtClean="0"/>
              <a:t>Реалізація змісту програми у підручнику Ф. </a:t>
            </a:r>
            <a:r>
              <a:rPr lang="uk-UA" sz="3600" dirty="0" err="1" smtClean="0"/>
              <a:t>Рівкінд</a:t>
            </a:r>
            <a:r>
              <a:rPr lang="uk-UA" sz="3600" dirty="0" smtClean="0"/>
              <a:t>,</a:t>
            </a:r>
            <a:br>
              <a:rPr lang="uk-UA" sz="3600" dirty="0" smtClean="0"/>
            </a:br>
            <a:r>
              <a:rPr lang="uk-UA" sz="3600" dirty="0" smtClean="0"/>
              <a:t> Л. </a:t>
            </a:r>
            <a:r>
              <a:rPr lang="uk-UA" sz="3600" dirty="0" err="1" smtClean="0"/>
              <a:t>Оляницької</a:t>
            </a:r>
            <a:endParaRPr lang="ru-RU" sz="3600" b="1" spc="0" dirty="0">
              <a:ln w="18415" cmpd="sng">
                <a:solidFill>
                  <a:srgbClr val="FFC000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" y="1357322"/>
          <a:ext cx="9143999" cy="687020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788023"/>
                <a:gridCol w="4355976"/>
              </a:tblGrid>
              <a:tr h="822975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uk-UA" sz="24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Зміст навчальної програми 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uk-UA" sz="24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Ф.</a:t>
                      </a:r>
                      <a:r>
                        <a:rPr lang="uk-UA" sz="2400" kern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Рівкінд</a:t>
                      </a:r>
                      <a:r>
                        <a:rPr lang="uk-UA" sz="24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</a:p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uk-UA" sz="24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Л.</a:t>
                      </a:r>
                      <a:r>
                        <a:rPr lang="uk-UA" sz="2400" kern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Оляницька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177793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kumimoji="0" lang="uk-UA" sz="2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Віднімання на основі взаємозв’язку між діями додавання і віднімання.</a:t>
                      </a:r>
                    </a:p>
                    <a:p>
                      <a:pPr algn="l">
                        <a:lnSpc>
                          <a:spcPct val="80000"/>
                        </a:lnSpc>
                      </a:pPr>
                      <a:r>
                        <a:rPr kumimoji="0" lang="uk-UA" sz="2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Віднімання числа від суми.</a:t>
                      </a:r>
                    </a:p>
                    <a:p>
                      <a:pPr algn="l">
                        <a:lnSpc>
                          <a:spcPct val="80000"/>
                        </a:lnSpc>
                      </a:pPr>
                      <a:r>
                        <a:rPr kumimoji="0" lang="uk-UA" sz="2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Таблиці додавання і віднімання</a:t>
                      </a:r>
                    </a:p>
                    <a:p>
                      <a:pPr algn="l">
                        <a:lnSpc>
                          <a:spcPct val="80000"/>
                        </a:lnSpc>
                      </a:pPr>
                      <a:r>
                        <a:rPr kumimoji="0" lang="uk-UA" sz="2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Таблиці додавання та віднімання одноцифрових чисел з переходом через десяток. </a:t>
                      </a:r>
                    </a:p>
                    <a:p>
                      <a:pPr algn="l">
                        <a:lnSpc>
                          <a:spcPct val="80000"/>
                        </a:lnSpc>
                      </a:pPr>
                      <a:r>
                        <a:rPr kumimoji="0" lang="uk-UA" sz="2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Залежність результатів арифметичних дій від зміни одного  з компонентів при сталому іншому компоненті.</a:t>
                      </a:r>
                    </a:p>
                    <a:p>
                      <a:pPr algn="l">
                        <a:lnSpc>
                          <a:spcPct val="80000"/>
                        </a:lnSpc>
                      </a:pPr>
                      <a:r>
                        <a:rPr kumimoji="0" lang="uk-UA" sz="2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Прийом округлення.</a:t>
                      </a:r>
                    </a:p>
                    <a:p>
                      <a:pPr algn="l">
                        <a:lnSpc>
                          <a:spcPct val="80000"/>
                        </a:lnSpc>
                      </a:pPr>
                      <a:r>
                        <a:rPr kumimoji="0" lang="uk-UA" sz="2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Перевірка правильності виконання дій додавання і віднімання</a:t>
                      </a:r>
                    </a:p>
                    <a:p>
                      <a:pPr algn="l">
                        <a:lnSpc>
                          <a:spcPct val="80000"/>
                        </a:lnSpc>
                      </a:pPr>
                      <a:endParaRPr kumimoji="0" lang="uk-UA" sz="2400" b="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80000"/>
                        </a:lnSpc>
                        <a:spcAft>
                          <a:spcPts val="1200"/>
                        </a:spcAft>
                        <a:buFont typeface="Wingdings" pitchFamily="2" charset="2"/>
                        <a:buChar char="ü"/>
                      </a:pP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Прийом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віднімання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на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підставі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взаємозв'язку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дій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додавання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і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віднімання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не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розглядається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just">
                        <a:lnSpc>
                          <a:spcPct val="80000"/>
                        </a:lnSpc>
                        <a:spcAft>
                          <a:spcPts val="1200"/>
                        </a:spcAft>
                        <a:buFont typeface="Wingdings" pitchFamily="2" charset="2"/>
                        <a:buChar char="ü"/>
                      </a:pP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Таблиця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пропонується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лише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у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загальному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вигляді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just">
                        <a:lnSpc>
                          <a:spcPct val="80000"/>
                        </a:lnSpc>
                        <a:spcAft>
                          <a:spcPts val="1200"/>
                        </a:spcAft>
                        <a:buFont typeface="Wingdings" pitchFamily="2" charset="2"/>
                        <a:buChar char="ü"/>
                      </a:pP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Поза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увагою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авторів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лишилися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наступні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питання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програми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:</a:t>
                      </a:r>
                    </a:p>
                    <a:p>
                      <a:pPr algn="just">
                        <a:lnSpc>
                          <a:spcPct val="80000"/>
                        </a:lnSpc>
                        <a:spcAft>
                          <a:spcPts val="1200"/>
                        </a:spcAft>
                        <a:buFont typeface="Wingdings" pitchFamily="2" charset="2"/>
                        <a:buChar char="Ø"/>
                      </a:pP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Залежність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результатів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арифметичних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дій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від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зміни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одного 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компонентів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при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сталому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іншому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компоненті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just">
                        <a:lnSpc>
                          <a:spcPct val="80000"/>
                        </a:lnSpc>
                        <a:spcAft>
                          <a:spcPts val="1200"/>
                        </a:spcAft>
                        <a:buFont typeface="Wingdings" pitchFamily="2" charset="2"/>
                        <a:buChar char="Ø"/>
                      </a:pP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Прийом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округлення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just">
                        <a:lnSpc>
                          <a:spcPct val="80000"/>
                        </a:lnSpc>
                        <a:spcAft>
                          <a:spcPts val="1200"/>
                        </a:spcAft>
                        <a:buFont typeface="Wingdings" pitchFamily="2" charset="2"/>
                        <a:buChar char="ü"/>
                      </a:pPr>
                      <a:endParaRPr kumimoji="0" lang="ru-RU" sz="2200" i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80000"/>
                        </a:lnSpc>
                        <a:spcAft>
                          <a:spcPts val="1200"/>
                        </a:spcAft>
                        <a:buFont typeface="Wingdings" pitchFamily="2" charset="2"/>
                        <a:buChar char="ü"/>
                      </a:pPr>
                      <a:endParaRPr kumimoji="0" lang="ru-RU" sz="2200" i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80000"/>
                        </a:lnSpc>
                        <a:spcAft>
                          <a:spcPts val="1200"/>
                        </a:spcAft>
                        <a:buFont typeface="Wingdings" pitchFamily="2" charset="2"/>
                        <a:buChar char="ü"/>
                      </a:pPr>
                      <a:endParaRPr kumimoji="0" lang="uk-UA" sz="2200" i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80000"/>
                        </a:lnSpc>
                        <a:spcAft>
                          <a:spcPts val="1200"/>
                        </a:spcAft>
                        <a:buFont typeface="Wingdings" pitchFamily="2" charset="2"/>
                        <a:buNone/>
                      </a:pPr>
                      <a:endParaRPr kumimoji="0" lang="uk-UA" sz="2200" i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80000"/>
                        </a:lnSpc>
                        <a:spcAft>
                          <a:spcPts val="1200"/>
                        </a:spcAft>
                        <a:buFont typeface="Wingdings" pitchFamily="2" charset="2"/>
                        <a:buChar char="ü"/>
                      </a:pPr>
                      <a:endParaRPr kumimoji="0" lang="uk-UA" sz="2400" i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43917" y="-71462"/>
            <a:ext cx="1000115" cy="1443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52918"/>
            <a:ext cx="8801072" cy="490066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</a:pPr>
            <a:r>
              <a:rPr lang="uk-UA" sz="3600" dirty="0" smtClean="0"/>
              <a:t>Реалізація змісту програми </a:t>
            </a:r>
            <a:br>
              <a:rPr lang="uk-UA" sz="3600" dirty="0" smtClean="0"/>
            </a:br>
            <a:r>
              <a:rPr lang="uk-UA" sz="3600" dirty="0" smtClean="0"/>
              <a:t>у підручнику М. Богданович,  </a:t>
            </a:r>
            <a:br>
              <a:rPr lang="uk-UA" sz="3600" dirty="0" smtClean="0"/>
            </a:br>
            <a:r>
              <a:rPr lang="uk-UA" sz="3600" dirty="0" smtClean="0"/>
              <a:t>Г. </a:t>
            </a:r>
            <a:r>
              <a:rPr lang="uk-UA" sz="3600" dirty="0" err="1" smtClean="0"/>
              <a:t>Лишенко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b="1" spc="0" dirty="0">
              <a:ln w="18415" cmpd="sng">
                <a:solidFill>
                  <a:srgbClr val="FFC000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" y="1214422"/>
          <a:ext cx="9143999" cy="575462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429123"/>
                <a:gridCol w="4714876"/>
              </a:tblGrid>
              <a:tr h="642918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uk-UA" sz="2400" kern="1200" dirty="0" smtClean="0"/>
                        <a:t>Зміст навчальної програми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uk-UA" sz="2400" dirty="0" smtClean="0"/>
                        <a:t>М. Богданович,</a:t>
                      </a:r>
                    </a:p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uk-UA" sz="2400" dirty="0" smtClean="0"/>
                        <a:t> Г. </a:t>
                      </a:r>
                      <a:r>
                        <a:rPr lang="uk-UA" sz="2400" dirty="0" err="1" smtClean="0"/>
                        <a:t>Лишенко</a:t>
                      </a:r>
                      <a:endParaRPr lang="ru-RU" sz="2400" dirty="0"/>
                    </a:p>
                  </a:txBody>
                  <a:tcPr/>
                </a:tc>
              </a:tr>
              <a:tr h="50545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2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Прийоми додавання і віднімання чисел з переходом через десяток у межах 20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2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Додавання і віднімання одноцифрових чисел частинами.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2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Додавання суми до числа.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2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Віднімання суми від числа. Додавання на основі переставного закону додавання.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2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Віднімання на основі взаємозв’язку між діями додавання і віднімання.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2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Віднімання числа від суми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uk-UA" sz="2400" b="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80000"/>
                        </a:lnSpc>
                        <a:spcAft>
                          <a:spcPts val="1200"/>
                        </a:spcAft>
                        <a:buFont typeface="Wingdings" pitchFamily="2" charset="2"/>
                        <a:buChar char="ü"/>
                      </a:pP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Аналогічно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підручнику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   Ф.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Рівкінд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Л.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Оляницької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формуються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вузькі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узагальнення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щодо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додавання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й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віднімання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частинами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чисел 2 – 9.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Прийом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обчислення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частинами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не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узагальнюється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just">
                        <a:lnSpc>
                          <a:spcPct val="80000"/>
                        </a:lnSpc>
                        <a:spcAft>
                          <a:spcPts val="1200"/>
                        </a:spcAft>
                        <a:buFont typeface="Wingdings" pitchFamily="2" charset="2"/>
                        <a:buChar char="ü"/>
                      </a:pP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Для чисел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другої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п'ятірки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крім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числа 8,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застосовується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спосіб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додавання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на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підставі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переставного закону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додавання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Але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цей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спосіб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не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узагальнюється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just">
                        <a:lnSpc>
                          <a:spcPct val="80000"/>
                        </a:lnSpc>
                        <a:spcAft>
                          <a:spcPts val="1200"/>
                        </a:spcAft>
                        <a:buFont typeface="Wingdings" pitchFamily="2" charset="2"/>
                        <a:buChar char="ü"/>
                      </a:pP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Для чисел 7, 9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використовується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спосіб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віднімання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на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підставі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взаємозв'язку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арифметичних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дій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додавання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й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віднімання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76" y="-51616"/>
            <a:ext cx="857256" cy="1266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52918"/>
            <a:ext cx="8801072" cy="490066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</a:pPr>
            <a:r>
              <a:rPr lang="uk-UA" sz="3600" dirty="0" smtClean="0"/>
              <a:t>Реалізація змісту програми </a:t>
            </a:r>
            <a:br>
              <a:rPr lang="uk-UA" sz="3600" dirty="0" smtClean="0"/>
            </a:br>
            <a:r>
              <a:rPr lang="uk-UA" sz="3600" dirty="0" smtClean="0"/>
              <a:t>у підручнику М. Богданович,  </a:t>
            </a:r>
            <a:br>
              <a:rPr lang="uk-UA" sz="3600" dirty="0" smtClean="0"/>
            </a:br>
            <a:r>
              <a:rPr lang="uk-UA" sz="3600" dirty="0" smtClean="0"/>
              <a:t>Г. </a:t>
            </a:r>
            <a:r>
              <a:rPr lang="uk-UA" sz="3600" dirty="0" err="1" smtClean="0"/>
              <a:t>Лишенко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b="1" spc="0" dirty="0">
              <a:ln w="18415" cmpd="sng">
                <a:solidFill>
                  <a:srgbClr val="FFC000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" y="1214422"/>
          <a:ext cx="9143999" cy="573116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429123"/>
                <a:gridCol w="4714876"/>
              </a:tblGrid>
              <a:tr h="642918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uk-UA" sz="2400" kern="1200" dirty="0" smtClean="0"/>
                        <a:t>Зміст навчальної програми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uk-UA" sz="2400" dirty="0" smtClean="0"/>
                        <a:t>М. Богданович,</a:t>
                      </a:r>
                    </a:p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uk-UA" sz="2400" dirty="0" smtClean="0"/>
                        <a:t> Г. </a:t>
                      </a:r>
                      <a:r>
                        <a:rPr lang="uk-UA" sz="2400" dirty="0" err="1" smtClean="0"/>
                        <a:t>Лишенко</a:t>
                      </a:r>
                      <a:endParaRPr lang="ru-RU" sz="2400" dirty="0"/>
                    </a:p>
                  </a:txBody>
                  <a:tcPr/>
                </a:tc>
              </a:tr>
              <a:tr h="50545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2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Таблиці додавання і віднімання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2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Таблиці додавання та віднімання одноцифрових чисел з переходом через десяток.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2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Залежність результатів арифметичних дій від зміни одного  з компонентів при сталому іншому компоненті.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2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Прийом округлення.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2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Перевірка правильності виконання дій додавання і віднімання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uk-UA" sz="2400" b="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80000"/>
                        </a:lnSpc>
                        <a:spcAft>
                          <a:spcPts val="1200"/>
                        </a:spcAft>
                        <a:buFont typeface="Wingdings" pitchFamily="2" charset="2"/>
                        <a:buChar char="ü"/>
                      </a:pP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Таблиці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складаються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за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сталим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другим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доданком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або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сталим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від'ємником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</a:t>
                      </a:r>
                    </a:p>
                    <a:p>
                      <a:pPr algn="just">
                        <a:lnSpc>
                          <a:spcPct val="80000"/>
                        </a:lnSpc>
                        <a:spcAft>
                          <a:spcPts val="1200"/>
                        </a:spcAft>
                        <a:buFont typeface="Wingdings" pitchFamily="2" charset="2"/>
                        <a:buChar char="ü"/>
                      </a:pP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Поза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увагою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авторів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лишилися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питання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програми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: </a:t>
                      </a:r>
                    </a:p>
                    <a:p>
                      <a:pPr algn="just">
                        <a:lnSpc>
                          <a:spcPct val="80000"/>
                        </a:lnSpc>
                        <a:spcAft>
                          <a:spcPts val="1200"/>
                        </a:spcAft>
                        <a:buFont typeface="Wingdings" pitchFamily="2" charset="2"/>
                        <a:buChar char="Ø"/>
                      </a:pP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Залежність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результатів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арифметичних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дій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від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зміни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 одного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компонентів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при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сталому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іншому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компоненті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just">
                        <a:lnSpc>
                          <a:spcPct val="80000"/>
                        </a:lnSpc>
                        <a:spcAft>
                          <a:spcPts val="1200"/>
                        </a:spcAft>
                        <a:buFont typeface="Wingdings" pitchFamily="2" charset="2"/>
                        <a:buChar char="Ø"/>
                      </a:pP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Прийом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округлення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just">
                        <a:lnSpc>
                          <a:spcPct val="80000"/>
                        </a:lnSpc>
                        <a:spcAft>
                          <a:spcPts val="1200"/>
                        </a:spcAft>
                        <a:buFont typeface="Wingdings" pitchFamily="2" charset="2"/>
                        <a:buChar char="Ø"/>
                      </a:pP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Перевірка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додавання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й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віднімання</a:t>
                      </a:r>
                      <a:endParaRPr kumimoji="0" lang="ru-RU" sz="2400" i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76" y="-51616"/>
            <a:ext cx="857256" cy="1266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" y="1214422"/>
          <a:ext cx="9143999" cy="573116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500561"/>
                <a:gridCol w="4643438"/>
              </a:tblGrid>
              <a:tr h="642918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uk-UA" sz="2400" kern="1200" dirty="0" smtClean="0"/>
                        <a:t>Зміст навчальної програми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uk-UA" sz="2400" dirty="0" smtClean="0"/>
                        <a:t>С. </a:t>
                      </a:r>
                      <a:r>
                        <a:rPr lang="uk-UA" sz="2400" dirty="0" err="1" smtClean="0"/>
                        <a:t>Скворцова</a:t>
                      </a:r>
                      <a:r>
                        <a:rPr lang="uk-UA" sz="2400" dirty="0" smtClean="0"/>
                        <a:t>,</a:t>
                      </a:r>
                    </a:p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uk-UA" sz="2400" dirty="0" smtClean="0"/>
                        <a:t>О. </a:t>
                      </a:r>
                      <a:r>
                        <a:rPr lang="uk-UA" sz="2400" dirty="0" err="1" smtClean="0"/>
                        <a:t>Онопрієнко</a:t>
                      </a:r>
                      <a:endParaRPr lang="uk-UA" sz="2400" dirty="0" smtClean="0"/>
                    </a:p>
                  </a:txBody>
                  <a:tcPr/>
                </a:tc>
              </a:tr>
              <a:tr h="5054512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kumimoji="0" lang="uk-UA" sz="2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Прийоми додавання і віднімання чисел з переходом через десяток у межах 20</a:t>
                      </a:r>
                    </a:p>
                    <a:p>
                      <a:pPr algn="l">
                        <a:lnSpc>
                          <a:spcPct val="80000"/>
                        </a:lnSpc>
                      </a:pPr>
                      <a:r>
                        <a:rPr kumimoji="0" lang="uk-UA" sz="2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Додавання і віднімання одноцифрових чисел частинами. </a:t>
                      </a:r>
                    </a:p>
                    <a:p>
                      <a:pPr algn="l">
                        <a:lnSpc>
                          <a:spcPct val="80000"/>
                        </a:lnSpc>
                      </a:pPr>
                      <a:r>
                        <a:rPr kumimoji="0" lang="uk-UA" sz="2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Додавання суми до числа.</a:t>
                      </a:r>
                    </a:p>
                    <a:p>
                      <a:pPr algn="l">
                        <a:lnSpc>
                          <a:spcPct val="80000"/>
                        </a:lnSpc>
                      </a:pPr>
                      <a:r>
                        <a:rPr kumimoji="0" lang="uk-UA" sz="2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Віднімання суми від числа. Додавання на основі переставного закону додавання. </a:t>
                      </a:r>
                    </a:p>
                    <a:p>
                      <a:pPr algn="l">
                        <a:lnSpc>
                          <a:spcPct val="80000"/>
                        </a:lnSpc>
                      </a:pPr>
                      <a:endParaRPr kumimoji="0" lang="uk-UA" sz="2400" b="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80000"/>
                        </a:lnSpc>
                        <a:spcAft>
                          <a:spcPts val="1000"/>
                        </a:spcAft>
                        <a:buFont typeface="Wingdings" pitchFamily="2" charset="2"/>
                        <a:buChar char="ü"/>
                      </a:pP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Формується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прийом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додавання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частинами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на числах 2 – 5.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Прийом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віднімання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частинами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застосовується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для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всіх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чисел 2 – 9.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Прийом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узагальнюється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just">
                        <a:lnSpc>
                          <a:spcPct val="80000"/>
                        </a:lnSpc>
                        <a:spcAft>
                          <a:spcPts val="1000"/>
                        </a:spcAft>
                        <a:buFont typeface="Wingdings" pitchFamily="2" charset="2"/>
                        <a:buChar char="ü"/>
                      </a:pP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підставі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обчислень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частинами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вводяться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правила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додавання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суми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до числа та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віднімання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суми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від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числа.</a:t>
                      </a:r>
                    </a:p>
                    <a:p>
                      <a:pPr algn="just">
                        <a:lnSpc>
                          <a:spcPct val="80000"/>
                        </a:lnSpc>
                        <a:spcAft>
                          <a:spcPts val="1000"/>
                        </a:spcAft>
                        <a:buFont typeface="Wingdings" pitchFamily="2" charset="2"/>
                        <a:buChar char="ü"/>
                      </a:pP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Числа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другої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п'ятірки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так само як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і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у межах 10,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додають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на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підставі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переставного закону.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Узагальнюється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прийом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додавання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на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підставі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переставного закону.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0" y="652918"/>
            <a:ext cx="8586758" cy="490066"/>
          </a:xfrm>
          <a:prstGeom prst="rect">
            <a:avLst/>
          </a:prstGeom>
        </p:spPr>
        <p:txBody>
          <a:bodyPr vert="horz" lIns="91440" rIns="45720" rtlCol="0" anchor="ctr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6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Реалізація змісту програми </a:t>
            </a:r>
            <a:br>
              <a:rPr kumimoji="0" lang="uk-UA" sz="36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uk-UA" sz="36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у підручнику С. Скворцова, </a:t>
            </a:r>
            <a:br>
              <a:rPr kumimoji="0" lang="uk-UA" sz="36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uk-UA" sz="36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О. Онопрієнко</a:t>
            </a:r>
            <a:br>
              <a:rPr kumimoji="0" lang="uk-UA" sz="36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3600" b="1" i="0" u="none" strike="noStrike" kern="1200" cap="none" spc="0" normalizeH="0" baseline="0" noProof="0" dirty="0">
              <a:ln w="18415" cmpd="sng">
                <a:solidFill>
                  <a:srgbClr val="FFC000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Рисунок 4" descr="скворцова 2 (зош1).png"/>
          <p:cNvPicPr>
            <a:picLocks noChangeAspect="1"/>
          </p:cNvPicPr>
          <p:nvPr/>
        </p:nvPicPr>
        <p:blipFill>
          <a:blip r:embed="rId2" cstate="print"/>
          <a:srcRect l="7605"/>
          <a:stretch>
            <a:fillRect/>
          </a:stretch>
        </p:blipFill>
        <p:spPr>
          <a:xfrm>
            <a:off x="8286776" y="-23"/>
            <a:ext cx="928694" cy="12804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" y="1214422"/>
          <a:ext cx="9143999" cy="573116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214809"/>
                <a:gridCol w="4929190"/>
              </a:tblGrid>
              <a:tr h="642918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uk-UA" sz="2400" kern="1200" dirty="0" smtClean="0"/>
                        <a:t>Зміст навчальної програми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uk-UA" sz="2400" dirty="0" smtClean="0"/>
                        <a:t>С. </a:t>
                      </a:r>
                      <a:r>
                        <a:rPr lang="uk-UA" sz="2400" dirty="0" err="1" smtClean="0"/>
                        <a:t>Скворцова</a:t>
                      </a:r>
                      <a:r>
                        <a:rPr lang="uk-UA" sz="2400" dirty="0" smtClean="0"/>
                        <a:t>,</a:t>
                      </a:r>
                    </a:p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uk-UA" sz="2400" dirty="0" smtClean="0"/>
                        <a:t>О. </a:t>
                      </a:r>
                      <a:r>
                        <a:rPr lang="uk-UA" sz="2400" dirty="0" err="1" smtClean="0"/>
                        <a:t>Онопрієнко</a:t>
                      </a:r>
                      <a:endParaRPr lang="uk-UA" sz="2400" dirty="0" smtClean="0"/>
                    </a:p>
                  </a:txBody>
                  <a:tcPr/>
                </a:tc>
              </a:tr>
              <a:tr h="5054512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kumimoji="0" lang="uk-UA" sz="2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Віднімання на основі взаємозв’язку між діями додавання і віднімання.</a:t>
                      </a:r>
                    </a:p>
                    <a:p>
                      <a:pPr algn="l">
                        <a:lnSpc>
                          <a:spcPct val="80000"/>
                        </a:lnSpc>
                      </a:pPr>
                      <a:r>
                        <a:rPr kumimoji="0" lang="uk-UA" sz="2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Віднімання числа від суми.</a:t>
                      </a:r>
                    </a:p>
                    <a:p>
                      <a:pPr algn="l">
                        <a:lnSpc>
                          <a:spcPct val="80000"/>
                        </a:lnSpc>
                      </a:pPr>
                      <a:endParaRPr kumimoji="0" lang="uk-UA" sz="2400" b="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80000"/>
                        </a:lnSpc>
                        <a:spcAft>
                          <a:spcPts val="1000"/>
                        </a:spcAft>
                        <a:buFont typeface="Wingdings" pitchFamily="2" charset="2"/>
                        <a:buChar char="ü"/>
                      </a:pP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Після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опанування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учнями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прийомами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додавання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частинами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і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на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підставі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переставного закону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пропонуються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таблиці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додавання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складені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за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сталим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значенням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суми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just">
                        <a:lnSpc>
                          <a:spcPct val="80000"/>
                        </a:lnSpc>
                        <a:spcAft>
                          <a:spcPts val="1000"/>
                        </a:spcAft>
                        <a:buFont typeface="Wingdings" pitchFamily="2" charset="2"/>
                        <a:buChar char="ü"/>
                      </a:pP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Числа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другої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п'ятірки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віднімають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також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ще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й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на           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підставі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взаємозв'язку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арифметичних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дій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додавання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й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віднімання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just">
                        <a:lnSpc>
                          <a:spcPct val="80000"/>
                        </a:lnSpc>
                        <a:spcAft>
                          <a:spcPts val="1000"/>
                        </a:spcAft>
                        <a:buFont typeface="Wingdings" pitchFamily="2" charset="2"/>
                        <a:buChar char="ü"/>
                      </a:pP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Після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опанування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учнями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віднімання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чисел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частинами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та на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підставі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взаємозв'язку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арифметичних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дій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додавання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й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віднімання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вводяться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таблиці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віднімання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за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сталим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зменшуваним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0" y="652918"/>
            <a:ext cx="8586758" cy="490066"/>
          </a:xfrm>
          <a:prstGeom prst="rect">
            <a:avLst/>
          </a:prstGeom>
        </p:spPr>
        <p:txBody>
          <a:bodyPr vert="horz" lIns="91440" rIns="45720" rtlCol="0" anchor="ctr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6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Реалізація змісту програми </a:t>
            </a:r>
            <a:br>
              <a:rPr kumimoji="0" lang="uk-UA" sz="36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uk-UA" sz="36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у підручнику С. Скворцова, </a:t>
            </a:r>
            <a:br>
              <a:rPr kumimoji="0" lang="uk-UA" sz="36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uk-UA" sz="36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О. Онопрієнко</a:t>
            </a:r>
            <a:br>
              <a:rPr kumimoji="0" lang="uk-UA" sz="36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3600" b="1" i="0" u="none" strike="noStrike" kern="1200" cap="none" spc="0" normalizeH="0" baseline="0" noProof="0" dirty="0">
              <a:ln w="18415" cmpd="sng">
                <a:solidFill>
                  <a:srgbClr val="FFC000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Рисунок 4" descr="скворцова 2 (зош1).png"/>
          <p:cNvPicPr>
            <a:picLocks noChangeAspect="1"/>
          </p:cNvPicPr>
          <p:nvPr/>
        </p:nvPicPr>
        <p:blipFill>
          <a:blip r:embed="rId2" cstate="print"/>
          <a:srcRect l="7605"/>
          <a:stretch>
            <a:fillRect/>
          </a:stretch>
        </p:blipFill>
        <p:spPr>
          <a:xfrm>
            <a:off x="8286776" y="-23"/>
            <a:ext cx="928694" cy="12804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" y="1214422"/>
          <a:ext cx="9143999" cy="65430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000495"/>
                <a:gridCol w="5143504"/>
              </a:tblGrid>
              <a:tr h="642918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uk-UA" sz="2400" kern="1200" dirty="0" smtClean="0"/>
                        <a:t>Зміст навчальної програми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uk-UA" sz="2400" dirty="0" smtClean="0"/>
                        <a:t>С. </a:t>
                      </a:r>
                      <a:r>
                        <a:rPr lang="uk-UA" sz="2400" dirty="0" err="1" smtClean="0"/>
                        <a:t>Скворцова</a:t>
                      </a:r>
                      <a:r>
                        <a:rPr lang="uk-UA" sz="2400" dirty="0" smtClean="0"/>
                        <a:t>,</a:t>
                      </a:r>
                    </a:p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uk-UA" sz="2400" dirty="0" smtClean="0"/>
                        <a:t>О. </a:t>
                      </a:r>
                      <a:r>
                        <a:rPr lang="uk-UA" sz="2400" dirty="0" err="1" smtClean="0"/>
                        <a:t>Онопрієнко</a:t>
                      </a:r>
                      <a:endParaRPr lang="uk-UA" sz="2400" dirty="0" smtClean="0"/>
                    </a:p>
                  </a:txBody>
                  <a:tcPr/>
                </a:tc>
              </a:tr>
              <a:tr h="5054512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kumimoji="0" lang="uk-UA" sz="2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Таблиці додавання і віднімання</a:t>
                      </a:r>
                    </a:p>
                    <a:p>
                      <a:pPr algn="l">
                        <a:lnSpc>
                          <a:spcPct val="80000"/>
                        </a:lnSpc>
                      </a:pPr>
                      <a:r>
                        <a:rPr kumimoji="0" lang="uk-UA" sz="2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Таблиці додавання та віднімання одноцифрових чисел з переходом через десяток. </a:t>
                      </a:r>
                    </a:p>
                    <a:p>
                      <a:pPr algn="l">
                        <a:lnSpc>
                          <a:spcPct val="80000"/>
                        </a:lnSpc>
                      </a:pPr>
                      <a:r>
                        <a:rPr kumimoji="0" lang="uk-UA" sz="2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Залежність результатів арифметичних дій від зміни одного  з компонентів при сталому іншому компоненті.</a:t>
                      </a:r>
                    </a:p>
                    <a:p>
                      <a:pPr algn="l">
                        <a:lnSpc>
                          <a:spcPct val="80000"/>
                        </a:lnSpc>
                      </a:pPr>
                      <a:r>
                        <a:rPr kumimoji="0" lang="uk-UA" sz="2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Прийом округлення.</a:t>
                      </a:r>
                    </a:p>
                    <a:p>
                      <a:pPr algn="l">
                        <a:lnSpc>
                          <a:spcPct val="80000"/>
                        </a:lnSpc>
                      </a:pPr>
                      <a:r>
                        <a:rPr kumimoji="0" lang="uk-UA" sz="2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Перевірка правильності виконання дій додавання і віднімання</a:t>
                      </a:r>
                    </a:p>
                    <a:p>
                      <a:pPr algn="l">
                        <a:lnSpc>
                          <a:spcPct val="80000"/>
                        </a:lnSpc>
                      </a:pPr>
                      <a:endParaRPr kumimoji="0" lang="uk-UA" sz="2400" b="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80000"/>
                        </a:lnSpc>
                        <a:spcAft>
                          <a:spcPts val="500"/>
                        </a:spcAft>
                        <a:buFont typeface="Wingdings" pitchFamily="2" charset="2"/>
                        <a:buChar char="ü"/>
                      </a:pP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Розглядається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залежність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суми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(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різниці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від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зміни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одного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доданків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зменшуваного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 при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сталому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другому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доданку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від'ємнику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).</a:t>
                      </a:r>
                    </a:p>
                    <a:p>
                      <a:pPr algn="just">
                        <a:lnSpc>
                          <a:spcPct val="80000"/>
                        </a:lnSpc>
                        <a:spcAft>
                          <a:spcPts val="500"/>
                        </a:spcAft>
                        <a:buFont typeface="Wingdings" pitchFamily="2" charset="2"/>
                        <a:buChar char="ü"/>
                      </a:pP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Розглядається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залежність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різниці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від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зміни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від'ємника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при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сталому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зменшуваному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just">
                        <a:lnSpc>
                          <a:spcPct val="80000"/>
                        </a:lnSpc>
                        <a:spcAft>
                          <a:spcPts val="500"/>
                        </a:spcAft>
                        <a:buFont typeface="Wingdings" pitchFamily="2" charset="2"/>
                        <a:buChar char="ü"/>
                      </a:pP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Вводиться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прийом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округлення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just">
                        <a:lnSpc>
                          <a:spcPct val="80000"/>
                        </a:lnSpc>
                        <a:spcAft>
                          <a:spcPts val="500"/>
                        </a:spcAft>
                        <a:buFont typeface="Wingdings" pitchFamily="2" charset="2"/>
                        <a:buChar char="ü"/>
                      </a:pP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Учні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виконують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обчислення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різними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способами.</a:t>
                      </a:r>
                    </a:p>
                    <a:p>
                      <a:pPr algn="just">
                        <a:lnSpc>
                          <a:spcPct val="80000"/>
                        </a:lnSpc>
                        <a:spcAft>
                          <a:spcPts val="500"/>
                        </a:spcAft>
                        <a:buFont typeface="Wingdings" pitchFamily="2" charset="2"/>
                        <a:buChar char="ü"/>
                      </a:pP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Вводиться правило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віднімання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числа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від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суми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й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відповідний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прийом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віднімання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just">
                        <a:lnSpc>
                          <a:spcPct val="80000"/>
                        </a:lnSpc>
                        <a:spcAft>
                          <a:spcPts val="500"/>
                        </a:spcAft>
                        <a:buFont typeface="Wingdings" pitchFamily="2" charset="2"/>
                        <a:buChar char="ü"/>
                      </a:pP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Учні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виконують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додавання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двома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способами: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частинами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і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округленням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;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віднімання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–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чотирма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способами.</a:t>
                      </a:r>
                    </a:p>
                    <a:p>
                      <a:pPr algn="just">
                        <a:lnSpc>
                          <a:spcPct val="80000"/>
                        </a:lnSpc>
                        <a:spcAft>
                          <a:spcPts val="1000"/>
                        </a:spcAft>
                        <a:buFont typeface="Wingdings" pitchFamily="2" charset="2"/>
                        <a:buChar char="ü"/>
                      </a:pPr>
                      <a:endParaRPr kumimoji="0" lang="ru-RU" sz="2400" i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80000"/>
                        </a:lnSpc>
                        <a:spcAft>
                          <a:spcPts val="1200"/>
                        </a:spcAft>
                        <a:buFont typeface="Wingdings" pitchFamily="2" charset="2"/>
                        <a:buNone/>
                      </a:pPr>
                      <a:endParaRPr kumimoji="0" lang="ru-RU" sz="2400" i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0" y="652918"/>
            <a:ext cx="8586758" cy="490066"/>
          </a:xfrm>
          <a:prstGeom prst="rect">
            <a:avLst/>
          </a:prstGeom>
        </p:spPr>
        <p:txBody>
          <a:bodyPr vert="horz" lIns="91440" rIns="45720" rtlCol="0" anchor="ctr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6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Реалізація змісту програми </a:t>
            </a:r>
            <a:br>
              <a:rPr kumimoji="0" lang="uk-UA" sz="36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uk-UA" sz="36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у підручнику С. Скворцова, </a:t>
            </a:r>
            <a:br>
              <a:rPr kumimoji="0" lang="uk-UA" sz="36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uk-UA" sz="36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О. Онопрієнко</a:t>
            </a:r>
            <a:br>
              <a:rPr kumimoji="0" lang="uk-UA" sz="36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3600" b="1" i="0" u="none" strike="noStrike" kern="1200" cap="none" spc="0" normalizeH="0" baseline="0" noProof="0" dirty="0">
              <a:ln w="18415" cmpd="sng">
                <a:solidFill>
                  <a:srgbClr val="FFC000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Рисунок 4" descr="скворцова 2 (зош1).png"/>
          <p:cNvPicPr>
            <a:picLocks noChangeAspect="1"/>
          </p:cNvPicPr>
          <p:nvPr/>
        </p:nvPicPr>
        <p:blipFill>
          <a:blip r:embed="rId2" cstate="print"/>
          <a:srcRect l="7605"/>
          <a:stretch>
            <a:fillRect/>
          </a:stretch>
        </p:blipFill>
        <p:spPr>
          <a:xfrm>
            <a:off x="8286776" y="-23"/>
            <a:ext cx="928694" cy="12804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9869a7a3d7749c277415e7ccb6ba79994aab57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НОГМ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8714</TotalTime>
  <Words>789</Words>
  <Application>Microsoft Office PowerPoint</Application>
  <PresentationFormat>Экран (4:3)</PresentationFormat>
  <Paragraphs>92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Модульная</vt:lpstr>
      <vt:lpstr>Реалізація вимог нової навчальної програми у чинних підручниках</vt:lpstr>
      <vt:lpstr>Реалізація змісту програми у підручнику Ф. Рівкінд,  Л. Оляницької</vt:lpstr>
      <vt:lpstr>Реалізація змісту програми у підручнику Ф. Рівкінд,  Л. Оляницької</vt:lpstr>
      <vt:lpstr>Реалізація змісту програми  у підручнику М. Богданович,   Г. Лишенко </vt:lpstr>
      <vt:lpstr>Реалізація змісту програми  у підручнику М. Богданович,   Г. Лишенко </vt:lpstr>
      <vt:lpstr>Слайд 6</vt:lpstr>
      <vt:lpstr>Слайд 7</vt:lpstr>
      <vt:lpstr>Слайд 8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7,8.   Методика формування обчислювальних навичок додавання і віднімання в межах 100</dc:title>
  <dc:creator>Admin</dc:creator>
  <cp:lastModifiedBy>Marinochka</cp:lastModifiedBy>
  <cp:revision>528</cp:revision>
  <dcterms:created xsi:type="dcterms:W3CDTF">2013-03-16T06:54:50Z</dcterms:created>
  <dcterms:modified xsi:type="dcterms:W3CDTF">2015-06-08T10:26:39Z</dcterms:modified>
</cp:coreProperties>
</file>