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5" r:id="rId2"/>
    <p:sldId id="390" r:id="rId3"/>
    <p:sldId id="336" r:id="rId4"/>
    <p:sldId id="337" r:id="rId5"/>
    <p:sldId id="343" r:id="rId6"/>
    <p:sldId id="340" r:id="rId7"/>
    <p:sldId id="341" r:id="rId8"/>
    <p:sldId id="342" r:id="rId9"/>
    <p:sldId id="345" r:id="rId10"/>
    <p:sldId id="347" r:id="rId11"/>
    <p:sldId id="348" r:id="rId12"/>
    <p:sldId id="349" r:id="rId13"/>
    <p:sldId id="350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C6BF2-872C-44D8-9909-A872A6A54FD0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B700D3-C1D7-46D4-961F-F6FD342B3D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Короткий запис задач, що містять два ключових слова.</a:t>
          </a:r>
          <a:endParaRPr lang="ru-RU" sz="2400" dirty="0"/>
        </a:p>
      </dgm:t>
    </dgm:pt>
    <dgm:pt modelId="{B9D92E8B-81D6-4ADF-9D81-1A9FBC9939AA}" type="parTrans" cxnId="{3B248482-735B-4B23-BC2B-B603570D4F4F}">
      <dgm:prSet/>
      <dgm:spPr/>
      <dgm:t>
        <a:bodyPr/>
        <a:lstStyle/>
        <a:p>
          <a:endParaRPr lang="ru-RU" sz="2400"/>
        </a:p>
      </dgm:t>
    </dgm:pt>
    <dgm:pt modelId="{477A8392-C5EF-46F8-A21E-19D9000A3878}" type="sibTrans" cxnId="{3B248482-735B-4B23-BC2B-B603570D4F4F}">
      <dgm:prSet custT="1"/>
      <dgm:spPr/>
      <dgm:t>
        <a:bodyPr/>
        <a:lstStyle/>
        <a:p>
          <a:endParaRPr lang="ru-RU" sz="2400"/>
        </a:p>
      </dgm:t>
    </dgm:pt>
    <dgm:pt modelId="{3A5DC414-7174-44BF-912B-8620DB4C0AC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Короткий запис задач, що містять три ключових слова.</a:t>
          </a:r>
          <a:endParaRPr lang="ru-RU" sz="2400" dirty="0"/>
        </a:p>
      </dgm:t>
    </dgm:pt>
    <dgm:pt modelId="{B147AFE8-7B18-4A79-90B5-532BA99A06FC}" type="parTrans" cxnId="{9103C7DC-969F-4351-808A-576168E56CD2}">
      <dgm:prSet/>
      <dgm:spPr/>
      <dgm:t>
        <a:bodyPr/>
        <a:lstStyle/>
        <a:p>
          <a:endParaRPr lang="ru-RU" sz="2400"/>
        </a:p>
      </dgm:t>
    </dgm:pt>
    <dgm:pt modelId="{8806545E-1664-4825-BB89-085E7A1ECAF1}" type="sibTrans" cxnId="{9103C7DC-969F-4351-808A-576168E56CD2}">
      <dgm:prSet custT="1"/>
      <dgm:spPr/>
      <dgm:t>
        <a:bodyPr/>
        <a:lstStyle/>
        <a:p>
          <a:endParaRPr lang="ru-RU" sz="2400"/>
        </a:p>
      </dgm:t>
    </dgm:pt>
    <dgm:pt modelId="{1048629B-990E-4E1D-973D-64196B818F5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Опорні схеми задач.</a:t>
          </a:r>
          <a:endParaRPr lang="ru-RU" sz="2400" dirty="0"/>
        </a:p>
      </dgm:t>
    </dgm:pt>
    <dgm:pt modelId="{7745F71C-A6F3-4001-AC82-4362BD8AD498}" type="parTrans" cxnId="{1E966FCF-1616-47D2-8500-633BEF96FB93}">
      <dgm:prSet/>
      <dgm:spPr/>
      <dgm:t>
        <a:bodyPr/>
        <a:lstStyle/>
        <a:p>
          <a:endParaRPr lang="ru-RU" sz="2400"/>
        </a:p>
      </dgm:t>
    </dgm:pt>
    <dgm:pt modelId="{CE8067A7-C8B1-4248-B66C-27741B9340D5}" type="sibTrans" cxnId="{1E966FCF-1616-47D2-8500-633BEF96FB93}">
      <dgm:prSet custT="1"/>
      <dgm:spPr/>
      <dgm:t>
        <a:bodyPr/>
        <a:lstStyle/>
        <a:p>
          <a:endParaRPr lang="ru-RU" sz="2400"/>
        </a:p>
      </dgm:t>
    </dgm:pt>
    <dgm:pt modelId="{FA86FDFB-A0DE-4AF6-AA28-0B454192D11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Самостійне складання короткого запису до задачі.</a:t>
          </a:r>
          <a:endParaRPr lang="ru-RU" sz="2400" dirty="0"/>
        </a:p>
      </dgm:t>
    </dgm:pt>
    <dgm:pt modelId="{865523FB-0AEB-430B-8911-3A3F66FBA632}" type="parTrans" cxnId="{BA37CF13-99A1-4270-BF9C-DBBC4D085C02}">
      <dgm:prSet/>
      <dgm:spPr/>
      <dgm:t>
        <a:bodyPr/>
        <a:lstStyle/>
        <a:p>
          <a:endParaRPr lang="ru-RU" sz="2400"/>
        </a:p>
      </dgm:t>
    </dgm:pt>
    <dgm:pt modelId="{B8E43EE7-AA6F-41E6-B79B-5AB75FC58860}" type="sibTrans" cxnId="{BA37CF13-99A1-4270-BF9C-DBBC4D085C02}">
      <dgm:prSet/>
      <dgm:spPr/>
      <dgm:t>
        <a:bodyPr/>
        <a:lstStyle/>
        <a:p>
          <a:endParaRPr lang="ru-RU" sz="2400"/>
        </a:p>
      </dgm:t>
    </dgm:pt>
    <dgm:pt modelId="{3B61287D-6428-4257-9FF6-960D6C5626AE}" type="pres">
      <dgm:prSet presAssocID="{5B0C6BF2-872C-44D8-9909-A872A6A54FD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5F7C38-4463-4C5B-8B96-96657356B08C}" type="pres">
      <dgm:prSet presAssocID="{5B0C6BF2-872C-44D8-9909-A872A6A54FD0}" presName="dummyMaxCanvas" presStyleCnt="0">
        <dgm:presLayoutVars/>
      </dgm:prSet>
      <dgm:spPr/>
    </dgm:pt>
    <dgm:pt modelId="{C399530F-2886-4BE0-8AA1-CD92772FD769}" type="pres">
      <dgm:prSet presAssocID="{5B0C6BF2-872C-44D8-9909-A872A6A54FD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0B21-F70A-4ADF-96A1-5DD607D53517}" type="pres">
      <dgm:prSet presAssocID="{5B0C6BF2-872C-44D8-9909-A872A6A54FD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69B03-B542-4D55-892B-0C6DD8B20F95}" type="pres">
      <dgm:prSet presAssocID="{5B0C6BF2-872C-44D8-9909-A872A6A54FD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AEEB4-9D0C-46E7-BEB9-49E191207F17}" type="pres">
      <dgm:prSet presAssocID="{5B0C6BF2-872C-44D8-9909-A872A6A54FD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373D6-931D-4740-9288-2EE7348653EA}" type="pres">
      <dgm:prSet presAssocID="{5B0C6BF2-872C-44D8-9909-A872A6A54FD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45B04-66D9-47F2-95B6-52E0A4377696}" type="pres">
      <dgm:prSet presAssocID="{5B0C6BF2-872C-44D8-9909-A872A6A54FD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D8FEA-A2E1-4341-845D-5441936C7CCB}" type="pres">
      <dgm:prSet presAssocID="{5B0C6BF2-872C-44D8-9909-A872A6A54FD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E6F90-D4C2-4FD1-B897-7CCC3A41CE0E}" type="pres">
      <dgm:prSet presAssocID="{5B0C6BF2-872C-44D8-9909-A872A6A54FD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F3CC4-EB3D-4E54-B91A-0E095B056158}" type="pres">
      <dgm:prSet presAssocID="{5B0C6BF2-872C-44D8-9909-A872A6A54FD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A63E5-B0D7-4CE8-8C67-6EAE39395819}" type="pres">
      <dgm:prSet presAssocID="{5B0C6BF2-872C-44D8-9909-A872A6A54FD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3A2A-CBC8-4D73-9ECE-AF38E43E908A}" type="pres">
      <dgm:prSet presAssocID="{5B0C6BF2-872C-44D8-9909-A872A6A54FD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69074-F2D2-4B46-81AC-0FFE45BD600A}" type="presOf" srcId="{CE8067A7-C8B1-4248-B66C-27741B9340D5}" destId="{9B3D8FEA-A2E1-4341-845D-5441936C7CCB}" srcOrd="0" destOrd="0" presId="urn:microsoft.com/office/officeart/2005/8/layout/vProcess5"/>
    <dgm:cxn modelId="{2D25E361-0E16-45F3-86C0-E6E6AA4CF80E}" type="presOf" srcId="{8806545E-1664-4825-BB89-085E7A1ECAF1}" destId="{55845B04-66D9-47F2-95B6-52E0A4377696}" srcOrd="0" destOrd="0" presId="urn:microsoft.com/office/officeart/2005/8/layout/vProcess5"/>
    <dgm:cxn modelId="{3B248482-735B-4B23-BC2B-B603570D4F4F}" srcId="{5B0C6BF2-872C-44D8-9909-A872A6A54FD0}" destId="{A8B700D3-C1D7-46D4-961F-F6FD342B3DB1}" srcOrd="0" destOrd="0" parTransId="{B9D92E8B-81D6-4ADF-9D81-1A9FBC9939AA}" sibTransId="{477A8392-C5EF-46F8-A21E-19D9000A3878}"/>
    <dgm:cxn modelId="{A2428909-AB36-4172-9BE1-1ADF64D0B2A0}" type="presOf" srcId="{1048629B-990E-4E1D-973D-64196B818F5E}" destId="{EBCA63E5-B0D7-4CE8-8C67-6EAE39395819}" srcOrd="1" destOrd="0" presId="urn:microsoft.com/office/officeart/2005/8/layout/vProcess5"/>
    <dgm:cxn modelId="{50AEF0A2-98C6-417E-B1B7-C859B716349E}" type="presOf" srcId="{A8B700D3-C1D7-46D4-961F-F6FD342B3DB1}" destId="{C399530F-2886-4BE0-8AA1-CD92772FD769}" srcOrd="0" destOrd="0" presId="urn:microsoft.com/office/officeart/2005/8/layout/vProcess5"/>
    <dgm:cxn modelId="{1E966FCF-1616-47D2-8500-633BEF96FB93}" srcId="{5B0C6BF2-872C-44D8-9909-A872A6A54FD0}" destId="{1048629B-990E-4E1D-973D-64196B818F5E}" srcOrd="2" destOrd="0" parTransId="{7745F71C-A6F3-4001-AC82-4362BD8AD498}" sibTransId="{CE8067A7-C8B1-4248-B66C-27741B9340D5}"/>
    <dgm:cxn modelId="{2E408BBE-8C80-4A75-8980-AA03065DD833}" type="presOf" srcId="{1048629B-990E-4E1D-973D-64196B818F5E}" destId="{DF769B03-B542-4D55-892B-0C6DD8B20F95}" srcOrd="0" destOrd="0" presId="urn:microsoft.com/office/officeart/2005/8/layout/vProcess5"/>
    <dgm:cxn modelId="{AACE4D4A-4207-4E2B-88C2-F7F9C697569A}" type="presOf" srcId="{A8B700D3-C1D7-46D4-961F-F6FD342B3DB1}" destId="{E07E6F90-D4C2-4FD1-B897-7CCC3A41CE0E}" srcOrd="1" destOrd="0" presId="urn:microsoft.com/office/officeart/2005/8/layout/vProcess5"/>
    <dgm:cxn modelId="{8F1382D4-8CC1-415C-A5BF-703BD70E3547}" type="presOf" srcId="{477A8392-C5EF-46F8-A21E-19D9000A3878}" destId="{C10373D6-931D-4740-9288-2EE7348653EA}" srcOrd="0" destOrd="0" presId="urn:microsoft.com/office/officeart/2005/8/layout/vProcess5"/>
    <dgm:cxn modelId="{A8B7266C-9576-49B1-9276-485CDC97BE5B}" type="presOf" srcId="{FA86FDFB-A0DE-4AF6-AA28-0B454192D111}" destId="{695D3A2A-CBC8-4D73-9ECE-AF38E43E908A}" srcOrd="1" destOrd="0" presId="urn:microsoft.com/office/officeart/2005/8/layout/vProcess5"/>
    <dgm:cxn modelId="{4BE1A799-17EE-47BE-9CD6-A0F16766CEFC}" type="presOf" srcId="{3A5DC414-7174-44BF-912B-8620DB4C0ACD}" destId="{098F3CC4-EB3D-4E54-B91A-0E095B056158}" srcOrd="1" destOrd="0" presId="urn:microsoft.com/office/officeart/2005/8/layout/vProcess5"/>
    <dgm:cxn modelId="{B82998E0-2AD1-4F06-8CBB-7A60488B2903}" type="presOf" srcId="{3A5DC414-7174-44BF-912B-8620DB4C0ACD}" destId="{59370B21-F70A-4ADF-96A1-5DD607D53517}" srcOrd="0" destOrd="0" presId="urn:microsoft.com/office/officeart/2005/8/layout/vProcess5"/>
    <dgm:cxn modelId="{EF98094F-2DC1-4C59-B100-92F2F570253E}" type="presOf" srcId="{FA86FDFB-A0DE-4AF6-AA28-0B454192D111}" destId="{CFAAEEB4-9D0C-46E7-BEB9-49E191207F17}" srcOrd="0" destOrd="0" presId="urn:microsoft.com/office/officeart/2005/8/layout/vProcess5"/>
    <dgm:cxn modelId="{BA37CF13-99A1-4270-BF9C-DBBC4D085C02}" srcId="{5B0C6BF2-872C-44D8-9909-A872A6A54FD0}" destId="{FA86FDFB-A0DE-4AF6-AA28-0B454192D111}" srcOrd="3" destOrd="0" parTransId="{865523FB-0AEB-430B-8911-3A3F66FBA632}" sibTransId="{B8E43EE7-AA6F-41E6-B79B-5AB75FC58860}"/>
    <dgm:cxn modelId="{9103C7DC-969F-4351-808A-576168E56CD2}" srcId="{5B0C6BF2-872C-44D8-9909-A872A6A54FD0}" destId="{3A5DC414-7174-44BF-912B-8620DB4C0ACD}" srcOrd="1" destOrd="0" parTransId="{B147AFE8-7B18-4A79-90B5-532BA99A06FC}" sibTransId="{8806545E-1664-4825-BB89-085E7A1ECAF1}"/>
    <dgm:cxn modelId="{2C0FC653-7D5F-40A5-A344-58ED6B6654C3}" type="presOf" srcId="{5B0C6BF2-872C-44D8-9909-A872A6A54FD0}" destId="{3B61287D-6428-4257-9FF6-960D6C5626AE}" srcOrd="0" destOrd="0" presId="urn:microsoft.com/office/officeart/2005/8/layout/vProcess5"/>
    <dgm:cxn modelId="{F0B3555F-D181-49FE-A003-DAF21C585510}" type="presParOf" srcId="{3B61287D-6428-4257-9FF6-960D6C5626AE}" destId="{6E5F7C38-4463-4C5B-8B96-96657356B08C}" srcOrd="0" destOrd="0" presId="urn:microsoft.com/office/officeart/2005/8/layout/vProcess5"/>
    <dgm:cxn modelId="{4245C4F9-6EEA-43D4-AA9B-998091FF81DE}" type="presParOf" srcId="{3B61287D-6428-4257-9FF6-960D6C5626AE}" destId="{C399530F-2886-4BE0-8AA1-CD92772FD769}" srcOrd="1" destOrd="0" presId="urn:microsoft.com/office/officeart/2005/8/layout/vProcess5"/>
    <dgm:cxn modelId="{CD49C2D1-D78C-4DCD-B8D7-12698A125C13}" type="presParOf" srcId="{3B61287D-6428-4257-9FF6-960D6C5626AE}" destId="{59370B21-F70A-4ADF-96A1-5DD607D53517}" srcOrd="2" destOrd="0" presId="urn:microsoft.com/office/officeart/2005/8/layout/vProcess5"/>
    <dgm:cxn modelId="{7E688373-6ACF-401D-84A9-0E8EB9529491}" type="presParOf" srcId="{3B61287D-6428-4257-9FF6-960D6C5626AE}" destId="{DF769B03-B542-4D55-892B-0C6DD8B20F95}" srcOrd="3" destOrd="0" presId="urn:microsoft.com/office/officeart/2005/8/layout/vProcess5"/>
    <dgm:cxn modelId="{22E082E8-6A29-4D5E-99C0-D8122ACE16C8}" type="presParOf" srcId="{3B61287D-6428-4257-9FF6-960D6C5626AE}" destId="{CFAAEEB4-9D0C-46E7-BEB9-49E191207F17}" srcOrd="4" destOrd="0" presId="urn:microsoft.com/office/officeart/2005/8/layout/vProcess5"/>
    <dgm:cxn modelId="{C676DAA2-BA16-4A9D-88BE-C7A28906DFB0}" type="presParOf" srcId="{3B61287D-6428-4257-9FF6-960D6C5626AE}" destId="{C10373D6-931D-4740-9288-2EE7348653EA}" srcOrd="5" destOrd="0" presId="urn:microsoft.com/office/officeart/2005/8/layout/vProcess5"/>
    <dgm:cxn modelId="{5110BF74-1778-4574-883A-C8630FE5A1D9}" type="presParOf" srcId="{3B61287D-6428-4257-9FF6-960D6C5626AE}" destId="{55845B04-66D9-47F2-95B6-52E0A4377696}" srcOrd="6" destOrd="0" presId="urn:microsoft.com/office/officeart/2005/8/layout/vProcess5"/>
    <dgm:cxn modelId="{7845F1EB-EAC6-49F7-8E5E-75D029F6E9CF}" type="presParOf" srcId="{3B61287D-6428-4257-9FF6-960D6C5626AE}" destId="{9B3D8FEA-A2E1-4341-845D-5441936C7CCB}" srcOrd="7" destOrd="0" presId="urn:microsoft.com/office/officeart/2005/8/layout/vProcess5"/>
    <dgm:cxn modelId="{43A95268-9216-49FA-AE97-42E576454D4C}" type="presParOf" srcId="{3B61287D-6428-4257-9FF6-960D6C5626AE}" destId="{E07E6F90-D4C2-4FD1-B897-7CCC3A41CE0E}" srcOrd="8" destOrd="0" presId="urn:microsoft.com/office/officeart/2005/8/layout/vProcess5"/>
    <dgm:cxn modelId="{D1587D1F-6E4C-47BF-BECB-0C86E9204B25}" type="presParOf" srcId="{3B61287D-6428-4257-9FF6-960D6C5626AE}" destId="{098F3CC4-EB3D-4E54-B91A-0E095B056158}" srcOrd="9" destOrd="0" presId="urn:microsoft.com/office/officeart/2005/8/layout/vProcess5"/>
    <dgm:cxn modelId="{7A02A07A-FEBD-45C6-BA0F-4E3FE1E3EA6B}" type="presParOf" srcId="{3B61287D-6428-4257-9FF6-960D6C5626AE}" destId="{EBCA63E5-B0D7-4CE8-8C67-6EAE39395819}" srcOrd="10" destOrd="0" presId="urn:microsoft.com/office/officeart/2005/8/layout/vProcess5"/>
    <dgm:cxn modelId="{2871E0F0-A52F-41BF-BEBD-99B76706176F}" type="presParOf" srcId="{3B61287D-6428-4257-9FF6-960D6C5626AE}" destId="{695D3A2A-CBC8-4D73-9ECE-AF38E43E908A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3600" dirty="0" smtClean="0"/>
              <a:t>Навчання складання короткого запису </a:t>
            </a:r>
            <a:r>
              <a:rPr lang="uk-UA" sz="3600" dirty="0" smtClean="0"/>
              <a:t>задачі</a:t>
            </a:r>
            <a:endParaRPr lang="ru-RU" sz="3600" dirty="0"/>
          </a:p>
        </p:txBody>
      </p:sp>
      <p:pic>
        <p:nvPicPr>
          <p:cNvPr id="6" name="Рисунок 5" descr="C:\Documents and Settings\Admin\Рабочий стол\документы со страрого ноута\Підручник. 1 клас\Ранок\Апробация\ХАрьков, гимназия 172\математика ФОТО 1кл\IMG_1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167" y="0"/>
            <a:ext cx="46048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Добір опорної схеми до задачі</a:t>
            </a:r>
            <a:endParaRPr lang="ru-RU" sz="36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878012"/>
            <a:ext cx="6305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Складання короткого запису</a:t>
            </a:r>
            <a:endParaRPr lang="ru-RU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276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4176464" cy="199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37112"/>
            <a:ext cx="4184898" cy="197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14818"/>
            <a:ext cx="5092652" cy="20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Задача на знаходження невідомого доданка</a:t>
            </a:r>
            <a:endParaRPr lang="ru-RU" sz="3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5926"/>
            <a:ext cx="7560840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2143116"/>
            <a:ext cx="5000660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500306"/>
            <a:ext cx="1785950" cy="285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786058"/>
            <a:ext cx="3500462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43042" y="2784470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верх стрелка 9"/>
          <p:cNvSpPr/>
          <p:nvPr/>
        </p:nvSpPr>
        <p:spPr>
          <a:xfrm flipH="1">
            <a:off x="1500166" y="2500306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2071678"/>
            <a:ext cx="1571636" cy="4286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2500306"/>
            <a:ext cx="1500198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3610277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10 м.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60" y="4071942"/>
            <a:ext cx="26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222565" y="42532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16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714876" y="3181649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10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83317" y="5324789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16  - 10  = 6 (м.)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3428992" y="2143116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357290" y="2428868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428860" y="5967731"/>
            <a:ext cx="250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6 рудих мурашок.</a:t>
            </a:r>
            <a:endParaRPr lang="ru-RU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6233710" y="31816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357290" y="2500306"/>
            <a:ext cx="3286148" cy="28575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786050" y="2500306"/>
            <a:ext cx="1785950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42976" y="361027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Чорні -</a:t>
            </a:r>
            <a:endParaRPr lang="ru-RU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1142976" y="403890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Руді -</a:t>
            </a:r>
            <a:endParaRPr lang="ru-RU" sz="2400" dirty="0"/>
          </a:p>
        </p:txBody>
      </p:sp>
      <p:sp>
        <p:nvSpPr>
          <p:cNvPr id="82" name="Правая фигурная скобка 81"/>
          <p:cNvSpPr/>
          <p:nvPr/>
        </p:nvSpPr>
        <p:spPr>
          <a:xfrm>
            <a:off x="3000364" y="3714752"/>
            <a:ext cx="285752" cy="78581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3214678" y="3896029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16м.</a:t>
            </a:r>
            <a:endParaRPr lang="ru-RU" sz="2400" b="1" dirty="0"/>
          </a:p>
        </p:txBody>
      </p:sp>
      <p:grpSp>
        <p:nvGrpSpPr>
          <p:cNvPr id="147" name="Группа 146"/>
          <p:cNvGrpSpPr/>
          <p:nvPr/>
        </p:nvGrpSpPr>
        <p:grpSpPr>
          <a:xfrm>
            <a:off x="3929059" y="3857628"/>
            <a:ext cx="3071834" cy="214314"/>
            <a:chOff x="4143372" y="3857628"/>
            <a:chExt cx="3429341" cy="214314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143372" y="3857628"/>
              <a:ext cx="1071173" cy="214314"/>
              <a:chOff x="785786" y="1571612"/>
              <a:chExt cx="2143140" cy="142876"/>
            </a:xfrm>
          </p:grpSpPr>
          <p:grpSp>
            <p:nvGrpSpPr>
              <p:cNvPr id="25" name="Группа 26"/>
              <p:cNvGrpSpPr/>
              <p:nvPr/>
            </p:nvGrpSpPr>
            <p:grpSpPr>
              <a:xfrm>
                <a:off x="785786" y="1571612"/>
                <a:ext cx="428628" cy="142876"/>
                <a:chOff x="785786" y="1571612"/>
                <a:chExt cx="428628" cy="142876"/>
              </a:xfrm>
            </p:grpSpPr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785786" y="1643050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rot="5400000" flipH="1" flipV="1">
                  <a:off x="714745" y="1642653"/>
                  <a:ext cx="142876" cy="79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213620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1642247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071670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500299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Группа 83"/>
            <p:cNvGrpSpPr/>
            <p:nvPr/>
          </p:nvGrpSpPr>
          <p:grpSpPr>
            <a:xfrm>
              <a:off x="5214942" y="3964785"/>
              <a:ext cx="1071173" cy="2382"/>
              <a:chOff x="785786" y="1643050"/>
              <a:chExt cx="2143140" cy="1588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85786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1213620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1642247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2071670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2500298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Группа 104"/>
            <p:cNvGrpSpPr/>
            <p:nvPr/>
          </p:nvGrpSpPr>
          <p:grpSpPr>
            <a:xfrm>
              <a:off x="6286512" y="3964785"/>
              <a:ext cx="1071173" cy="2382"/>
              <a:chOff x="785786" y="1643050"/>
              <a:chExt cx="2143140" cy="1588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1213620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1642247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2071670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2500299" y="1643050"/>
                <a:ext cx="42862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Группа 26"/>
            <p:cNvGrpSpPr/>
            <p:nvPr/>
          </p:nvGrpSpPr>
          <p:grpSpPr>
            <a:xfrm>
              <a:off x="7358082" y="3857628"/>
              <a:ext cx="214631" cy="214314"/>
              <a:chOff x="785786" y="1571612"/>
              <a:chExt cx="429422" cy="142876"/>
            </a:xfrm>
          </p:grpSpPr>
          <p:cxnSp>
            <p:nvCxnSpPr>
              <p:cNvPr id="144" name="Прямая соединительная линия 14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9" name="Прямая соединительная линия 148"/>
          <p:cNvCxnSpPr/>
          <p:nvPr/>
        </p:nvCxnSpPr>
        <p:spPr>
          <a:xfrm>
            <a:off x="3929058" y="278447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Выгнутая вверх стрелка 150"/>
          <p:cNvSpPr/>
          <p:nvPr/>
        </p:nvSpPr>
        <p:spPr>
          <a:xfrm flipH="1">
            <a:off x="3428992" y="2500306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3929058" y="3571876"/>
            <a:ext cx="1928826" cy="642942"/>
            <a:chOff x="5357818" y="1071546"/>
            <a:chExt cx="785818" cy="285752"/>
          </a:xfrm>
        </p:grpSpPr>
        <p:sp>
          <p:nvSpPr>
            <p:cNvPr id="128" name="Дуга 127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Дуга 128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5857884" y="3571876"/>
            <a:ext cx="1143008" cy="642942"/>
            <a:chOff x="5357818" y="1071546"/>
            <a:chExt cx="785818" cy="285752"/>
          </a:xfrm>
        </p:grpSpPr>
        <p:sp>
          <p:nvSpPr>
            <p:cNvPr id="131" name="Дуга 130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Дуга 131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 flipV="1">
            <a:off x="3929058" y="3857628"/>
            <a:ext cx="3071834" cy="428628"/>
            <a:chOff x="5357818" y="1071546"/>
            <a:chExt cx="785818" cy="285752"/>
          </a:xfrm>
        </p:grpSpPr>
        <p:sp>
          <p:nvSpPr>
            <p:cNvPr id="134" name="Дуга 13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Дуга 13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7" name="Прямая соединительная линия 136"/>
          <p:cNvCxnSpPr/>
          <p:nvPr/>
        </p:nvCxnSpPr>
        <p:spPr>
          <a:xfrm rot="5400000" flipH="1" flipV="1">
            <a:off x="5741799" y="3964607"/>
            <a:ext cx="214314" cy="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46" grpId="0"/>
      <p:bldP spid="65" grpId="0"/>
      <p:bldP spid="66" grpId="0"/>
      <p:bldP spid="70" grpId="0" animBg="1"/>
      <p:bldP spid="70" grpId="1" animBg="1"/>
      <p:bldP spid="71" grpId="0" animBg="1"/>
      <p:bldP spid="71" grpId="1" animBg="1"/>
      <p:bldP spid="75" grpId="0"/>
      <p:bldP spid="77" grpId="0"/>
      <p:bldP spid="78" grpId="0" animBg="1"/>
      <p:bldP spid="78" grpId="1" animBg="1"/>
      <p:bldP spid="79" grpId="0" animBg="1"/>
      <p:bldP spid="79" grpId="1" animBg="1"/>
      <p:bldP spid="80" grpId="0"/>
      <p:bldP spid="81" grpId="0"/>
      <p:bldP spid="82" grpId="0" animBg="1"/>
      <p:bldP spid="83" grpId="0"/>
      <p:bldP spid="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Ознайомлення із коротким записом задачі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500174"/>
          <a:ext cx="878687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99530F-2886-4BE0-8AA1-CD92772FD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399530F-2886-4BE0-8AA1-CD92772FD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373D6-931D-4740-9288-2EE734865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10373D6-931D-4740-9288-2EE734865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370B21-F70A-4ADF-96A1-5DD607D53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9370B21-F70A-4ADF-96A1-5DD607D53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45B04-66D9-47F2-95B6-52E0A4377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5845B04-66D9-47F2-95B6-52E0A4377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769B03-B542-4D55-892B-0C6DD8B2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F769B03-B542-4D55-892B-0C6DD8B20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3D8FEA-A2E1-4341-845D-5441936C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B3D8FEA-A2E1-4341-845D-5441936C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AAEEB4-9D0C-46E7-BEB9-49E191207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FAAEEB4-9D0C-46E7-BEB9-49E191207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Короткий запис задач,що містять два ключових слова</a:t>
            </a:r>
            <a:endParaRPr lang="ru-RU" sz="3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7823"/>
          <a:stretch>
            <a:fillRect/>
          </a:stretch>
        </p:blipFill>
        <p:spPr bwMode="auto">
          <a:xfrm>
            <a:off x="159519" y="1479481"/>
            <a:ext cx="8770199" cy="66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177" b="78648"/>
          <a:stretch>
            <a:fillRect/>
          </a:stretch>
        </p:blipFill>
        <p:spPr bwMode="auto">
          <a:xfrm>
            <a:off x="373801" y="2143116"/>
            <a:ext cx="8770199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1352" r="45615" b="58986"/>
          <a:stretch>
            <a:fillRect/>
          </a:stretch>
        </p:blipFill>
        <p:spPr bwMode="auto">
          <a:xfrm>
            <a:off x="-32" y="2571744"/>
            <a:ext cx="476967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7018" t="21352" b="58986"/>
          <a:stretch>
            <a:fillRect/>
          </a:stretch>
        </p:blipFill>
        <p:spPr bwMode="auto">
          <a:xfrm>
            <a:off x="5000628" y="2643182"/>
            <a:ext cx="376957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1014" b="36702"/>
          <a:stretch>
            <a:fillRect/>
          </a:stretch>
        </p:blipFill>
        <p:spPr bwMode="auto">
          <a:xfrm>
            <a:off x="159519" y="3643314"/>
            <a:ext cx="877019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9549" t="65540" r="34021" b="12177"/>
          <a:stretch>
            <a:fillRect/>
          </a:stretch>
        </p:blipFill>
        <p:spPr bwMode="auto">
          <a:xfrm>
            <a:off x="1714480" y="4929198"/>
            <a:ext cx="407196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70866" t="61987" b="13108"/>
          <a:stretch>
            <a:fillRect/>
          </a:stretch>
        </p:blipFill>
        <p:spPr bwMode="auto">
          <a:xfrm>
            <a:off x="6017403" y="4786322"/>
            <a:ext cx="25551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88203"/>
          <a:stretch>
            <a:fillRect/>
          </a:stretch>
        </p:blipFill>
        <p:spPr bwMode="auto">
          <a:xfrm>
            <a:off x="159519" y="6072206"/>
            <a:ext cx="877019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Задача на знаходження суми</a:t>
            </a:r>
            <a:endParaRPr lang="ru-RU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29600" cy="26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2643182"/>
            <a:ext cx="4643470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643182"/>
            <a:ext cx="292895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000372"/>
            <a:ext cx="292895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86050" y="300037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6248" y="3000372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ыгнутая вверх стрелка 26"/>
          <p:cNvSpPr/>
          <p:nvPr/>
        </p:nvSpPr>
        <p:spPr>
          <a:xfrm flipH="1">
            <a:off x="2571736" y="2643182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flipH="1">
            <a:off x="4143372" y="2643182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2643182"/>
            <a:ext cx="1357322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00496" y="2643182"/>
            <a:ext cx="1357322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4554" y="36102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00232" y="41103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00694" y="2643182"/>
            <a:ext cx="292895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3000372"/>
            <a:ext cx="292895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10350" y="2643182"/>
            <a:ext cx="91917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00298" y="3643314"/>
            <a:ext cx="214314" cy="8572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81656" y="2714620"/>
            <a:ext cx="847732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652698" y="3857628"/>
            <a:ext cx="20479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000892" y="33245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19594" y="33245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876784" y="33245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3857620" y="3786190"/>
            <a:ext cx="1214446" cy="214314"/>
            <a:chOff x="785786" y="1571612"/>
            <a:chExt cx="2143934" cy="142876"/>
          </a:xfrm>
        </p:grpSpPr>
        <p:grpSp>
          <p:nvGrpSpPr>
            <p:cNvPr id="46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TextBox 87"/>
          <p:cNvSpPr txBox="1"/>
          <p:nvPr/>
        </p:nvSpPr>
        <p:spPr>
          <a:xfrm>
            <a:off x="4286248" y="3143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grpSp>
        <p:nvGrpSpPr>
          <p:cNvPr id="89" name="Группа 88"/>
          <p:cNvGrpSpPr/>
          <p:nvPr/>
        </p:nvGrpSpPr>
        <p:grpSpPr>
          <a:xfrm>
            <a:off x="4857752" y="3786190"/>
            <a:ext cx="1143008" cy="214314"/>
            <a:chOff x="785786" y="1571612"/>
            <a:chExt cx="2143934" cy="142876"/>
          </a:xfrm>
        </p:grpSpPr>
        <p:cxnSp>
          <p:nvCxnSpPr>
            <p:cNvPr id="107" name="Прямая соединительная линия 106"/>
            <p:cNvCxnSpPr/>
            <p:nvPr/>
          </p:nvCxnSpPr>
          <p:spPr>
            <a:xfrm>
              <a:off x="785786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Box 110"/>
          <p:cNvSpPr txBox="1"/>
          <p:nvPr/>
        </p:nvSpPr>
        <p:spPr>
          <a:xfrm>
            <a:off x="5357818" y="31816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4786314" y="41103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000892" y="3786190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 + 4 = 9</a:t>
            </a:r>
            <a:endParaRPr lang="ru-RU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7929586" y="42532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9</a:t>
            </a:r>
            <a:endParaRPr lang="ru-RU" sz="2400" b="1" dirty="0"/>
          </a:p>
        </p:txBody>
      </p:sp>
      <p:sp>
        <p:nvSpPr>
          <p:cNvPr id="116" name="TextBox 50"/>
          <p:cNvSpPr txBox="1"/>
          <p:nvPr/>
        </p:nvSpPr>
        <p:spPr>
          <a:xfrm>
            <a:off x="7572396" y="3571876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Розв'язання 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7" name="TextBox 50"/>
          <p:cNvSpPr txBox="1"/>
          <p:nvPr/>
        </p:nvSpPr>
        <p:spPr>
          <a:xfrm>
            <a:off x="7715272" y="407194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B0F0"/>
                </a:solidFill>
              </a:rPr>
              <a:t>Відповідь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2357422" y="264318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3857620" y="264318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3857620" y="3500438"/>
            <a:ext cx="1214446" cy="642942"/>
            <a:chOff x="5357818" y="1071546"/>
            <a:chExt cx="785818" cy="285752"/>
          </a:xfrm>
        </p:grpSpPr>
        <p:sp>
          <p:nvSpPr>
            <p:cNvPr id="79" name="Дуга 7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Дуга 7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072066" y="3571876"/>
            <a:ext cx="928694" cy="571504"/>
            <a:chOff x="5357818" y="1071546"/>
            <a:chExt cx="785818" cy="285752"/>
          </a:xfrm>
        </p:grpSpPr>
        <p:sp>
          <p:nvSpPr>
            <p:cNvPr id="82" name="Дуга 8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Дуга 8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 flipV="1">
            <a:off x="3857620" y="3714752"/>
            <a:ext cx="2143140" cy="500066"/>
            <a:chOff x="5357818" y="1071546"/>
            <a:chExt cx="785818" cy="285752"/>
          </a:xfrm>
        </p:grpSpPr>
        <p:sp>
          <p:nvSpPr>
            <p:cNvPr id="85" name="Дуга 84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Дуга 85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100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100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 animBg="1"/>
      <p:bldP spid="28" grpId="0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88" grpId="0"/>
      <p:bldP spid="111" grpId="0"/>
      <p:bldP spid="113" grpId="0"/>
      <p:bldP spid="114" grpId="0"/>
      <p:bldP spid="115" grpId="0"/>
      <p:bldP spid="116" grpId="0"/>
      <p:bldP spid="116" grpId="1"/>
      <p:bldP spid="117" grpId="0"/>
      <p:bldP spid="117" grpId="1"/>
      <p:bldP spid="118" grpId="0" animBg="1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Задача на різницеве порівняння</a:t>
            </a:r>
            <a:endParaRPr lang="ru-RU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916832"/>
            <a:ext cx="84706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2000240"/>
            <a:ext cx="4643470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000240"/>
            <a:ext cx="292895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3500462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86050" y="2357430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86248" y="2357430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гнутая вверх стрелка 8"/>
          <p:cNvSpPr/>
          <p:nvPr/>
        </p:nvSpPr>
        <p:spPr>
          <a:xfrm flipH="1">
            <a:off x="2571736" y="2000240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4143372" y="2000240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2000240"/>
            <a:ext cx="1357322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2000240"/>
            <a:ext cx="1500198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4554" y="2967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32" y="34674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2000240"/>
            <a:ext cx="292895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357430"/>
            <a:ext cx="328614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2357430"/>
            <a:ext cx="91917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3000372"/>
            <a:ext cx="214314" cy="8572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81656" y="2000240"/>
            <a:ext cx="134779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3286124"/>
            <a:ext cx="42862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00734" y="26815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19436" y="26815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62536" y="26431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4000496" y="3143248"/>
            <a:ext cx="1214446" cy="214314"/>
            <a:chOff x="785786" y="1571612"/>
            <a:chExt cx="2143934" cy="142876"/>
          </a:xfrm>
        </p:grpSpPr>
        <p:grpSp>
          <p:nvGrpSpPr>
            <p:cNvPr id="25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4429124" y="24672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grpSp>
        <p:nvGrpSpPr>
          <p:cNvPr id="79" name="Группа 78"/>
          <p:cNvGrpSpPr/>
          <p:nvPr/>
        </p:nvGrpSpPr>
        <p:grpSpPr>
          <a:xfrm>
            <a:off x="4000496" y="3643314"/>
            <a:ext cx="971647" cy="214314"/>
            <a:chOff x="4000496" y="3643314"/>
            <a:chExt cx="971647" cy="214314"/>
          </a:xfrm>
        </p:grpSpPr>
        <p:grpSp>
          <p:nvGrpSpPr>
            <p:cNvPr id="48" name="Группа 26"/>
            <p:cNvGrpSpPr/>
            <p:nvPr/>
          </p:nvGrpSpPr>
          <p:grpSpPr>
            <a:xfrm>
              <a:off x="4000496" y="3643314"/>
              <a:ext cx="242799" cy="214314"/>
              <a:chOff x="785786" y="1571612"/>
              <a:chExt cx="428628" cy="142876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242845" y="3750471"/>
              <a:ext cx="242799" cy="2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485645" y="3750471"/>
              <a:ext cx="242799" cy="2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35"/>
            <p:cNvGrpSpPr/>
            <p:nvPr/>
          </p:nvGrpSpPr>
          <p:grpSpPr>
            <a:xfrm>
              <a:off x="4728894" y="3643314"/>
              <a:ext cx="243249" cy="214314"/>
              <a:chOff x="785786" y="1571612"/>
              <a:chExt cx="429422" cy="142876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4304884" y="392906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200734" y="3143248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  - 4 = 1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8162536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</a:t>
            </a:r>
            <a:endParaRPr lang="ru-RU" sz="2400" b="1" dirty="0"/>
          </a:p>
        </p:txBody>
      </p:sp>
      <p:sp>
        <p:nvSpPr>
          <p:cNvPr id="74" name="TextBox 50"/>
          <p:cNvSpPr txBox="1"/>
          <p:nvPr/>
        </p:nvSpPr>
        <p:spPr>
          <a:xfrm>
            <a:off x="7572396" y="2928934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Розв'язання 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5" name="TextBox 50"/>
          <p:cNvSpPr txBox="1"/>
          <p:nvPr/>
        </p:nvSpPr>
        <p:spPr>
          <a:xfrm>
            <a:off x="7915114" y="346740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B0F0"/>
                </a:solidFill>
              </a:rPr>
              <a:t>Відповідь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500298" y="200024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000496" y="200024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572132" y="2000240"/>
            <a:ext cx="142876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5400000">
            <a:off x="3786976" y="3428206"/>
            <a:ext cx="428628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4785520" y="3499644"/>
            <a:ext cx="428628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14744" y="4253219"/>
            <a:ext cx="1631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Стільки ж</a:t>
            </a:r>
            <a:endParaRPr lang="ru-RU" sz="2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947826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4000496" y="2857496"/>
            <a:ext cx="1214446" cy="642942"/>
            <a:chOff x="5357818" y="1071546"/>
            <a:chExt cx="785818" cy="285752"/>
          </a:xfrm>
        </p:grpSpPr>
        <p:sp>
          <p:nvSpPr>
            <p:cNvPr id="86" name="Дуга 85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Дуга 86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flipV="1">
            <a:off x="4000496" y="3571876"/>
            <a:ext cx="1000132" cy="428628"/>
            <a:chOff x="5357818" y="1071546"/>
            <a:chExt cx="785818" cy="285752"/>
          </a:xfrm>
        </p:grpSpPr>
        <p:sp>
          <p:nvSpPr>
            <p:cNvPr id="89" name="Дуга 8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Дуга 8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 flipV="1">
            <a:off x="5000628" y="3214686"/>
            <a:ext cx="214314" cy="285752"/>
            <a:chOff x="5357818" y="1071546"/>
            <a:chExt cx="785818" cy="285752"/>
          </a:xfrm>
        </p:grpSpPr>
        <p:sp>
          <p:nvSpPr>
            <p:cNvPr id="92" name="Дуга 9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 flipH="1" flipV="1">
            <a:off x="4864761" y="3250180"/>
            <a:ext cx="214314" cy="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10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10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46" grpId="0"/>
      <p:bldP spid="69" grpId="0"/>
      <p:bldP spid="72" grpId="0"/>
      <p:bldP spid="73" grpId="0"/>
      <p:bldP spid="74" grpId="0"/>
      <p:bldP spid="74" grpId="1"/>
      <p:bldP spid="75" grpId="0"/>
      <p:bldP spid="75" grpId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2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Короткий запис задач, що містять два ключових слова</a:t>
            </a:r>
            <a:endParaRPr lang="ru-RU" sz="36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5631"/>
          <a:stretch>
            <a:fillRect/>
          </a:stretch>
        </p:blipFill>
        <p:spPr bwMode="auto">
          <a:xfrm>
            <a:off x="2555776" y="4162446"/>
            <a:ext cx="6248400" cy="5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b="67774"/>
          <a:stretch>
            <a:fillRect/>
          </a:stretch>
        </p:blipFill>
        <p:spPr bwMode="auto">
          <a:xfrm>
            <a:off x="123838" y="1571612"/>
            <a:ext cx="63055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6843" t="32227"/>
          <a:stretch>
            <a:fillRect/>
          </a:stretch>
        </p:blipFill>
        <p:spPr bwMode="auto">
          <a:xfrm>
            <a:off x="6786578" y="1500174"/>
            <a:ext cx="2090740" cy="16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29297" r="35423" b="29687"/>
          <a:stretch>
            <a:fillRect/>
          </a:stretch>
        </p:blipFill>
        <p:spPr bwMode="auto">
          <a:xfrm>
            <a:off x="0" y="2285992"/>
            <a:ext cx="40719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64454" r="62613"/>
          <a:stretch>
            <a:fillRect/>
          </a:stretch>
        </p:blipFill>
        <p:spPr bwMode="auto">
          <a:xfrm>
            <a:off x="0" y="3143248"/>
            <a:ext cx="2357422" cy="8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6254" t="64454" r="32024"/>
          <a:stretch>
            <a:fillRect/>
          </a:stretch>
        </p:blipFill>
        <p:spPr bwMode="auto">
          <a:xfrm>
            <a:off x="2643174" y="3143248"/>
            <a:ext cx="2000264" cy="8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2283" t="24369"/>
          <a:stretch>
            <a:fillRect/>
          </a:stretch>
        </p:blipFill>
        <p:spPr bwMode="auto">
          <a:xfrm>
            <a:off x="214282" y="4929198"/>
            <a:ext cx="17318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24369" r="27717" b="28362"/>
          <a:stretch>
            <a:fillRect/>
          </a:stretch>
        </p:blipFill>
        <p:spPr bwMode="auto">
          <a:xfrm>
            <a:off x="2555776" y="4786322"/>
            <a:ext cx="45165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68487" r="65445"/>
          <a:stretch>
            <a:fillRect/>
          </a:stretch>
        </p:blipFill>
        <p:spPr bwMode="auto">
          <a:xfrm>
            <a:off x="2841528" y="5857892"/>
            <a:ext cx="21591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6841" t="68487" r="30003" b="-3151"/>
          <a:stretch>
            <a:fillRect/>
          </a:stretch>
        </p:blipFill>
        <p:spPr bwMode="auto">
          <a:xfrm>
            <a:off x="5214942" y="5857892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Короткий запис задач, що містять три ключових слова</a:t>
            </a:r>
            <a:endParaRPr lang="ru-RU" sz="36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5818"/>
          <a:stretch>
            <a:fillRect/>
          </a:stretch>
        </p:blipFill>
        <p:spPr bwMode="auto">
          <a:xfrm>
            <a:off x="1043608" y="1565841"/>
            <a:ext cx="6552728" cy="7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5589" r="71228" b="14068"/>
          <a:stretch>
            <a:fillRect/>
          </a:stretch>
        </p:blipFill>
        <p:spPr bwMode="auto">
          <a:xfrm>
            <a:off x="71406" y="2143116"/>
            <a:ext cx="18853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681" t="14182" b="67529"/>
          <a:stretch>
            <a:fillRect/>
          </a:stretch>
        </p:blipFill>
        <p:spPr bwMode="auto">
          <a:xfrm>
            <a:off x="2143108" y="2500306"/>
            <a:ext cx="47388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042" t="32471" r="33071" b="49240"/>
          <a:stretch>
            <a:fillRect/>
          </a:stretch>
        </p:blipFill>
        <p:spPr bwMode="auto">
          <a:xfrm>
            <a:off x="6858016" y="2571744"/>
            <a:ext cx="22860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7681" t="50760" b="29544"/>
          <a:stretch>
            <a:fillRect/>
          </a:stretch>
        </p:blipFill>
        <p:spPr bwMode="auto">
          <a:xfrm>
            <a:off x="2214546" y="3857628"/>
            <a:ext cx="47388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132" t="70456" r="29801" b="11255"/>
          <a:stretch>
            <a:fillRect/>
          </a:stretch>
        </p:blipFill>
        <p:spPr bwMode="auto">
          <a:xfrm>
            <a:off x="7000892" y="3929066"/>
            <a:ext cx="24288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88745"/>
          <a:stretch>
            <a:fillRect/>
          </a:stretch>
        </p:blipFill>
        <p:spPr bwMode="auto">
          <a:xfrm>
            <a:off x="2143108" y="5357826"/>
            <a:ext cx="65527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Задача на знаходження суми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229600" cy="30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928802"/>
            <a:ext cx="5929354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285992"/>
            <a:ext cx="3071834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643182"/>
            <a:ext cx="1643074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43108" y="2284404"/>
            <a:ext cx="5715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57818" y="2285992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гнутая вверх стрелка 8"/>
          <p:cNvSpPr/>
          <p:nvPr/>
        </p:nvSpPr>
        <p:spPr>
          <a:xfrm flipH="1">
            <a:off x="2285984" y="1928802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5857884" y="2000240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1928802"/>
            <a:ext cx="1357322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1928802"/>
            <a:ext cx="1500198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364" y="3286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2285992"/>
            <a:ext cx="3071834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643182"/>
            <a:ext cx="1714512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2285992"/>
            <a:ext cx="91917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4071942"/>
            <a:ext cx="71438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2285992"/>
            <a:ext cx="1000132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071942"/>
            <a:ext cx="285752" cy="285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914657" y="3143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33359" y="3143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58148" y="3143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500430" y="3604913"/>
            <a:ext cx="1214446" cy="214314"/>
            <a:chOff x="785786" y="1571612"/>
            <a:chExt cx="2143934" cy="142876"/>
          </a:xfrm>
        </p:grpSpPr>
        <p:grpSp>
          <p:nvGrpSpPr>
            <p:cNvPr id="25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3929058" y="30718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4714876" y="3643314"/>
            <a:ext cx="971647" cy="214314"/>
            <a:chOff x="4000496" y="3643314"/>
            <a:chExt cx="971647" cy="214314"/>
          </a:xfrm>
        </p:grpSpPr>
        <p:grpSp>
          <p:nvGrpSpPr>
            <p:cNvPr id="48" name="Группа 26"/>
            <p:cNvGrpSpPr/>
            <p:nvPr/>
          </p:nvGrpSpPr>
          <p:grpSpPr>
            <a:xfrm>
              <a:off x="4000496" y="3643314"/>
              <a:ext cx="242799" cy="214314"/>
              <a:chOff x="785786" y="1571612"/>
              <a:chExt cx="428628" cy="142876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242845" y="3750471"/>
              <a:ext cx="242799" cy="2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485645" y="3750471"/>
              <a:ext cx="242799" cy="2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35"/>
            <p:cNvGrpSpPr/>
            <p:nvPr/>
          </p:nvGrpSpPr>
          <p:grpSpPr>
            <a:xfrm>
              <a:off x="4728894" y="3643314"/>
              <a:ext cx="243249" cy="214314"/>
              <a:chOff x="785786" y="1571612"/>
              <a:chExt cx="429422" cy="142876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extBox 64"/>
          <p:cNvSpPr txBox="1"/>
          <p:nvPr/>
        </p:nvSpPr>
        <p:spPr>
          <a:xfrm>
            <a:off x="5019264" y="30718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914657" y="3604913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 +  4 = 9</a:t>
            </a:r>
            <a:endParaRPr lang="ru-RU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843351" y="40719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9</a:t>
            </a:r>
            <a:endParaRPr lang="ru-RU" sz="2400" b="1" dirty="0"/>
          </a:p>
        </p:txBody>
      </p:sp>
      <p:sp>
        <p:nvSpPr>
          <p:cNvPr id="68" name="TextBox 50"/>
          <p:cNvSpPr txBox="1"/>
          <p:nvPr/>
        </p:nvSpPr>
        <p:spPr>
          <a:xfrm>
            <a:off x="7286319" y="3390599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Розв'язання 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9" name="TextBox 50"/>
          <p:cNvSpPr txBox="1"/>
          <p:nvPr/>
        </p:nvSpPr>
        <p:spPr>
          <a:xfrm>
            <a:off x="7629037" y="3929066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B0F0"/>
                </a:solidFill>
              </a:rPr>
              <a:t>Відповідь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2857488" y="1928802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143108" y="2285992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4429124" y="39674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14348" y="2285992"/>
            <a:ext cx="2857520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Выгнутая вверх стрелка 81"/>
          <p:cNvSpPr/>
          <p:nvPr/>
        </p:nvSpPr>
        <p:spPr>
          <a:xfrm flipH="1">
            <a:off x="714348" y="2285992"/>
            <a:ext cx="1571636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3500430" y="3429000"/>
            <a:ext cx="1214446" cy="500066"/>
            <a:chOff x="5357818" y="1071546"/>
            <a:chExt cx="785818" cy="285752"/>
          </a:xfrm>
        </p:grpSpPr>
        <p:sp>
          <p:nvSpPr>
            <p:cNvPr id="80" name="Дуга 79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Дуга 8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714876" y="3429000"/>
            <a:ext cx="1000132" cy="571504"/>
            <a:chOff x="5357818" y="1071546"/>
            <a:chExt cx="785818" cy="285752"/>
          </a:xfrm>
        </p:grpSpPr>
        <p:sp>
          <p:nvSpPr>
            <p:cNvPr id="84" name="Дуга 8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 flipV="1">
            <a:off x="3500430" y="3571876"/>
            <a:ext cx="2214578" cy="500066"/>
            <a:chOff x="5357818" y="1071546"/>
            <a:chExt cx="785818" cy="285752"/>
          </a:xfrm>
        </p:grpSpPr>
        <p:sp>
          <p:nvSpPr>
            <p:cNvPr id="87" name="Дуга 8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Дуга 8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5786446" y="2571744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Выгнутая вверх стрелка 89"/>
          <p:cNvSpPr/>
          <p:nvPr/>
        </p:nvSpPr>
        <p:spPr>
          <a:xfrm flipH="1">
            <a:off x="4429124" y="2285992"/>
            <a:ext cx="2000264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0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10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46" grpId="0"/>
      <p:bldP spid="65" grpId="0"/>
      <p:bldP spid="66" grpId="0"/>
      <p:bldP spid="67" grpId="0"/>
      <p:bldP spid="68" grpId="0"/>
      <p:bldP spid="68" grpId="1"/>
      <p:bldP spid="69" grpId="0"/>
      <p:bldP spid="69" grpId="1"/>
      <p:bldP spid="70" grpId="0" animBg="1"/>
      <p:bldP spid="70" grpId="1" animBg="1"/>
      <p:bldP spid="71" grpId="0" animBg="1"/>
      <p:bldP spid="71" grpId="1" animBg="1"/>
      <p:bldP spid="77" grpId="0"/>
      <p:bldP spid="78" grpId="0" animBg="1"/>
      <p:bldP spid="78" grpId="1" animBg="1"/>
      <p:bldP spid="82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знаходження різниці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22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Прямоугольник 78"/>
          <p:cNvSpPr/>
          <p:nvPr/>
        </p:nvSpPr>
        <p:spPr>
          <a:xfrm>
            <a:off x="857224" y="1857364"/>
            <a:ext cx="6215106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143108" y="2214554"/>
            <a:ext cx="435771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1857356" y="2214554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786314" y="2214554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Выгнутая вверх стрелка 83"/>
          <p:cNvSpPr/>
          <p:nvPr/>
        </p:nvSpPr>
        <p:spPr>
          <a:xfrm flipH="1">
            <a:off x="2071670" y="1785926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5" name="Выгнутая вверх стрелка 84"/>
          <p:cNvSpPr/>
          <p:nvPr/>
        </p:nvSpPr>
        <p:spPr>
          <a:xfrm flipH="1">
            <a:off x="5143504" y="1714488"/>
            <a:ext cx="2000264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857356" y="1857364"/>
            <a:ext cx="1214446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786314" y="1857364"/>
            <a:ext cx="1071570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90240" y="271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018868" y="30718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3108" y="2214554"/>
            <a:ext cx="435771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4071934" y="2285992"/>
            <a:ext cx="150019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571472" y="3571876"/>
            <a:ext cx="1714512" cy="285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143108" y="2214554"/>
            <a:ext cx="1000132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428860" y="3500438"/>
            <a:ext cx="35719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7128971" y="25387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572396" y="25387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8001024" y="25717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519198" y="25003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5233578" y="3286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128971" y="3000372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8 - 2 = 6</a:t>
            </a:r>
            <a:endParaRPr lang="ru-RU" sz="24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8001024" y="35004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143" name="TextBox 50"/>
          <p:cNvSpPr txBox="1"/>
          <p:nvPr/>
        </p:nvSpPr>
        <p:spPr>
          <a:xfrm>
            <a:off x="7643509" y="2786058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Розв'язання 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4" name="TextBox 50"/>
          <p:cNvSpPr txBox="1"/>
          <p:nvPr/>
        </p:nvSpPr>
        <p:spPr>
          <a:xfrm>
            <a:off x="7915114" y="332452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B0F0"/>
                </a:solidFill>
              </a:rPr>
              <a:t>Відповідь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2714612" y="1857364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928662" y="2214554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TextBox 151"/>
          <p:cNvSpPr txBox="1"/>
          <p:nvPr/>
        </p:nvSpPr>
        <p:spPr>
          <a:xfrm>
            <a:off x="4304884" y="3286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785786" y="2214554"/>
            <a:ext cx="1357322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5" name="Выгнутая вверх стрелка 154"/>
          <p:cNvSpPr/>
          <p:nvPr/>
        </p:nvSpPr>
        <p:spPr>
          <a:xfrm flipH="1">
            <a:off x="714348" y="2143116"/>
            <a:ext cx="428628" cy="45719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80" name="Группа 179"/>
          <p:cNvGrpSpPr/>
          <p:nvPr/>
        </p:nvGrpSpPr>
        <p:grpSpPr>
          <a:xfrm>
            <a:off x="3714744" y="3000372"/>
            <a:ext cx="1928826" cy="214314"/>
            <a:chOff x="3714744" y="3571876"/>
            <a:chExt cx="1942844" cy="214314"/>
          </a:xfrm>
        </p:grpSpPr>
        <p:cxnSp>
          <p:nvCxnSpPr>
            <p:cNvPr id="174" name="Прямая соединительная линия 173"/>
            <p:cNvCxnSpPr/>
            <p:nvPr/>
          </p:nvCxnSpPr>
          <p:spPr>
            <a:xfrm>
              <a:off x="4929190" y="3679033"/>
              <a:ext cx="242799" cy="2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/>
          </p:nvGrpSpPr>
          <p:grpSpPr>
            <a:xfrm>
              <a:off x="3714744" y="3571876"/>
              <a:ext cx="1942844" cy="214314"/>
              <a:chOff x="3714744" y="3000372"/>
              <a:chExt cx="1942844" cy="214314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3714744" y="3000372"/>
                <a:ext cx="1213996" cy="214314"/>
                <a:chOff x="785786" y="1571612"/>
                <a:chExt cx="2143140" cy="142876"/>
              </a:xfrm>
            </p:grpSpPr>
            <p:grpSp>
              <p:nvGrpSpPr>
                <p:cNvPr id="100" name="Группа 26"/>
                <p:cNvGrpSpPr/>
                <p:nvPr/>
              </p:nvGrpSpPr>
              <p:grpSpPr>
                <a:xfrm>
                  <a:off x="785786" y="1571612"/>
                  <a:ext cx="428628" cy="142876"/>
                  <a:chOff x="785786" y="1571612"/>
                  <a:chExt cx="428628" cy="142876"/>
                </a:xfrm>
              </p:grpSpPr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>
                    <a:off x="785786" y="1643050"/>
                    <a:ext cx="428628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Прямая соединительная линия 117"/>
                  <p:cNvCxnSpPr/>
                  <p:nvPr/>
                </p:nvCxnSpPr>
                <p:spPr>
                  <a:xfrm rot="5400000" flipH="1" flipV="1">
                    <a:off x="714745" y="1642653"/>
                    <a:ext cx="142876" cy="794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1213619" y="1643050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1642248" y="1643050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2071670" y="1643050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2500298" y="1643050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Прямая соединительная линия 170"/>
              <p:cNvCxnSpPr/>
              <p:nvPr/>
            </p:nvCxnSpPr>
            <p:spPr>
              <a:xfrm>
                <a:off x="5171539" y="3107529"/>
                <a:ext cx="242799" cy="23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Группа 31"/>
              <p:cNvGrpSpPr/>
              <p:nvPr/>
            </p:nvGrpSpPr>
            <p:grpSpPr>
              <a:xfrm>
                <a:off x="5414339" y="3000372"/>
                <a:ext cx="243249" cy="214314"/>
                <a:chOff x="785786" y="1571612"/>
                <a:chExt cx="429422" cy="142876"/>
              </a:xfrm>
            </p:grpSpPr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>
                  <a:off x="785786" y="1643050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 flipH="1" flipV="1">
                  <a:off x="1143373" y="1642653"/>
                  <a:ext cx="142876" cy="79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9" name="Прямоугольник 178"/>
          <p:cNvSpPr/>
          <p:nvPr/>
        </p:nvSpPr>
        <p:spPr>
          <a:xfrm>
            <a:off x="785786" y="2214554"/>
            <a:ext cx="1357322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714744" y="2857496"/>
            <a:ext cx="1928826" cy="500066"/>
            <a:chOff x="5357818" y="1071546"/>
            <a:chExt cx="785818" cy="285752"/>
          </a:xfrm>
        </p:grpSpPr>
        <p:sp>
          <p:nvSpPr>
            <p:cNvPr id="73" name="Дуга 72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Дуга 73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 flipV="1">
            <a:off x="3714744" y="2928934"/>
            <a:ext cx="1428760" cy="428628"/>
            <a:chOff x="5357818" y="1071546"/>
            <a:chExt cx="785818" cy="285752"/>
          </a:xfrm>
        </p:grpSpPr>
        <p:sp>
          <p:nvSpPr>
            <p:cNvPr id="76" name="Дуга 75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flipV="1">
            <a:off x="5143504" y="2928934"/>
            <a:ext cx="500066" cy="428628"/>
            <a:chOff x="5357818" y="1071546"/>
            <a:chExt cx="785818" cy="285752"/>
          </a:xfrm>
        </p:grpSpPr>
        <p:sp>
          <p:nvSpPr>
            <p:cNvPr id="81" name="Дуга 80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Дуга 9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2" name="Прямая соединительная линия 121"/>
          <p:cNvCxnSpPr/>
          <p:nvPr/>
        </p:nvCxnSpPr>
        <p:spPr>
          <a:xfrm rot="5400000" flipH="1" flipV="1">
            <a:off x="5036572" y="3107304"/>
            <a:ext cx="214314" cy="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43372" y="2498718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Выгнутая вверх стрелка 60"/>
          <p:cNvSpPr/>
          <p:nvPr/>
        </p:nvSpPr>
        <p:spPr>
          <a:xfrm flipH="1">
            <a:off x="2786050" y="2214554"/>
            <a:ext cx="2000264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100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100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8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/>
      <p:bldP spid="89" grpId="0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/>
      <p:bldP spid="97" grpId="0"/>
      <p:bldP spid="98" grpId="0"/>
      <p:bldP spid="121" grpId="0"/>
      <p:bldP spid="140" grpId="0"/>
      <p:bldP spid="141" grpId="0"/>
      <p:bldP spid="142" grpId="0"/>
      <p:bldP spid="143" grpId="0"/>
      <p:bldP spid="143" grpId="1"/>
      <p:bldP spid="144" grpId="0"/>
      <p:bldP spid="144" grpId="1"/>
      <p:bldP spid="145" grpId="0" animBg="1"/>
      <p:bldP spid="145" grpId="1" animBg="1"/>
      <p:bldP spid="146" grpId="0" animBg="1"/>
      <p:bldP spid="146" grpId="1" animBg="1"/>
      <p:bldP spid="152" grpId="0"/>
      <p:bldP spid="153" grpId="0" animBg="1"/>
      <p:bldP spid="153" grpId="1" animBg="1"/>
      <p:bldP spid="155" grpId="0" animBg="1"/>
      <p:bldP spid="179" grpId="0" animBg="1"/>
      <p:bldP spid="179" grpId="1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2296</TotalTime>
  <Words>186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Навчання складання короткого запису задачі</vt:lpstr>
      <vt:lpstr>Ознайомлення із коротким записом задачі</vt:lpstr>
      <vt:lpstr>Короткий запис задач,що містять два ключових слова</vt:lpstr>
      <vt:lpstr>Задача на знаходження суми</vt:lpstr>
      <vt:lpstr>Задача на різницеве порівняння</vt:lpstr>
      <vt:lpstr>Короткий запис задач, що містять два ключових слова</vt:lpstr>
      <vt:lpstr>Короткий запис задач, що містять три ключових слова</vt:lpstr>
      <vt:lpstr>Задача на знаходження суми</vt:lpstr>
      <vt:lpstr>Задачі на знаходження різниці</vt:lpstr>
      <vt:lpstr>Слайд 10</vt:lpstr>
      <vt:lpstr>Добір опорної схеми до задачі</vt:lpstr>
      <vt:lpstr>Складання короткого запису</vt:lpstr>
      <vt:lpstr>Задача на знаходження невідомого доданка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Marinochka</cp:lastModifiedBy>
  <cp:revision>219</cp:revision>
  <dcterms:created xsi:type="dcterms:W3CDTF">2013-05-13T17:03:34Z</dcterms:created>
  <dcterms:modified xsi:type="dcterms:W3CDTF">2015-09-04T15:51:26Z</dcterms:modified>
</cp:coreProperties>
</file>