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2" r:id="rId2"/>
    <p:sldId id="319" r:id="rId3"/>
    <p:sldId id="320" r:id="rId4"/>
    <p:sldId id="360" r:id="rId5"/>
    <p:sldId id="321" r:id="rId6"/>
    <p:sldId id="362" r:id="rId7"/>
    <p:sldId id="365" r:id="rId8"/>
    <p:sldId id="322" r:id="rId9"/>
    <p:sldId id="363" r:id="rId10"/>
    <p:sldId id="366" r:id="rId11"/>
    <p:sldId id="361" r:id="rId12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810" autoAdjust="0"/>
    <p:restoredTop sz="97849" autoAdjust="0"/>
  </p:normalViewPr>
  <p:slideViewPr>
    <p:cSldViewPr>
      <p:cViewPr>
        <p:scale>
          <a:sx n="68" d="100"/>
          <a:sy n="68" d="100"/>
        </p:scale>
        <p:origin x="-3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359E8A-1E4E-4439-B406-51D40CA4CA69}" type="doc">
      <dgm:prSet loTypeId="urn:microsoft.com/office/officeart/2005/8/layout/vList5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9B838B4-9C55-41ED-AC6E-F3EE8E432C13}">
      <dgm:prSet phldrT="[Текст]"/>
      <dgm:spPr/>
      <dgm:t>
        <a:bodyPr/>
        <a:lstStyle/>
        <a:p>
          <a:pPr algn="l"/>
          <a:r>
            <a:rPr lang="uk-UA" dirty="0" smtClean="0"/>
            <a:t>С. – 8 м.</a:t>
          </a:r>
        </a:p>
        <a:p>
          <a:pPr algn="l"/>
          <a:r>
            <a:rPr lang="uk-UA" dirty="0" smtClean="0"/>
            <a:t>Т. - ?, </a:t>
          </a:r>
          <a:r>
            <a:rPr lang="uk-UA" b="1" dirty="0" smtClean="0">
              <a:solidFill>
                <a:srgbClr val="0070C0"/>
              </a:solidFill>
            </a:rPr>
            <a:t>на</a:t>
          </a:r>
          <a:r>
            <a:rPr lang="uk-UA" dirty="0" smtClean="0"/>
            <a:t> 4 м. </a:t>
          </a:r>
          <a:r>
            <a:rPr lang="uk-UA" b="1" dirty="0" smtClean="0">
              <a:solidFill>
                <a:srgbClr val="0070C0"/>
              </a:solidFill>
            </a:rPr>
            <a:t>більше</a:t>
          </a:r>
        </a:p>
        <a:p>
          <a:pPr algn="l"/>
          <a:r>
            <a:rPr lang="uk-UA" b="1" dirty="0" smtClean="0"/>
            <a:t>Розв'язання</a:t>
          </a:r>
        </a:p>
        <a:p>
          <a:pPr algn="l"/>
          <a:r>
            <a:rPr lang="uk-UA" dirty="0" smtClean="0"/>
            <a:t>8+4=12 (м.)</a:t>
          </a:r>
        </a:p>
        <a:p>
          <a:pPr algn="l"/>
          <a:r>
            <a:rPr lang="uk-UA" b="1" dirty="0" smtClean="0"/>
            <a:t>Відповідь</a:t>
          </a:r>
          <a:r>
            <a:rPr lang="uk-UA" dirty="0" smtClean="0"/>
            <a:t>: 12 марок у Толі. </a:t>
          </a:r>
          <a:endParaRPr lang="ru-RU" dirty="0"/>
        </a:p>
      </dgm:t>
    </dgm:pt>
    <dgm:pt modelId="{C6264690-AAAE-438E-859F-D28CD8008E64}" type="parTrans" cxnId="{46C428E0-7EDE-4688-81A8-E08E4FEB61E9}">
      <dgm:prSet/>
      <dgm:spPr/>
      <dgm:t>
        <a:bodyPr/>
        <a:lstStyle/>
        <a:p>
          <a:endParaRPr lang="ru-RU"/>
        </a:p>
      </dgm:t>
    </dgm:pt>
    <dgm:pt modelId="{795B55AD-8B3C-4EFA-8682-11C802C46C92}" type="sibTrans" cxnId="{46C428E0-7EDE-4688-81A8-E08E4FEB61E9}">
      <dgm:prSet/>
      <dgm:spPr/>
      <dgm:t>
        <a:bodyPr/>
        <a:lstStyle/>
        <a:p>
          <a:endParaRPr lang="ru-RU"/>
        </a:p>
      </dgm:t>
    </dgm:pt>
    <dgm:pt modelId="{F734CF49-5F21-482F-B384-5A727F80044B}">
      <dgm:prSet phldrT="[Текст]"/>
      <dgm:spPr/>
      <dgm:t>
        <a:bodyPr/>
        <a:lstStyle/>
        <a:p>
          <a:pPr algn="just"/>
          <a:r>
            <a:rPr lang="uk-UA" dirty="0" smtClean="0"/>
            <a:t>С. – 8 м.</a:t>
          </a:r>
        </a:p>
        <a:p>
          <a:pPr algn="just"/>
          <a:r>
            <a:rPr lang="uk-UA" dirty="0" smtClean="0"/>
            <a:t>Т. - ?,  </a:t>
          </a:r>
          <a:r>
            <a:rPr lang="uk-UA" b="1" dirty="0" smtClean="0">
              <a:solidFill>
                <a:srgbClr val="0070C0"/>
              </a:solidFill>
            </a:rPr>
            <a:t>у</a:t>
          </a:r>
          <a:r>
            <a:rPr lang="uk-UA" dirty="0" smtClean="0"/>
            <a:t> 4 р. </a:t>
          </a:r>
          <a:r>
            <a:rPr lang="uk-UA" b="1" dirty="0" smtClean="0">
              <a:solidFill>
                <a:srgbClr val="0070C0"/>
              </a:solidFill>
            </a:rPr>
            <a:t>більше</a:t>
          </a:r>
        </a:p>
        <a:p>
          <a:pPr algn="just"/>
          <a:r>
            <a:rPr lang="uk-UA" b="1" dirty="0" smtClean="0"/>
            <a:t>Розв'язання</a:t>
          </a:r>
        </a:p>
        <a:p>
          <a:pPr algn="just"/>
          <a:r>
            <a:rPr lang="uk-UA" dirty="0" smtClean="0"/>
            <a:t>8∙4=32 (м.)</a:t>
          </a:r>
        </a:p>
        <a:p>
          <a:pPr algn="just"/>
          <a:r>
            <a:rPr lang="uk-UA" b="1" dirty="0" smtClean="0"/>
            <a:t>Відповідь</a:t>
          </a:r>
          <a:r>
            <a:rPr lang="uk-UA" dirty="0" smtClean="0"/>
            <a:t>: 32 марки у Толі. </a:t>
          </a:r>
          <a:endParaRPr lang="ru-RU" dirty="0"/>
        </a:p>
      </dgm:t>
    </dgm:pt>
    <dgm:pt modelId="{0FBE5E0B-EDD4-4CEF-A121-17283AD5DB02}" type="parTrans" cxnId="{1A689EFD-21FF-4026-BE3E-4B3A5D447876}">
      <dgm:prSet/>
      <dgm:spPr/>
      <dgm:t>
        <a:bodyPr/>
        <a:lstStyle/>
        <a:p>
          <a:endParaRPr lang="ru-RU"/>
        </a:p>
      </dgm:t>
    </dgm:pt>
    <dgm:pt modelId="{277C875E-8C41-4BE4-A787-98C939094943}" type="sibTrans" cxnId="{1A689EFD-21FF-4026-BE3E-4B3A5D447876}">
      <dgm:prSet/>
      <dgm:spPr/>
      <dgm:t>
        <a:bodyPr/>
        <a:lstStyle/>
        <a:p>
          <a:endParaRPr lang="ru-RU"/>
        </a:p>
      </dgm:t>
    </dgm:pt>
    <dgm:pt modelId="{778E993E-122D-442B-9765-638AFC1CD214}">
      <dgm:prSet phldrT="[Текст]" phldr="1"/>
      <dgm:spPr/>
      <dgm:t>
        <a:bodyPr/>
        <a:lstStyle/>
        <a:p>
          <a:endParaRPr lang="ru-RU" dirty="0"/>
        </a:p>
      </dgm:t>
    </dgm:pt>
    <dgm:pt modelId="{A381645D-1333-4454-B288-08B84DD93E79}" type="parTrans" cxnId="{EE547D76-C78A-49A6-8C86-75CBF70FAEC4}">
      <dgm:prSet/>
      <dgm:spPr/>
      <dgm:t>
        <a:bodyPr/>
        <a:lstStyle/>
        <a:p>
          <a:endParaRPr lang="ru-RU"/>
        </a:p>
      </dgm:t>
    </dgm:pt>
    <dgm:pt modelId="{FDCBD5ED-03C1-4BD8-A37E-C4B6D847C92F}" type="sibTrans" cxnId="{EE547D76-C78A-49A6-8C86-75CBF70FAEC4}">
      <dgm:prSet/>
      <dgm:spPr/>
      <dgm:t>
        <a:bodyPr/>
        <a:lstStyle/>
        <a:p>
          <a:endParaRPr lang="ru-RU"/>
        </a:p>
      </dgm:t>
    </dgm:pt>
    <dgm:pt modelId="{AEA92A39-A49E-48EF-B95C-7681DF28E292}">
      <dgm:prSet phldrT="[Текст]" phldr="1"/>
      <dgm:spPr/>
      <dgm:t>
        <a:bodyPr/>
        <a:lstStyle/>
        <a:p>
          <a:endParaRPr lang="ru-RU"/>
        </a:p>
      </dgm:t>
    </dgm:pt>
    <dgm:pt modelId="{A899DAD6-5E1F-48B3-AC7D-DAC469E366EC}" type="parTrans" cxnId="{A8A297CB-1D9B-43CF-A44F-A7561E7BAB6B}">
      <dgm:prSet/>
      <dgm:spPr/>
      <dgm:t>
        <a:bodyPr/>
        <a:lstStyle/>
        <a:p>
          <a:endParaRPr lang="ru-RU"/>
        </a:p>
      </dgm:t>
    </dgm:pt>
    <dgm:pt modelId="{B673F7D7-C945-4A7C-BF9B-49AAE831E44F}" type="sibTrans" cxnId="{A8A297CB-1D9B-43CF-A44F-A7561E7BAB6B}">
      <dgm:prSet/>
      <dgm:spPr/>
      <dgm:t>
        <a:bodyPr/>
        <a:lstStyle/>
        <a:p>
          <a:endParaRPr lang="ru-RU"/>
        </a:p>
      </dgm:t>
    </dgm:pt>
    <dgm:pt modelId="{32F3803C-2704-4A6E-8F24-E42A6D03FB0F}">
      <dgm:prSet phldrT="[Текст]" phldr="1"/>
      <dgm:spPr/>
      <dgm:t>
        <a:bodyPr/>
        <a:lstStyle/>
        <a:p>
          <a:endParaRPr lang="ru-RU" dirty="0"/>
        </a:p>
      </dgm:t>
    </dgm:pt>
    <dgm:pt modelId="{33962418-483C-4015-89DC-33BDF4003295}" type="sibTrans" cxnId="{893124CB-059C-4179-A131-AAD3D4518923}">
      <dgm:prSet/>
      <dgm:spPr/>
      <dgm:t>
        <a:bodyPr/>
        <a:lstStyle/>
        <a:p>
          <a:endParaRPr lang="ru-RU"/>
        </a:p>
      </dgm:t>
    </dgm:pt>
    <dgm:pt modelId="{E72604F3-0C01-419A-953A-1956E0004CC0}" type="parTrans" cxnId="{893124CB-059C-4179-A131-AAD3D4518923}">
      <dgm:prSet/>
      <dgm:spPr/>
      <dgm:t>
        <a:bodyPr/>
        <a:lstStyle/>
        <a:p>
          <a:endParaRPr lang="ru-RU"/>
        </a:p>
      </dgm:t>
    </dgm:pt>
    <dgm:pt modelId="{2BD4BAD0-816E-4A43-A6F9-125BB6B4A315}" type="pres">
      <dgm:prSet presAssocID="{E9359E8A-1E4E-4439-B406-51D40CA4CA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07B5B4-55B7-48A8-B8BC-F14504385C1A}" type="pres">
      <dgm:prSet presAssocID="{89B838B4-9C55-41ED-AC6E-F3EE8E432C13}" presName="linNode" presStyleCnt="0"/>
      <dgm:spPr/>
    </dgm:pt>
    <dgm:pt modelId="{ADDB67B8-E343-4D5B-8E2D-D715FD73E89A}" type="pres">
      <dgm:prSet presAssocID="{89B838B4-9C55-41ED-AC6E-F3EE8E432C13}" presName="parentText" presStyleLbl="node1" presStyleIdx="0" presStyleCnt="2" custScaleX="1564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10D6EC-FF7B-4F3B-A15A-C4EB562641CF}" type="pres">
      <dgm:prSet presAssocID="{89B838B4-9C55-41ED-AC6E-F3EE8E432C1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0495CD-C2FD-4811-95B3-80A359CF402D}" type="pres">
      <dgm:prSet presAssocID="{795B55AD-8B3C-4EFA-8682-11C802C46C92}" presName="sp" presStyleCnt="0"/>
      <dgm:spPr/>
    </dgm:pt>
    <dgm:pt modelId="{3E046EEB-28EE-401E-A3A5-4E10CB36A52A}" type="pres">
      <dgm:prSet presAssocID="{F734CF49-5F21-482F-B384-5A727F80044B}" presName="linNode" presStyleCnt="0"/>
      <dgm:spPr/>
    </dgm:pt>
    <dgm:pt modelId="{60D5BB9A-D6F2-4735-9110-4EB9E0E2F50F}" type="pres">
      <dgm:prSet presAssocID="{F734CF49-5F21-482F-B384-5A727F80044B}" presName="parentText" presStyleLbl="node1" presStyleIdx="1" presStyleCnt="2" custScaleX="1564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ED98A3-4239-4B8A-BE95-DB7811FDE7A0}" type="pres">
      <dgm:prSet presAssocID="{F734CF49-5F21-482F-B384-5A727F80044B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08A3E9-F9F7-488E-9482-C8EBE048E52C}" type="presOf" srcId="{89B838B4-9C55-41ED-AC6E-F3EE8E432C13}" destId="{ADDB67B8-E343-4D5B-8E2D-D715FD73E89A}" srcOrd="0" destOrd="0" presId="urn:microsoft.com/office/officeart/2005/8/layout/vList5"/>
    <dgm:cxn modelId="{7338DA9B-FAA2-4F04-A0C8-D89A4F968E61}" type="presOf" srcId="{F734CF49-5F21-482F-B384-5A727F80044B}" destId="{60D5BB9A-D6F2-4735-9110-4EB9E0E2F50F}" srcOrd="0" destOrd="0" presId="urn:microsoft.com/office/officeart/2005/8/layout/vList5"/>
    <dgm:cxn modelId="{A8A297CB-1D9B-43CF-A44F-A7561E7BAB6B}" srcId="{F734CF49-5F21-482F-B384-5A727F80044B}" destId="{AEA92A39-A49E-48EF-B95C-7681DF28E292}" srcOrd="1" destOrd="0" parTransId="{A899DAD6-5E1F-48B3-AC7D-DAC469E366EC}" sibTransId="{B673F7D7-C945-4A7C-BF9B-49AAE831E44F}"/>
    <dgm:cxn modelId="{893124CB-059C-4179-A131-AAD3D4518923}" srcId="{89B838B4-9C55-41ED-AC6E-F3EE8E432C13}" destId="{32F3803C-2704-4A6E-8F24-E42A6D03FB0F}" srcOrd="0" destOrd="0" parTransId="{E72604F3-0C01-419A-953A-1956E0004CC0}" sibTransId="{33962418-483C-4015-89DC-33BDF4003295}"/>
    <dgm:cxn modelId="{53CAEFCC-308A-46BD-9EDE-8691DDEBAC53}" type="presOf" srcId="{32F3803C-2704-4A6E-8F24-E42A6D03FB0F}" destId="{0810D6EC-FF7B-4F3B-A15A-C4EB562641CF}" srcOrd="0" destOrd="0" presId="urn:microsoft.com/office/officeart/2005/8/layout/vList5"/>
    <dgm:cxn modelId="{52AC1F5E-F680-4E9C-9C5C-89A2080434E6}" type="presOf" srcId="{E9359E8A-1E4E-4439-B406-51D40CA4CA69}" destId="{2BD4BAD0-816E-4A43-A6F9-125BB6B4A315}" srcOrd="0" destOrd="0" presId="urn:microsoft.com/office/officeart/2005/8/layout/vList5"/>
    <dgm:cxn modelId="{01E53D16-639C-454B-B481-E7DFA40AB978}" type="presOf" srcId="{AEA92A39-A49E-48EF-B95C-7681DF28E292}" destId="{F8ED98A3-4239-4B8A-BE95-DB7811FDE7A0}" srcOrd="0" destOrd="1" presId="urn:microsoft.com/office/officeart/2005/8/layout/vList5"/>
    <dgm:cxn modelId="{EE547D76-C78A-49A6-8C86-75CBF70FAEC4}" srcId="{F734CF49-5F21-482F-B384-5A727F80044B}" destId="{778E993E-122D-442B-9765-638AFC1CD214}" srcOrd="0" destOrd="0" parTransId="{A381645D-1333-4454-B288-08B84DD93E79}" sibTransId="{FDCBD5ED-03C1-4BD8-A37E-C4B6D847C92F}"/>
    <dgm:cxn modelId="{46C428E0-7EDE-4688-81A8-E08E4FEB61E9}" srcId="{E9359E8A-1E4E-4439-B406-51D40CA4CA69}" destId="{89B838B4-9C55-41ED-AC6E-F3EE8E432C13}" srcOrd="0" destOrd="0" parTransId="{C6264690-AAAE-438E-859F-D28CD8008E64}" sibTransId="{795B55AD-8B3C-4EFA-8682-11C802C46C92}"/>
    <dgm:cxn modelId="{1A689EFD-21FF-4026-BE3E-4B3A5D447876}" srcId="{E9359E8A-1E4E-4439-B406-51D40CA4CA69}" destId="{F734CF49-5F21-482F-B384-5A727F80044B}" srcOrd="1" destOrd="0" parTransId="{0FBE5E0B-EDD4-4CEF-A121-17283AD5DB02}" sibTransId="{277C875E-8C41-4BE4-A787-98C939094943}"/>
    <dgm:cxn modelId="{69205A91-65B6-479E-9E9F-C5CC3A5D1E89}" type="presOf" srcId="{778E993E-122D-442B-9765-638AFC1CD214}" destId="{F8ED98A3-4239-4B8A-BE95-DB7811FDE7A0}" srcOrd="0" destOrd="0" presId="urn:microsoft.com/office/officeart/2005/8/layout/vList5"/>
    <dgm:cxn modelId="{8B7DA943-FA7E-404D-80E6-80F62C580D9F}" type="presParOf" srcId="{2BD4BAD0-816E-4A43-A6F9-125BB6B4A315}" destId="{7907B5B4-55B7-48A8-B8BC-F14504385C1A}" srcOrd="0" destOrd="0" presId="urn:microsoft.com/office/officeart/2005/8/layout/vList5"/>
    <dgm:cxn modelId="{2A03355D-D56E-47AA-887B-8A05B8E9546C}" type="presParOf" srcId="{7907B5B4-55B7-48A8-B8BC-F14504385C1A}" destId="{ADDB67B8-E343-4D5B-8E2D-D715FD73E89A}" srcOrd="0" destOrd="0" presId="urn:microsoft.com/office/officeart/2005/8/layout/vList5"/>
    <dgm:cxn modelId="{A29973B0-598E-4420-AAC6-7683C6B2DC06}" type="presParOf" srcId="{7907B5B4-55B7-48A8-B8BC-F14504385C1A}" destId="{0810D6EC-FF7B-4F3B-A15A-C4EB562641CF}" srcOrd="1" destOrd="0" presId="urn:microsoft.com/office/officeart/2005/8/layout/vList5"/>
    <dgm:cxn modelId="{5825FAC8-F58B-4E79-8319-5E6DDF97517B}" type="presParOf" srcId="{2BD4BAD0-816E-4A43-A6F9-125BB6B4A315}" destId="{D80495CD-C2FD-4811-95B3-80A359CF402D}" srcOrd="1" destOrd="0" presId="urn:microsoft.com/office/officeart/2005/8/layout/vList5"/>
    <dgm:cxn modelId="{C09AB948-4B00-49AF-840F-418865360704}" type="presParOf" srcId="{2BD4BAD0-816E-4A43-A6F9-125BB6B4A315}" destId="{3E046EEB-28EE-401E-A3A5-4E10CB36A52A}" srcOrd="2" destOrd="0" presId="urn:microsoft.com/office/officeart/2005/8/layout/vList5"/>
    <dgm:cxn modelId="{F9170786-5701-43A2-ACAA-3B9D2FED7ED1}" type="presParOf" srcId="{3E046EEB-28EE-401E-A3A5-4E10CB36A52A}" destId="{60D5BB9A-D6F2-4735-9110-4EB9E0E2F50F}" srcOrd="0" destOrd="0" presId="urn:microsoft.com/office/officeart/2005/8/layout/vList5"/>
    <dgm:cxn modelId="{94061E80-4841-4193-97E7-3058AB30B4D2}" type="presParOf" srcId="{3E046EEB-28EE-401E-A3A5-4E10CB36A52A}" destId="{F8ED98A3-4239-4B8A-BE95-DB7811FDE7A0}" srcOrd="1" destOrd="0" presId="urn:microsoft.com/office/officeart/2005/8/layout/vList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359E8A-1E4E-4439-B406-51D40CA4CA69}" type="doc">
      <dgm:prSet loTypeId="urn:microsoft.com/office/officeart/2005/8/layout/vList5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9B838B4-9C55-41ED-AC6E-F3EE8E432C13}">
      <dgm:prSet phldrT="[Текст]"/>
      <dgm:spPr/>
      <dgm:t>
        <a:bodyPr/>
        <a:lstStyle/>
        <a:p>
          <a:pPr algn="l"/>
          <a:r>
            <a:rPr lang="uk-UA" dirty="0" smtClean="0"/>
            <a:t>К. – 12 п.</a:t>
          </a:r>
        </a:p>
        <a:p>
          <a:pPr algn="l"/>
          <a:r>
            <a:rPr lang="uk-UA" dirty="0" smtClean="0"/>
            <a:t>М. - ?, </a:t>
          </a:r>
          <a:r>
            <a:rPr lang="uk-UA" b="1" dirty="0" smtClean="0">
              <a:solidFill>
                <a:srgbClr val="0070C0"/>
              </a:solidFill>
            </a:rPr>
            <a:t>на</a:t>
          </a:r>
          <a:r>
            <a:rPr lang="uk-UA" dirty="0" smtClean="0"/>
            <a:t> 4 п. </a:t>
          </a:r>
          <a:r>
            <a:rPr lang="uk-UA" b="1" dirty="0" smtClean="0">
              <a:solidFill>
                <a:srgbClr val="0070C0"/>
              </a:solidFill>
            </a:rPr>
            <a:t>менше</a:t>
          </a:r>
        </a:p>
        <a:p>
          <a:pPr algn="l"/>
          <a:r>
            <a:rPr lang="uk-UA" b="1" dirty="0" smtClean="0"/>
            <a:t>Розв'язання</a:t>
          </a:r>
        </a:p>
        <a:p>
          <a:pPr algn="l"/>
          <a:r>
            <a:rPr lang="uk-UA" dirty="0" smtClean="0"/>
            <a:t>12-4=8 (п.)</a:t>
          </a:r>
        </a:p>
        <a:p>
          <a:pPr algn="l"/>
          <a:r>
            <a:rPr lang="uk-UA" b="1" dirty="0" smtClean="0"/>
            <a:t>Відповідь</a:t>
          </a:r>
          <a:r>
            <a:rPr lang="uk-UA" dirty="0" smtClean="0"/>
            <a:t>: 8 прикрас у Маринки.</a:t>
          </a:r>
          <a:endParaRPr lang="ru-RU" dirty="0"/>
        </a:p>
      </dgm:t>
    </dgm:pt>
    <dgm:pt modelId="{C6264690-AAAE-438E-859F-D28CD8008E64}" type="parTrans" cxnId="{46C428E0-7EDE-4688-81A8-E08E4FEB61E9}">
      <dgm:prSet/>
      <dgm:spPr/>
      <dgm:t>
        <a:bodyPr/>
        <a:lstStyle/>
        <a:p>
          <a:endParaRPr lang="ru-RU"/>
        </a:p>
      </dgm:t>
    </dgm:pt>
    <dgm:pt modelId="{795B55AD-8B3C-4EFA-8682-11C802C46C92}" type="sibTrans" cxnId="{46C428E0-7EDE-4688-81A8-E08E4FEB61E9}">
      <dgm:prSet/>
      <dgm:spPr/>
      <dgm:t>
        <a:bodyPr/>
        <a:lstStyle/>
        <a:p>
          <a:endParaRPr lang="ru-RU"/>
        </a:p>
      </dgm:t>
    </dgm:pt>
    <dgm:pt modelId="{F734CF49-5F21-482F-B384-5A727F80044B}">
      <dgm:prSet phldrT="[Текст]"/>
      <dgm:spPr/>
      <dgm:t>
        <a:bodyPr/>
        <a:lstStyle/>
        <a:p>
          <a:pPr algn="just"/>
          <a:r>
            <a:rPr lang="uk-UA" dirty="0" smtClean="0"/>
            <a:t>К. – 12 п.</a:t>
          </a:r>
        </a:p>
        <a:p>
          <a:pPr algn="just"/>
          <a:r>
            <a:rPr lang="uk-UA" dirty="0" smtClean="0"/>
            <a:t>М. - ?, </a:t>
          </a:r>
          <a:r>
            <a:rPr lang="uk-UA" b="1" dirty="0" smtClean="0">
              <a:solidFill>
                <a:srgbClr val="0070C0"/>
              </a:solidFill>
            </a:rPr>
            <a:t>у </a:t>
          </a:r>
          <a:r>
            <a:rPr lang="uk-UA" dirty="0" smtClean="0"/>
            <a:t>4 р. </a:t>
          </a:r>
          <a:r>
            <a:rPr lang="uk-UA" b="1" dirty="0" smtClean="0">
              <a:solidFill>
                <a:srgbClr val="0070C0"/>
              </a:solidFill>
            </a:rPr>
            <a:t>менше</a:t>
          </a:r>
        </a:p>
        <a:p>
          <a:pPr algn="just"/>
          <a:r>
            <a:rPr lang="uk-UA" b="1" dirty="0" smtClean="0"/>
            <a:t>Розв'язання</a:t>
          </a:r>
        </a:p>
        <a:p>
          <a:pPr algn="just"/>
          <a:r>
            <a:rPr lang="uk-UA" dirty="0" smtClean="0"/>
            <a:t>12:4=3 (п.)</a:t>
          </a:r>
        </a:p>
        <a:p>
          <a:pPr algn="just"/>
          <a:r>
            <a:rPr lang="uk-UA" b="1" dirty="0" smtClean="0"/>
            <a:t>Відповідь</a:t>
          </a:r>
          <a:r>
            <a:rPr lang="uk-UA" dirty="0" smtClean="0"/>
            <a:t>: 3 прикраси у Маринки.</a:t>
          </a:r>
          <a:endParaRPr lang="ru-RU" dirty="0"/>
        </a:p>
      </dgm:t>
    </dgm:pt>
    <dgm:pt modelId="{0FBE5E0B-EDD4-4CEF-A121-17283AD5DB02}" type="parTrans" cxnId="{1A689EFD-21FF-4026-BE3E-4B3A5D447876}">
      <dgm:prSet/>
      <dgm:spPr/>
      <dgm:t>
        <a:bodyPr/>
        <a:lstStyle/>
        <a:p>
          <a:endParaRPr lang="ru-RU"/>
        </a:p>
      </dgm:t>
    </dgm:pt>
    <dgm:pt modelId="{277C875E-8C41-4BE4-A787-98C939094943}" type="sibTrans" cxnId="{1A689EFD-21FF-4026-BE3E-4B3A5D447876}">
      <dgm:prSet/>
      <dgm:spPr/>
      <dgm:t>
        <a:bodyPr/>
        <a:lstStyle/>
        <a:p>
          <a:endParaRPr lang="ru-RU"/>
        </a:p>
      </dgm:t>
    </dgm:pt>
    <dgm:pt modelId="{778E993E-122D-442B-9765-638AFC1CD214}">
      <dgm:prSet phldrT="[Текст]" phldr="1"/>
      <dgm:spPr/>
      <dgm:t>
        <a:bodyPr/>
        <a:lstStyle/>
        <a:p>
          <a:endParaRPr lang="ru-RU" dirty="0"/>
        </a:p>
      </dgm:t>
    </dgm:pt>
    <dgm:pt modelId="{A381645D-1333-4454-B288-08B84DD93E79}" type="parTrans" cxnId="{EE547D76-C78A-49A6-8C86-75CBF70FAEC4}">
      <dgm:prSet/>
      <dgm:spPr/>
      <dgm:t>
        <a:bodyPr/>
        <a:lstStyle/>
        <a:p>
          <a:endParaRPr lang="ru-RU"/>
        </a:p>
      </dgm:t>
    </dgm:pt>
    <dgm:pt modelId="{FDCBD5ED-03C1-4BD8-A37E-C4B6D847C92F}" type="sibTrans" cxnId="{EE547D76-C78A-49A6-8C86-75CBF70FAEC4}">
      <dgm:prSet/>
      <dgm:spPr/>
      <dgm:t>
        <a:bodyPr/>
        <a:lstStyle/>
        <a:p>
          <a:endParaRPr lang="ru-RU"/>
        </a:p>
      </dgm:t>
    </dgm:pt>
    <dgm:pt modelId="{AEA92A39-A49E-48EF-B95C-7681DF28E292}">
      <dgm:prSet phldrT="[Текст]" phldr="1"/>
      <dgm:spPr/>
      <dgm:t>
        <a:bodyPr/>
        <a:lstStyle/>
        <a:p>
          <a:endParaRPr lang="ru-RU" dirty="0"/>
        </a:p>
      </dgm:t>
    </dgm:pt>
    <dgm:pt modelId="{A899DAD6-5E1F-48B3-AC7D-DAC469E366EC}" type="parTrans" cxnId="{A8A297CB-1D9B-43CF-A44F-A7561E7BAB6B}">
      <dgm:prSet/>
      <dgm:spPr/>
      <dgm:t>
        <a:bodyPr/>
        <a:lstStyle/>
        <a:p>
          <a:endParaRPr lang="ru-RU"/>
        </a:p>
      </dgm:t>
    </dgm:pt>
    <dgm:pt modelId="{B673F7D7-C945-4A7C-BF9B-49AAE831E44F}" type="sibTrans" cxnId="{A8A297CB-1D9B-43CF-A44F-A7561E7BAB6B}">
      <dgm:prSet/>
      <dgm:spPr/>
      <dgm:t>
        <a:bodyPr/>
        <a:lstStyle/>
        <a:p>
          <a:endParaRPr lang="ru-RU"/>
        </a:p>
      </dgm:t>
    </dgm:pt>
    <dgm:pt modelId="{32F3803C-2704-4A6E-8F24-E42A6D03FB0F}">
      <dgm:prSet phldrT="[Текст]" phldr="1"/>
      <dgm:spPr/>
      <dgm:t>
        <a:bodyPr/>
        <a:lstStyle/>
        <a:p>
          <a:endParaRPr lang="ru-RU" dirty="0"/>
        </a:p>
      </dgm:t>
    </dgm:pt>
    <dgm:pt modelId="{33962418-483C-4015-89DC-33BDF4003295}" type="sibTrans" cxnId="{893124CB-059C-4179-A131-AAD3D4518923}">
      <dgm:prSet/>
      <dgm:spPr/>
      <dgm:t>
        <a:bodyPr/>
        <a:lstStyle/>
        <a:p>
          <a:endParaRPr lang="ru-RU"/>
        </a:p>
      </dgm:t>
    </dgm:pt>
    <dgm:pt modelId="{E72604F3-0C01-419A-953A-1956E0004CC0}" type="parTrans" cxnId="{893124CB-059C-4179-A131-AAD3D4518923}">
      <dgm:prSet/>
      <dgm:spPr/>
      <dgm:t>
        <a:bodyPr/>
        <a:lstStyle/>
        <a:p>
          <a:endParaRPr lang="ru-RU"/>
        </a:p>
      </dgm:t>
    </dgm:pt>
    <dgm:pt modelId="{2BD4BAD0-816E-4A43-A6F9-125BB6B4A315}" type="pres">
      <dgm:prSet presAssocID="{E9359E8A-1E4E-4439-B406-51D40CA4CA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07B5B4-55B7-48A8-B8BC-F14504385C1A}" type="pres">
      <dgm:prSet presAssocID="{89B838B4-9C55-41ED-AC6E-F3EE8E432C13}" presName="linNode" presStyleCnt="0"/>
      <dgm:spPr/>
    </dgm:pt>
    <dgm:pt modelId="{ADDB67B8-E343-4D5B-8E2D-D715FD73E89A}" type="pres">
      <dgm:prSet presAssocID="{89B838B4-9C55-41ED-AC6E-F3EE8E432C13}" presName="parentText" presStyleLbl="node1" presStyleIdx="0" presStyleCnt="2" custScaleX="1564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10D6EC-FF7B-4F3B-A15A-C4EB562641CF}" type="pres">
      <dgm:prSet presAssocID="{89B838B4-9C55-41ED-AC6E-F3EE8E432C1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0495CD-C2FD-4811-95B3-80A359CF402D}" type="pres">
      <dgm:prSet presAssocID="{795B55AD-8B3C-4EFA-8682-11C802C46C92}" presName="sp" presStyleCnt="0"/>
      <dgm:spPr/>
    </dgm:pt>
    <dgm:pt modelId="{3E046EEB-28EE-401E-A3A5-4E10CB36A52A}" type="pres">
      <dgm:prSet presAssocID="{F734CF49-5F21-482F-B384-5A727F80044B}" presName="linNode" presStyleCnt="0"/>
      <dgm:spPr/>
    </dgm:pt>
    <dgm:pt modelId="{60D5BB9A-D6F2-4735-9110-4EB9E0E2F50F}" type="pres">
      <dgm:prSet presAssocID="{F734CF49-5F21-482F-B384-5A727F80044B}" presName="parentText" presStyleLbl="node1" presStyleIdx="1" presStyleCnt="2" custScaleX="1564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ED98A3-4239-4B8A-BE95-DB7811FDE7A0}" type="pres">
      <dgm:prSet presAssocID="{F734CF49-5F21-482F-B384-5A727F80044B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A297CB-1D9B-43CF-A44F-A7561E7BAB6B}" srcId="{F734CF49-5F21-482F-B384-5A727F80044B}" destId="{AEA92A39-A49E-48EF-B95C-7681DF28E292}" srcOrd="1" destOrd="0" parTransId="{A899DAD6-5E1F-48B3-AC7D-DAC469E366EC}" sibTransId="{B673F7D7-C945-4A7C-BF9B-49AAE831E44F}"/>
    <dgm:cxn modelId="{F3CD5AE6-32B4-40DF-BD0A-C58FCDC17036}" type="presOf" srcId="{AEA92A39-A49E-48EF-B95C-7681DF28E292}" destId="{F8ED98A3-4239-4B8A-BE95-DB7811FDE7A0}" srcOrd="0" destOrd="1" presId="urn:microsoft.com/office/officeart/2005/8/layout/vList5"/>
    <dgm:cxn modelId="{F609FC30-505A-40BE-BB73-400F60AB3BAD}" type="presOf" srcId="{778E993E-122D-442B-9765-638AFC1CD214}" destId="{F8ED98A3-4239-4B8A-BE95-DB7811FDE7A0}" srcOrd="0" destOrd="0" presId="urn:microsoft.com/office/officeart/2005/8/layout/vList5"/>
    <dgm:cxn modelId="{1E849786-7EA0-4EE5-BCF5-304FD0410ECD}" type="presOf" srcId="{89B838B4-9C55-41ED-AC6E-F3EE8E432C13}" destId="{ADDB67B8-E343-4D5B-8E2D-D715FD73E89A}" srcOrd="0" destOrd="0" presId="urn:microsoft.com/office/officeart/2005/8/layout/vList5"/>
    <dgm:cxn modelId="{893124CB-059C-4179-A131-AAD3D4518923}" srcId="{89B838B4-9C55-41ED-AC6E-F3EE8E432C13}" destId="{32F3803C-2704-4A6E-8F24-E42A6D03FB0F}" srcOrd="0" destOrd="0" parTransId="{E72604F3-0C01-419A-953A-1956E0004CC0}" sibTransId="{33962418-483C-4015-89DC-33BDF4003295}"/>
    <dgm:cxn modelId="{1352F504-4092-4209-9920-3CAD1F0F51C1}" type="presOf" srcId="{32F3803C-2704-4A6E-8F24-E42A6D03FB0F}" destId="{0810D6EC-FF7B-4F3B-A15A-C4EB562641CF}" srcOrd="0" destOrd="0" presId="urn:microsoft.com/office/officeart/2005/8/layout/vList5"/>
    <dgm:cxn modelId="{78B25868-4FFC-44B2-9539-5DCB53F5F0DE}" type="presOf" srcId="{E9359E8A-1E4E-4439-B406-51D40CA4CA69}" destId="{2BD4BAD0-816E-4A43-A6F9-125BB6B4A315}" srcOrd="0" destOrd="0" presId="urn:microsoft.com/office/officeart/2005/8/layout/vList5"/>
    <dgm:cxn modelId="{EE547D76-C78A-49A6-8C86-75CBF70FAEC4}" srcId="{F734CF49-5F21-482F-B384-5A727F80044B}" destId="{778E993E-122D-442B-9765-638AFC1CD214}" srcOrd="0" destOrd="0" parTransId="{A381645D-1333-4454-B288-08B84DD93E79}" sibTransId="{FDCBD5ED-03C1-4BD8-A37E-C4B6D847C92F}"/>
    <dgm:cxn modelId="{46C428E0-7EDE-4688-81A8-E08E4FEB61E9}" srcId="{E9359E8A-1E4E-4439-B406-51D40CA4CA69}" destId="{89B838B4-9C55-41ED-AC6E-F3EE8E432C13}" srcOrd="0" destOrd="0" parTransId="{C6264690-AAAE-438E-859F-D28CD8008E64}" sibTransId="{795B55AD-8B3C-4EFA-8682-11C802C46C92}"/>
    <dgm:cxn modelId="{1A689EFD-21FF-4026-BE3E-4B3A5D447876}" srcId="{E9359E8A-1E4E-4439-B406-51D40CA4CA69}" destId="{F734CF49-5F21-482F-B384-5A727F80044B}" srcOrd="1" destOrd="0" parTransId="{0FBE5E0B-EDD4-4CEF-A121-17283AD5DB02}" sibTransId="{277C875E-8C41-4BE4-A787-98C939094943}"/>
    <dgm:cxn modelId="{AD5CC7E2-4685-40F7-8E9A-099F8EBBAED3}" type="presOf" srcId="{F734CF49-5F21-482F-B384-5A727F80044B}" destId="{60D5BB9A-D6F2-4735-9110-4EB9E0E2F50F}" srcOrd="0" destOrd="0" presId="urn:microsoft.com/office/officeart/2005/8/layout/vList5"/>
    <dgm:cxn modelId="{09C82C61-2966-4948-8E5E-086A4CC6801D}" type="presParOf" srcId="{2BD4BAD0-816E-4A43-A6F9-125BB6B4A315}" destId="{7907B5B4-55B7-48A8-B8BC-F14504385C1A}" srcOrd="0" destOrd="0" presId="urn:microsoft.com/office/officeart/2005/8/layout/vList5"/>
    <dgm:cxn modelId="{1CD75164-8AF4-4B96-AD19-3ACB53BC050A}" type="presParOf" srcId="{7907B5B4-55B7-48A8-B8BC-F14504385C1A}" destId="{ADDB67B8-E343-4D5B-8E2D-D715FD73E89A}" srcOrd="0" destOrd="0" presId="urn:microsoft.com/office/officeart/2005/8/layout/vList5"/>
    <dgm:cxn modelId="{FEE038B2-2D7E-4CF0-89AD-619D26C1EA31}" type="presParOf" srcId="{7907B5B4-55B7-48A8-B8BC-F14504385C1A}" destId="{0810D6EC-FF7B-4F3B-A15A-C4EB562641CF}" srcOrd="1" destOrd="0" presId="urn:microsoft.com/office/officeart/2005/8/layout/vList5"/>
    <dgm:cxn modelId="{8AC3A654-39E5-40A1-B72A-706E87288013}" type="presParOf" srcId="{2BD4BAD0-816E-4A43-A6F9-125BB6B4A315}" destId="{D80495CD-C2FD-4811-95B3-80A359CF402D}" srcOrd="1" destOrd="0" presId="urn:microsoft.com/office/officeart/2005/8/layout/vList5"/>
    <dgm:cxn modelId="{1F740C53-545E-46D3-86B0-FB775C64A02B}" type="presParOf" srcId="{2BD4BAD0-816E-4A43-A6F9-125BB6B4A315}" destId="{3E046EEB-28EE-401E-A3A5-4E10CB36A52A}" srcOrd="2" destOrd="0" presId="urn:microsoft.com/office/officeart/2005/8/layout/vList5"/>
    <dgm:cxn modelId="{668C667E-CDBE-4180-802D-5FE9680167CA}" type="presParOf" srcId="{3E046EEB-28EE-401E-A3A5-4E10CB36A52A}" destId="{60D5BB9A-D6F2-4735-9110-4EB9E0E2F50F}" srcOrd="0" destOrd="0" presId="urn:microsoft.com/office/officeart/2005/8/layout/vList5"/>
    <dgm:cxn modelId="{8CB29814-AC24-4063-9A39-395D656ACDC6}" type="presParOf" srcId="{3E046EEB-28EE-401E-A3A5-4E10CB36A52A}" destId="{F8ED98A3-4239-4B8A-BE95-DB7811FDE7A0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Задачі на збільшення або зменшення у кілька разів</a:t>
            </a:r>
            <a:endParaRPr lang="ru-RU" sz="3600" dirty="0"/>
          </a:p>
        </p:txBody>
      </p:sp>
      <p:pic>
        <p:nvPicPr>
          <p:cNvPr id="4" name="Содержимое 3" descr="Рисунок2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0117" y="1510892"/>
            <a:ext cx="7115221" cy="53471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Порівнюємо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500174"/>
          <a:ext cx="9144000" cy="535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 t="2610"/>
          <a:stretch>
            <a:fillRect/>
          </a:stretch>
        </p:blipFill>
        <p:spPr bwMode="auto">
          <a:xfrm>
            <a:off x="4745248" y="1785926"/>
            <a:ext cx="3827280" cy="20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 cstate="print"/>
          <a:srcRect t="2558"/>
          <a:stretch>
            <a:fillRect/>
          </a:stretch>
        </p:blipFill>
        <p:spPr bwMode="auto">
          <a:xfrm>
            <a:off x="4714875" y="4572008"/>
            <a:ext cx="389226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DB67B8-E343-4D5B-8E2D-D715FD73E8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ADDB67B8-E343-4D5B-8E2D-D715FD73E8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10D6EC-FF7B-4F3B-A15A-C4EB562641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0810D6EC-FF7B-4F3B-A15A-C4EB562641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D5BB9A-D6F2-4735-9110-4EB9E0E2F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60D5BB9A-D6F2-4735-9110-4EB9E0E2F5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ED98A3-4239-4B8A-BE95-DB7811FDE7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F8ED98A3-4239-4B8A-BE95-DB7811FDE7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Задачі на збільшення або зменшення у кілька разів. Ознайомлення</a:t>
            </a:r>
            <a:endParaRPr lang="ru-RU" sz="3600" dirty="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738" y="1500174"/>
            <a:ext cx="3808510" cy="2547197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2975" y="1500174"/>
            <a:ext cx="3775749" cy="257176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 t="2610"/>
          <a:stretch>
            <a:fillRect/>
          </a:stretch>
        </p:blipFill>
        <p:spPr bwMode="auto">
          <a:xfrm>
            <a:off x="335055" y="4643446"/>
            <a:ext cx="3883891" cy="202985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 t="2558"/>
          <a:stretch>
            <a:fillRect/>
          </a:stretch>
        </p:blipFill>
        <p:spPr bwMode="auto">
          <a:xfrm>
            <a:off x="4751705" y="4649219"/>
            <a:ext cx="3892261" cy="207170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Задачі на збільшення або зменшення у кілька разів. Підготовка</a:t>
            </a:r>
            <a:endParaRPr lang="ru-RU" sz="3600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229600" cy="1056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564904"/>
            <a:ext cx="6737972" cy="1161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 cstate="print"/>
          <a:srcRect l="4165" t="5726" r="7599" b="77099"/>
          <a:stretch>
            <a:fillRect/>
          </a:stretch>
        </p:blipFill>
        <p:spPr bwMode="auto">
          <a:xfrm>
            <a:off x="142844" y="3786190"/>
            <a:ext cx="371477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5" cstate="print"/>
          <a:srcRect l="5121" t="5814" r="5633" b="79651"/>
          <a:stretch>
            <a:fillRect/>
          </a:stretch>
        </p:blipFill>
        <p:spPr bwMode="auto">
          <a:xfrm>
            <a:off x="4929190" y="3786190"/>
            <a:ext cx="371477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928662" y="4214818"/>
            <a:ext cx="428628" cy="4286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4214818"/>
            <a:ext cx="428628" cy="4286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928794" y="4214818"/>
            <a:ext cx="428628" cy="4286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4714884"/>
            <a:ext cx="428628" cy="4286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28728" y="4714884"/>
            <a:ext cx="428628" cy="4286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928794" y="4714884"/>
            <a:ext cx="428628" cy="4286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357158" y="4714884"/>
            <a:ext cx="1000132" cy="1588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 flipH="1" flipV="1">
            <a:off x="1933517" y="4718019"/>
            <a:ext cx="992274" cy="1588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500298" y="4714884"/>
            <a:ext cx="428628" cy="4286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000364" y="4714884"/>
            <a:ext cx="428628" cy="4286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 cstate="print"/>
          <a:srcRect l="4165" t="54198" r="4205" b="5725"/>
          <a:stretch>
            <a:fillRect/>
          </a:stretch>
        </p:blipFill>
        <p:spPr bwMode="auto">
          <a:xfrm>
            <a:off x="214282" y="5429264"/>
            <a:ext cx="385765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5072860" y="4214818"/>
            <a:ext cx="428628" cy="4286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572926" y="4214818"/>
            <a:ext cx="428628" cy="4286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072992" y="4214818"/>
            <a:ext cx="428628" cy="4286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072860" y="4714884"/>
            <a:ext cx="428628" cy="4286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572926" y="4714884"/>
            <a:ext cx="428628" cy="4286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072992" y="4714884"/>
            <a:ext cx="428628" cy="4286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5400000" flipH="1" flipV="1">
            <a:off x="4501356" y="4714884"/>
            <a:ext cx="1000132" cy="1588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 flipH="1" flipV="1">
            <a:off x="6077715" y="4718019"/>
            <a:ext cx="992274" cy="1588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6644496" y="4714884"/>
            <a:ext cx="428628" cy="4286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144562" y="4714884"/>
            <a:ext cx="428628" cy="4286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643834" y="4714884"/>
            <a:ext cx="428628" cy="4286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rot="5400000" flipH="1" flipV="1">
            <a:off x="7646968" y="4710161"/>
            <a:ext cx="992274" cy="1588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5" cstate="print"/>
          <a:srcRect l="1689" t="55233" r="5633" b="4069"/>
          <a:stretch>
            <a:fillRect/>
          </a:stretch>
        </p:blipFill>
        <p:spPr bwMode="auto">
          <a:xfrm>
            <a:off x="4643438" y="5429264"/>
            <a:ext cx="385765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Задачі на збільшення або зменшення у кілька разів. Підготовка</a:t>
            </a:r>
            <a:endParaRPr lang="ru-RU" sz="3600" dirty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7572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 l="5149" t="5725" r="21052" b="79962"/>
          <a:stretch>
            <a:fillRect/>
          </a:stretch>
        </p:blipFill>
        <p:spPr bwMode="auto">
          <a:xfrm>
            <a:off x="714348" y="2643182"/>
            <a:ext cx="307183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print"/>
          <a:srcRect l="18982" t="5725" r="8437" b="77099"/>
          <a:stretch>
            <a:fillRect/>
          </a:stretch>
        </p:blipFill>
        <p:spPr bwMode="auto">
          <a:xfrm>
            <a:off x="5500694" y="2643182"/>
            <a:ext cx="300039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Равнобедренный треугольник 6"/>
          <p:cNvSpPr/>
          <p:nvPr/>
        </p:nvSpPr>
        <p:spPr>
          <a:xfrm>
            <a:off x="928662" y="3214686"/>
            <a:ext cx="428628" cy="428628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1428728" y="3214686"/>
            <a:ext cx="428628" cy="428628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1928794" y="3214686"/>
            <a:ext cx="428628" cy="428628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928662" y="3714752"/>
            <a:ext cx="428628" cy="42862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428728" y="3714752"/>
            <a:ext cx="428628" cy="42862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928794" y="3714752"/>
            <a:ext cx="428628" cy="42862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357158" y="3714752"/>
            <a:ext cx="1000132" cy="1588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 flipH="1" flipV="1">
            <a:off x="1933517" y="3717887"/>
            <a:ext cx="992274" cy="1588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Равнобедренный треугольник 16"/>
          <p:cNvSpPr/>
          <p:nvPr/>
        </p:nvSpPr>
        <p:spPr>
          <a:xfrm>
            <a:off x="2500298" y="3214686"/>
            <a:ext cx="428628" cy="428628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3000364" y="3214686"/>
            <a:ext cx="428628" cy="428628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3500430" y="3214686"/>
            <a:ext cx="428628" cy="428628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/>
          <a:srcRect l="4200" t="54641" r="3123" b="5282"/>
          <a:stretch>
            <a:fillRect/>
          </a:stretch>
        </p:blipFill>
        <p:spPr bwMode="auto">
          <a:xfrm>
            <a:off x="285720" y="4643446"/>
            <a:ext cx="385765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Равнобедренный треугольник 20"/>
          <p:cNvSpPr/>
          <p:nvPr/>
        </p:nvSpPr>
        <p:spPr>
          <a:xfrm>
            <a:off x="5072860" y="3214686"/>
            <a:ext cx="428628" cy="428628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5572926" y="3214686"/>
            <a:ext cx="428628" cy="428628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6143636" y="3214686"/>
            <a:ext cx="428628" cy="428628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072860" y="3714752"/>
            <a:ext cx="428628" cy="42862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572926" y="3714752"/>
            <a:ext cx="428628" cy="42862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4501356" y="3714752"/>
            <a:ext cx="1000132" cy="1588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 flipH="1" flipV="1">
            <a:off x="5575267" y="3717887"/>
            <a:ext cx="992274" cy="1588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Равнобедренный треугольник 28"/>
          <p:cNvSpPr/>
          <p:nvPr/>
        </p:nvSpPr>
        <p:spPr>
          <a:xfrm>
            <a:off x="6715140" y="3214686"/>
            <a:ext cx="428628" cy="428628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>
            <a:off x="7286644" y="3214686"/>
            <a:ext cx="428628" cy="428628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Равнобедренный треугольник 30"/>
          <p:cNvSpPr/>
          <p:nvPr/>
        </p:nvSpPr>
        <p:spPr>
          <a:xfrm>
            <a:off x="7786710" y="3214686"/>
            <a:ext cx="428628" cy="428628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rot="5400000" flipH="1" flipV="1">
            <a:off x="6717481" y="3710029"/>
            <a:ext cx="992274" cy="1588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4" cstate="print"/>
          <a:srcRect l="1701" t="54390" r="1525" b="5534"/>
          <a:stretch>
            <a:fillRect/>
          </a:stretch>
        </p:blipFill>
        <p:spPr bwMode="auto">
          <a:xfrm>
            <a:off x="4643438" y="4714884"/>
            <a:ext cx="400052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7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2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7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nimClr clrSpc="rgb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nimClr clrSpc="rgb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>
                                      <p:cBhvr>
                                        <p:cTn id="1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>
                                      <p:cBhvr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animClr clrSpc="rgb">
                                      <p:cBhvr>
                                        <p:cTn id="1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animClr clrSpc="rgb">
                                      <p:cBhvr>
                                        <p:cTn id="1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Задачі на збільшення або зменшення у кілька разів. Підготовка</a:t>
            </a:r>
            <a:endParaRPr lang="ru-RU" sz="3600" dirty="0"/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66" y="1785926"/>
            <a:ext cx="81915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Задачі на збільшення у кілька разів. Ознайомлення</a:t>
            </a:r>
            <a:endParaRPr lang="ru-RU" sz="3600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29600" cy="712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 b="52062"/>
          <a:stretch>
            <a:fillRect/>
          </a:stretch>
        </p:blipFill>
        <p:spPr bwMode="auto">
          <a:xfrm>
            <a:off x="467544" y="2276872"/>
            <a:ext cx="6336704" cy="58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42874" y="3177066"/>
            <a:ext cx="3271870" cy="571504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dirty="0" smtClean="0">
                <a:latin typeface="+mj-lt"/>
                <a:ea typeface="+mj-ea"/>
                <a:cs typeface="+mj-cs"/>
              </a:rPr>
              <a:t>С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-2000296" y="4605826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                 Розв'язання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spc="-100" dirty="0" smtClean="0">
                <a:latin typeface="+mj-lt"/>
                <a:ea typeface="+mj-ea"/>
                <a:cs typeface="+mj-cs"/>
              </a:rPr>
              <a:t>8</a:t>
            </a:r>
            <a:r>
              <a:rPr kumimoji="0" lang="uk-UA" sz="2400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+ 4 = 12 (м.)</a:t>
            </a:r>
            <a:endParaRPr kumimoji="0" lang="ru-RU" sz="2400" i="0" u="none" strike="noStrike" kern="1200" cap="none" spc="-10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357158" y="3319942"/>
            <a:ext cx="8339986" cy="475252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42874" y="3319942"/>
            <a:ext cx="3271870" cy="571504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spc="-100" dirty="0" smtClean="0">
                <a:latin typeface="+mj-lt"/>
                <a:ea typeface="+mj-ea"/>
                <a:cs typeface="+mj-cs"/>
              </a:rPr>
              <a:t>Т</a:t>
            </a:r>
            <a:r>
              <a:rPr kumimoji="0" lang="uk-UA" sz="2400" b="1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br>
              <a:rPr kumimoji="0" lang="uk-UA" sz="2400" b="1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1" i="0" u="none" strike="noStrike" kern="1200" cap="none" spc="-10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443006" y="3177066"/>
            <a:ext cx="3271870" cy="571504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8 м.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1357290" y="3357562"/>
            <a:ext cx="3271870" cy="571504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spc="-100" dirty="0" smtClean="0">
                <a:latin typeface="+mj-lt"/>
                <a:ea typeface="+mj-ea"/>
                <a:cs typeface="+mj-cs"/>
              </a:rPr>
              <a:t> </a:t>
            </a:r>
            <a:r>
              <a:rPr kumimoji="0" lang="uk-UA" sz="2400" b="1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– </a:t>
            </a:r>
            <a:r>
              <a:rPr lang="uk-UA" sz="2400" b="1" spc="-100" dirty="0" smtClean="0">
                <a:latin typeface="+mj-lt"/>
                <a:ea typeface="+mj-ea"/>
                <a:cs typeface="+mj-cs"/>
              </a:rPr>
              <a:t> ?, на 4 м. більше</a:t>
            </a:r>
            <a:r>
              <a:rPr kumimoji="0" lang="uk-UA" sz="2400" b="1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2400" b="1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1" i="0" u="none" strike="noStrike" kern="1200" cap="none" spc="-10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4574927" y="3357562"/>
            <a:ext cx="1214446" cy="214314"/>
            <a:chOff x="785786" y="1571612"/>
            <a:chExt cx="2143934" cy="142876"/>
          </a:xfrm>
        </p:grpSpPr>
        <p:grpSp>
          <p:nvGrpSpPr>
            <p:cNvPr id="47" name="Группа 26"/>
            <p:cNvGrpSpPr/>
            <p:nvPr/>
          </p:nvGrpSpPr>
          <p:grpSpPr>
            <a:xfrm>
              <a:off x="785786" y="1571612"/>
              <a:ext cx="428628" cy="142876"/>
              <a:chOff x="785786" y="1571612"/>
              <a:chExt cx="428628" cy="142876"/>
            </a:xfrm>
          </p:grpSpPr>
          <p:cxnSp>
            <p:nvCxnSpPr>
              <p:cNvPr id="54" name="Прямая соединительная линия 53"/>
              <p:cNvCxnSpPr/>
              <p:nvPr/>
            </p:nvCxnSpPr>
            <p:spPr>
              <a:xfrm>
                <a:off x="785786" y="1643050"/>
                <a:ext cx="428628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единительная линия 54"/>
              <p:cNvCxnSpPr/>
              <p:nvPr/>
            </p:nvCxnSpPr>
            <p:spPr>
              <a:xfrm rot="5400000" flipH="1" flipV="1">
                <a:off x="714745" y="1642653"/>
                <a:ext cx="142876" cy="79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Прямая соединительная линия 47"/>
            <p:cNvCxnSpPr/>
            <p:nvPr/>
          </p:nvCxnSpPr>
          <p:spPr>
            <a:xfrm>
              <a:off x="1213619" y="1643050"/>
              <a:ext cx="428628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1642248" y="1643050"/>
              <a:ext cx="428628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2071670" y="1643050"/>
              <a:ext cx="428628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Группа 39"/>
            <p:cNvGrpSpPr/>
            <p:nvPr/>
          </p:nvGrpSpPr>
          <p:grpSpPr>
            <a:xfrm>
              <a:off x="2500298" y="1571612"/>
              <a:ext cx="429422" cy="142876"/>
              <a:chOff x="785786" y="1571612"/>
              <a:chExt cx="429422" cy="142876"/>
            </a:xfrm>
          </p:grpSpPr>
          <p:cxnSp>
            <p:nvCxnSpPr>
              <p:cNvPr id="52" name="Прямая соединительная линия 51"/>
              <p:cNvCxnSpPr/>
              <p:nvPr/>
            </p:nvCxnSpPr>
            <p:spPr>
              <a:xfrm>
                <a:off x="785786" y="1643050"/>
                <a:ext cx="428628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/>
              <p:cNvCxnSpPr/>
              <p:nvPr/>
            </p:nvCxnSpPr>
            <p:spPr>
              <a:xfrm rot="5400000" flipH="1" flipV="1">
                <a:off x="1143373" y="1642653"/>
                <a:ext cx="142876" cy="79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TextBox 55"/>
          <p:cNvSpPr txBox="1"/>
          <p:nvPr/>
        </p:nvSpPr>
        <p:spPr>
          <a:xfrm>
            <a:off x="5003555" y="264318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8</a:t>
            </a:r>
            <a:endParaRPr lang="ru-RU" sz="24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5379381" y="425321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?</a:t>
            </a:r>
            <a:endParaRPr lang="ru-RU" sz="24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5932249" y="332452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4</a:t>
            </a:r>
            <a:endParaRPr lang="ru-RU" sz="2400" b="1" dirty="0"/>
          </a:p>
        </p:txBody>
      </p:sp>
      <p:grpSp>
        <p:nvGrpSpPr>
          <p:cNvPr id="68" name="Группа 67"/>
          <p:cNvGrpSpPr/>
          <p:nvPr/>
        </p:nvGrpSpPr>
        <p:grpSpPr>
          <a:xfrm>
            <a:off x="4574927" y="3071810"/>
            <a:ext cx="1214446" cy="642942"/>
            <a:chOff x="5357818" y="1071546"/>
            <a:chExt cx="785818" cy="285752"/>
          </a:xfrm>
        </p:grpSpPr>
        <p:sp>
          <p:nvSpPr>
            <p:cNvPr id="69" name="Дуга 68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Дуга 69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77" name="Прямая соединительная линия 76"/>
          <p:cNvCxnSpPr/>
          <p:nvPr/>
        </p:nvCxnSpPr>
        <p:spPr>
          <a:xfrm rot="5400000" flipH="1" flipV="1">
            <a:off x="4358480" y="3714752"/>
            <a:ext cx="427834" cy="794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rot="5400000" flipH="1" flipV="1">
            <a:off x="5540739" y="3674707"/>
            <a:ext cx="493002" cy="1588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Группа 78"/>
          <p:cNvGrpSpPr/>
          <p:nvPr/>
        </p:nvGrpSpPr>
        <p:grpSpPr>
          <a:xfrm>
            <a:off x="4589395" y="3929066"/>
            <a:ext cx="1197051" cy="214314"/>
            <a:chOff x="785786" y="1571612"/>
            <a:chExt cx="2143934" cy="142876"/>
          </a:xfrm>
        </p:grpSpPr>
        <p:grpSp>
          <p:nvGrpSpPr>
            <p:cNvPr id="80" name="Группа 26"/>
            <p:cNvGrpSpPr/>
            <p:nvPr/>
          </p:nvGrpSpPr>
          <p:grpSpPr>
            <a:xfrm>
              <a:off x="785786" y="1571612"/>
              <a:ext cx="428628" cy="142876"/>
              <a:chOff x="785786" y="1571612"/>
              <a:chExt cx="428628" cy="142876"/>
            </a:xfrm>
          </p:grpSpPr>
          <p:cxnSp>
            <p:nvCxnSpPr>
              <p:cNvPr id="87" name="Прямая соединительная линия 86"/>
              <p:cNvCxnSpPr/>
              <p:nvPr/>
            </p:nvCxnSpPr>
            <p:spPr>
              <a:xfrm>
                <a:off x="785786" y="1643050"/>
                <a:ext cx="428628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Прямая соединительная линия 87"/>
              <p:cNvCxnSpPr/>
              <p:nvPr/>
            </p:nvCxnSpPr>
            <p:spPr>
              <a:xfrm rot="5400000" flipH="1" flipV="1">
                <a:off x="714745" y="1642653"/>
                <a:ext cx="142876" cy="79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1" name="Прямая соединительная линия 80"/>
            <p:cNvCxnSpPr/>
            <p:nvPr/>
          </p:nvCxnSpPr>
          <p:spPr>
            <a:xfrm>
              <a:off x="1213619" y="1643050"/>
              <a:ext cx="428628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>
              <a:off x="1642248" y="1643050"/>
              <a:ext cx="428628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>
              <a:off x="2071670" y="1643050"/>
              <a:ext cx="428628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Группа 39"/>
            <p:cNvGrpSpPr/>
            <p:nvPr/>
          </p:nvGrpSpPr>
          <p:grpSpPr>
            <a:xfrm>
              <a:off x="2500298" y="1571612"/>
              <a:ext cx="429422" cy="142876"/>
              <a:chOff x="785786" y="1571612"/>
              <a:chExt cx="429422" cy="142876"/>
            </a:xfrm>
          </p:grpSpPr>
          <p:cxnSp>
            <p:nvCxnSpPr>
              <p:cNvPr id="85" name="Прямая соединительная линия 84"/>
              <p:cNvCxnSpPr/>
              <p:nvPr/>
            </p:nvCxnSpPr>
            <p:spPr>
              <a:xfrm>
                <a:off x="785786" y="1643050"/>
                <a:ext cx="428628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Прямая соединительная линия 85"/>
              <p:cNvCxnSpPr/>
              <p:nvPr/>
            </p:nvCxnSpPr>
            <p:spPr>
              <a:xfrm rot="5400000" flipH="1" flipV="1">
                <a:off x="1143373" y="1642653"/>
                <a:ext cx="142876" cy="79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9" name="Группа 88"/>
          <p:cNvGrpSpPr/>
          <p:nvPr/>
        </p:nvGrpSpPr>
        <p:grpSpPr>
          <a:xfrm flipV="1">
            <a:off x="4589395" y="3857628"/>
            <a:ext cx="1911431" cy="500066"/>
            <a:chOff x="5357818" y="1071546"/>
            <a:chExt cx="785818" cy="285752"/>
          </a:xfrm>
        </p:grpSpPr>
        <p:sp>
          <p:nvSpPr>
            <p:cNvPr id="90" name="Дуга 89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Дуга 90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3" name="Овал 92"/>
          <p:cNvSpPr/>
          <p:nvPr/>
        </p:nvSpPr>
        <p:spPr>
          <a:xfrm>
            <a:off x="7232601" y="3286124"/>
            <a:ext cx="642942" cy="6429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TextBox 96"/>
          <p:cNvSpPr txBox="1"/>
          <p:nvPr/>
        </p:nvSpPr>
        <p:spPr>
          <a:xfrm>
            <a:off x="7375477" y="335756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?</a:t>
            </a:r>
            <a:endParaRPr lang="ru-RU" sz="2400" b="1" dirty="0"/>
          </a:p>
        </p:txBody>
      </p:sp>
      <p:sp>
        <p:nvSpPr>
          <p:cNvPr id="99" name="Овал 98"/>
          <p:cNvSpPr/>
          <p:nvPr/>
        </p:nvSpPr>
        <p:spPr>
          <a:xfrm>
            <a:off x="6518221" y="4214818"/>
            <a:ext cx="642942" cy="642942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/>
          <p:cNvSpPr/>
          <p:nvPr/>
        </p:nvSpPr>
        <p:spPr>
          <a:xfrm>
            <a:off x="7946981" y="4214818"/>
            <a:ext cx="642942" cy="642942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1" name="Прямая соединительная линия 100"/>
          <p:cNvCxnSpPr>
            <a:endCxn id="99" idx="0"/>
          </p:cNvCxnSpPr>
          <p:nvPr/>
        </p:nvCxnSpPr>
        <p:spPr>
          <a:xfrm rot="5400000">
            <a:off x="6893271" y="3781330"/>
            <a:ext cx="379909" cy="48706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>
            <a:endCxn id="100" idx="0"/>
          </p:cNvCxnSpPr>
          <p:nvPr/>
        </p:nvCxnSpPr>
        <p:spPr>
          <a:xfrm>
            <a:off x="7791106" y="3857628"/>
            <a:ext cx="477346" cy="35719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6661097" y="428625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8</a:t>
            </a:r>
            <a:endParaRPr lang="ru-RU" sz="2400" b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8089857" y="428625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4</a:t>
            </a:r>
            <a:endParaRPr lang="ru-RU" sz="2400" b="1" dirty="0"/>
          </a:p>
        </p:txBody>
      </p:sp>
      <p:sp>
        <p:nvSpPr>
          <p:cNvPr id="105" name="TextBox 104"/>
          <p:cNvSpPr txBox="1"/>
          <p:nvPr/>
        </p:nvSpPr>
        <p:spPr>
          <a:xfrm>
            <a:off x="7375477" y="4286256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+</a:t>
            </a:r>
            <a:endParaRPr lang="ru-RU" sz="2400" b="1" dirty="0"/>
          </a:p>
        </p:txBody>
      </p:sp>
      <p:grpSp>
        <p:nvGrpSpPr>
          <p:cNvPr id="106" name="Группа 105"/>
          <p:cNvGrpSpPr/>
          <p:nvPr/>
        </p:nvGrpSpPr>
        <p:grpSpPr>
          <a:xfrm>
            <a:off x="5786447" y="3929066"/>
            <a:ext cx="714380" cy="214314"/>
            <a:chOff x="785786" y="1571612"/>
            <a:chExt cx="2143934" cy="142876"/>
          </a:xfrm>
        </p:grpSpPr>
        <p:grpSp>
          <p:nvGrpSpPr>
            <p:cNvPr id="107" name="Группа 26"/>
            <p:cNvGrpSpPr/>
            <p:nvPr/>
          </p:nvGrpSpPr>
          <p:grpSpPr>
            <a:xfrm>
              <a:off x="785786" y="1571612"/>
              <a:ext cx="428628" cy="142876"/>
              <a:chOff x="785786" y="1571612"/>
              <a:chExt cx="428628" cy="142876"/>
            </a:xfrm>
          </p:grpSpPr>
          <p:cxnSp>
            <p:nvCxnSpPr>
              <p:cNvPr id="114" name="Прямая соединительная линия 113"/>
              <p:cNvCxnSpPr/>
              <p:nvPr/>
            </p:nvCxnSpPr>
            <p:spPr>
              <a:xfrm>
                <a:off x="785786" y="1643050"/>
                <a:ext cx="428628" cy="1588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Прямая соединительная линия 114"/>
              <p:cNvCxnSpPr/>
              <p:nvPr/>
            </p:nvCxnSpPr>
            <p:spPr>
              <a:xfrm rot="5400000" flipH="1" flipV="1">
                <a:off x="714745" y="1642653"/>
                <a:ext cx="142876" cy="794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8" name="Прямая соединительная линия 107"/>
            <p:cNvCxnSpPr/>
            <p:nvPr/>
          </p:nvCxnSpPr>
          <p:spPr>
            <a:xfrm>
              <a:off x="1213619" y="1643050"/>
              <a:ext cx="428628" cy="158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/>
            <p:cNvCxnSpPr/>
            <p:nvPr/>
          </p:nvCxnSpPr>
          <p:spPr>
            <a:xfrm>
              <a:off x="1642248" y="1643050"/>
              <a:ext cx="428628" cy="158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/>
            <p:cNvCxnSpPr/>
            <p:nvPr/>
          </p:nvCxnSpPr>
          <p:spPr>
            <a:xfrm>
              <a:off x="2071670" y="1643050"/>
              <a:ext cx="428628" cy="158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1" name="Группа 39"/>
            <p:cNvGrpSpPr/>
            <p:nvPr/>
          </p:nvGrpSpPr>
          <p:grpSpPr>
            <a:xfrm>
              <a:off x="2500298" y="1571612"/>
              <a:ext cx="429422" cy="142876"/>
              <a:chOff x="785786" y="1571612"/>
              <a:chExt cx="429422" cy="142876"/>
            </a:xfrm>
          </p:grpSpPr>
          <p:cxnSp>
            <p:nvCxnSpPr>
              <p:cNvPr id="112" name="Прямая соединительная линия 111"/>
              <p:cNvCxnSpPr/>
              <p:nvPr/>
            </p:nvCxnSpPr>
            <p:spPr>
              <a:xfrm>
                <a:off x="785786" y="1643050"/>
                <a:ext cx="428628" cy="1588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Прямая соединительная линия 112"/>
              <p:cNvCxnSpPr/>
              <p:nvPr/>
            </p:nvCxnSpPr>
            <p:spPr>
              <a:xfrm rot="5400000" flipH="1" flipV="1">
                <a:off x="1143373" y="1642653"/>
                <a:ext cx="142876" cy="794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6" name="Группа 115"/>
          <p:cNvGrpSpPr/>
          <p:nvPr/>
        </p:nvGrpSpPr>
        <p:grpSpPr>
          <a:xfrm>
            <a:off x="5786446" y="3714752"/>
            <a:ext cx="714380" cy="642942"/>
            <a:chOff x="5357818" y="1071546"/>
            <a:chExt cx="785818" cy="285752"/>
          </a:xfrm>
        </p:grpSpPr>
        <p:sp>
          <p:nvSpPr>
            <p:cNvPr id="117" name="Дуга 116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Дуга 117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9" name="Заголовок 1"/>
          <p:cNvSpPr txBox="1">
            <a:spLocks/>
          </p:cNvSpPr>
          <p:nvPr/>
        </p:nvSpPr>
        <p:spPr>
          <a:xfrm>
            <a:off x="157186" y="558643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spc="-100" dirty="0" smtClean="0">
                <a:latin typeface="+mj-lt"/>
                <a:ea typeface="+mj-ea"/>
                <a:cs typeface="+mj-cs"/>
              </a:rPr>
              <a:t>Відповідь: </a:t>
            </a:r>
            <a:r>
              <a:rPr lang="uk-UA" sz="2400" spc="-100" dirty="0" smtClean="0">
                <a:latin typeface="+mj-lt"/>
                <a:ea typeface="+mj-ea"/>
                <a:cs typeface="+mj-cs"/>
              </a:rPr>
              <a:t>12 марок у Толі.</a:t>
            </a:r>
            <a:endParaRPr kumimoji="0" lang="ru-RU" sz="2400" i="0" u="none" strike="noStrike" kern="1200" cap="none" spc="-10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build="p"/>
      <p:bldP spid="12" grpId="0"/>
      <p:bldP spid="42" grpId="0"/>
      <p:bldP spid="42" grpId="1"/>
      <p:bldP spid="43" grpId="0"/>
      <p:bldP spid="43" grpId="1"/>
      <p:bldP spid="56" grpId="0"/>
      <p:bldP spid="66" grpId="0"/>
      <p:bldP spid="67" grpId="0"/>
      <p:bldP spid="93" grpId="0" animBg="1"/>
      <p:bldP spid="97" grpId="0"/>
      <p:bldP spid="99" grpId="0" animBg="1"/>
      <p:bldP spid="100" grpId="0" animBg="1"/>
      <p:bldP spid="103" grpId="0"/>
      <p:bldP spid="104" grpId="0"/>
      <p:bldP spid="10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Задачі на збільшення у кілька разів. Ознайомлення</a:t>
            </a:r>
            <a:endParaRPr lang="ru-RU" sz="36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42874" y="2537926"/>
            <a:ext cx="3271870" cy="571504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dirty="0" smtClean="0">
                <a:latin typeface="+mj-lt"/>
                <a:ea typeface="+mj-ea"/>
                <a:cs typeface="+mj-cs"/>
              </a:rPr>
              <a:t>С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-2000296" y="4605826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                 Розв'язання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spc="-100" dirty="0" smtClean="0">
                <a:latin typeface="+mj-lt"/>
                <a:ea typeface="+mj-ea"/>
                <a:cs typeface="+mj-cs"/>
              </a:rPr>
              <a:t>8</a:t>
            </a:r>
            <a:r>
              <a:rPr kumimoji="0" lang="uk-UA" sz="2400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∙ 4 = </a:t>
            </a:r>
            <a:r>
              <a:rPr lang="uk-UA" sz="2400" spc="-100" dirty="0" smtClean="0">
                <a:latin typeface="+mj-lt"/>
                <a:ea typeface="+mj-ea"/>
                <a:cs typeface="+mj-cs"/>
              </a:rPr>
              <a:t>32</a:t>
            </a:r>
            <a:r>
              <a:rPr kumimoji="0" lang="uk-UA" sz="2400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(м.)</a:t>
            </a:r>
            <a:endParaRPr kumimoji="0" lang="ru-RU" sz="2400" i="0" u="none" strike="noStrike" kern="1200" cap="none" spc="-10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357158" y="3319942"/>
            <a:ext cx="8339986" cy="475252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42874" y="2680802"/>
            <a:ext cx="3271870" cy="571504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spc="-100" dirty="0" smtClean="0">
                <a:latin typeface="+mj-lt"/>
                <a:ea typeface="+mj-ea"/>
                <a:cs typeface="+mj-cs"/>
              </a:rPr>
              <a:t>Т</a:t>
            </a:r>
            <a:r>
              <a:rPr kumimoji="0" lang="uk-UA" sz="2400" b="1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br>
              <a:rPr kumimoji="0" lang="uk-UA" sz="2400" b="1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1" i="0" u="none" strike="noStrike" kern="1200" cap="none" spc="-10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443006" y="2500306"/>
            <a:ext cx="3271870" cy="571504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8 м.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1357290" y="2680802"/>
            <a:ext cx="3271870" cy="571504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spc="-100" dirty="0" smtClean="0">
                <a:latin typeface="+mj-lt"/>
                <a:ea typeface="+mj-ea"/>
                <a:cs typeface="+mj-cs"/>
              </a:rPr>
              <a:t> </a:t>
            </a:r>
            <a:r>
              <a:rPr kumimoji="0" lang="uk-UA" sz="2400" b="1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– </a:t>
            </a:r>
            <a:r>
              <a:rPr lang="uk-UA" sz="2400" b="1" spc="-100" dirty="0" smtClean="0">
                <a:latin typeface="+mj-lt"/>
                <a:ea typeface="+mj-ea"/>
                <a:cs typeface="+mj-cs"/>
              </a:rPr>
              <a:t> ?,  у 4 р. більше</a:t>
            </a:r>
            <a:r>
              <a:rPr kumimoji="0" lang="uk-UA" sz="2400" b="1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2400" b="1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1" i="0" u="none" strike="noStrike" kern="1200" cap="none" spc="-10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Группа 45"/>
          <p:cNvGrpSpPr/>
          <p:nvPr/>
        </p:nvGrpSpPr>
        <p:grpSpPr>
          <a:xfrm>
            <a:off x="4432051" y="2786058"/>
            <a:ext cx="1214446" cy="214314"/>
            <a:chOff x="785786" y="1571612"/>
            <a:chExt cx="2143934" cy="142876"/>
          </a:xfrm>
        </p:grpSpPr>
        <p:grpSp>
          <p:nvGrpSpPr>
            <p:cNvPr id="4" name="Группа 26"/>
            <p:cNvGrpSpPr/>
            <p:nvPr/>
          </p:nvGrpSpPr>
          <p:grpSpPr>
            <a:xfrm>
              <a:off x="785786" y="1571612"/>
              <a:ext cx="428628" cy="142876"/>
              <a:chOff x="785786" y="1571612"/>
              <a:chExt cx="428628" cy="142876"/>
            </a:xfrm>
          </p:grpSpPr>
          <p:cxnSp>
            <p:nvCxnSpPr>
              <p:cNvPr id="54" name="Прямая соединительная линия 53"/>
              <p:cNvCxnSpPr/>
              <p:nvPr/>
            </p:nvCxnSpPr>
            <p:spPr>
              <a:xfrm>
                <a:off x="785786" y="1643050"/>
                <a:ext cx="428628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единительная линия 54"/>
              <p:cNvCxnSpPr/>
              <p:nvPr/>
            </p:nvCxnSpPr>
            <p:spPr>
              <a:xfrm rot="5400000" flipH="1" flipV="1">
                <a:off x="714745" y="1642653"/>
                <a:ext cx="142876" cy="79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Прямая соединительная линия 47"/>
            <p:cNvCxnSpPr/>
            <p:nvPr/>
          </p:nvCxnSpPr>
          <p:spPr>
            <a:xfrm>
              <a:off x="1213619" y="1643050"/>
              <a:ext cx="428628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1642248" y="1643050"/>
              <a:ext cx="428628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2071670" y="1643050"/>
              <a:ext cx="428628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Группа 39"/>
            <p:cNvGrpSpPr/>
            <p:nvPr/>
          </p:nvGrpSpPr>
          <p:grpSpPr>
            <a:xfrm>
              <a:off x="2500298" y="1571612"/>
              <a:ext cx="429422" cy="142876"/>
              <a:chOff x="785786" y="1571612"/>
              <a:chExt cx="429422" cy="142876"/>
            </a:xfrm>
          </p:grpSpPr>
          <p:cxnSp>
            <p:nvCxnSpPr>
              <p:cNvPr id="52" name="Прямая соединительная линия 51"/>
              <p:cNvCxnSpPr/>
              <p:nvPr/>
            </p:nvCxnSpPr>
            <p:spPr>
              <a:xfrm>
                <a:off x="785786" y="1643050"/>
                <a:ext cx="428628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/>
              <p:cNvCxnSpPr/>
              <p:nvPr/>
            </p:nvCxnSpPr>
            <p:spPr>
              <a:xfrm rot="5400000" flipH="1" flipV="1">
                <a:off x="1143373" y="1642653"/>
                <a:ext cx="142876" cy="79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TextBox 55"/>
          <p:cNvSpPr txBox="1"/>
          <p:nvPr/>
        </p:nvSpPr>
        <p:spPr>
          <a:xfrm>
            <a:off x="4860679" y="207167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8</a:t>
            </a:r>
            <a:endParaRPr lang="ru-RU" sz="24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6143636" y="382459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4</a:t>
            </a:r>
            <a:endParaRPr lang="ru-RU" sz="24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6162272" y="250030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?</a:t>
            </a:r>
            <a:endParaRPr lang="ru-RU" sz="2400" b="1" dirty="0"/>
          </a:p>
        </p:txBody>
      </p:sp>
      <p:grpSp>
        <p:nvGrpSpPr>
          <p:cNvPr id="6" name="Группа 67"/>
          <p:cNvGrpSpPr/>
          <p:nvPr/>
        </p:nvGrpSpPr>
        <p:grpSpPr>
          <a:xfrm>
            <a:off x="4432051" y="2500306"/>
            <a:ext cx="1214446" cy="642942"/>
            <a:chOff x="5357818" y="1071546"/>
            <a:chExt cx="785818" cy="285752"/>
          </a:xfrm>
        </p:grpSpPr>
        <p:sp>
          <p:nvSpPr>
            <p:cNvPr id="69" name="Дуга 68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Дуга 69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77" name="Прямая соединительная линия 76"/>
          <p:cNvCxnSpPr/>
          <p:nvPr/>
        </p:nvCxnSpPr>
        <p:spPr>
          <a:xfrm rot="5400000" flipH="1" flipV="1">
            <a:off x="4215604" y="3143248"/>
            <a:ext cx="427834" cy="794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rot="5400000" flipH="1" flipV="1">
            <a:off x="5397863" y="3103203"/>
            <a:ext cx="493002" cy="1588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8"/>
          <p:cNvGrpSpPr/>
          <p:nvPr/>
        </p:nvGrpSpPr>
        <p:grpSpPr>
          <a:xfrm>
            <a:off x="4446519" y="3357562"/>
            <a:ext cx="1197051" cy="214314"/>
            <a:chOff x="785786" y="1571612"/>
            <a:chExt cx="2143934" cy="142876"/>
          </a:xfrm>
        </p:grpSpPr>
        <p:grpSp>
          <p:nvGrpSpPr>
            <p:cNvPr id="9" name="Группа 26"/>
            <p:cNvGrpSpPr/>
            <p:nvPr/>
          </p:nvGrpSpPr>
          <p:grpSpPr>
            <a:xfrm>
              <a:off x="785786" y="1571612"/>
              <a:ext cx="428628" cy="142876"/>
              <a:chOff x="785786" y="1571612"/>
              <a:chExt cx="428628" cy="142876"/>
            </a:xfrm>
          </p:grpSpPr>
          <p:cxnSp>
            <p:nvCxnSpPr>
              <p:cNvPr id="87" name="Прямая соединительная линия 86"/>
              <p:cNvCxnSpPr/>
              <p:nvPr/>
            </p:nvCxnSpPr>
            <p:spPr>
              <a:xfrm>
                <a:off x="785786" y="1643050"/>
                <a:ext cx="428628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Прямая соединительная линия 87"/>
              <p:cNvCxnSpPr/>
              <p:nvPr/>
            </p:nvCxnSpPr>
            <p:spPr>
              <a:xfrm rot="5400000" flipH="1" flipV="1">
                <a:off x="714745" y="1642653"/>
                <a:ext cx="142876" cy="79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1" name="Прямая соединительная линия 80"/>
            <p:cNvCxnSpPr/>
            <p:nvPr/>
          </p:nvCxnSpPr>
          <p:spPr>
            <a:xfrm>
              <a:off x="1213619" y="1643050"/>
              <a:ext cx="428628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>
              <a:off x="1642248" y="1643050"/>
              <a:ext cx="428628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>
              <a:off x="2071670" y="1643050"/>
              <a:ext cx="428628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Группа 39"/>
            <p:cNvGrpSpPr/>
            <p:nvPr/>
          </p:nvGrpSpPr>
          <p:grpSpPr>
            <a:xfrm>
              <a:off x="2500298" y="1571612"/>
              <a:ext cx="429422" cy="142876"/>
              <a:chOff x="785786" y="1571612"/>
              <a:chExt cx="429422" cy="142876"/>
            </a:xfrm>
          </p:grpSpPr>
          <p:cxnSp>
            <p:nvCxnSpPr>
              <p:cNvPr id="85" name="Прямая соединительная линия 84"/>
              <p:cNvCxnSpPr/>
              <p:nvPr/>
            </p:nvCxnSpPr>
            <p:spPr>
              <a:xfrm>
                <a:off x="785786" y="1643050"/>
                <a:ext cx="428628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Прямая соединительная линия 85"/>
              <p:cNvCxnSpPr/>
              <p:nvPr/>
            </p:nvCxnSpPr>
            <p:spPr>
              <a:xfrm rot="5400000" flipH="1" flipV="1">
                <a:off x="1143373" y="1642653"/>
                <a:ext cx="142876" cy="79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Группа 88"/>
          <p:cNvGrpSpPr/>
          <p:nvPr/>
        </p:nvGrpSpPr>
        <p:grpSpPr>
          <a:xfrm flipV="1">
            <a:off x="4446519" y="3286124"/>
            <a:ext cx="3840257" cy="571504"/>
            <a:chOff x="5357818" y="1071546"/>
            <a:chExt cx="785818" cy="285752"/>
          </a:xfrm>
        </p:grpSpPr>
        <p:sp>
          <p:nvSpPr>
            <p:cNvPr id="90" name="Дуга 89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Дуга 90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3" name="Овал 92"/>
          <p:cNvSpPr/>
          <p:nvPr/>
        </p:nvSpPr>
        <p:spPr>
          <a:xfrm>
            <a:off x="7232601" y="4214818"/>
            <a:ext cx="642942" cy="6429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TextBox 96"/>
          <p:cNvSpPr txBox="1"/>
          <p:nvPr/>
        </p:nvSpPr>
        <p:spPr>
          <a:xfrm>
            <a:off x="7375477" y="428625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?</a:t>
            </a:r>
            <a:endParaRPr lang="ru-RU" sz="2400" b="1" dirty="0"/>
          </a:p>
        </p:txBody>
      </p:sp>
      <p:sp>
        <p:nvSpPr>
          <p:cNvPr id="99" name="Овал 98"/>
          <p:cNvSpPr/>
          <p:nvPr/>
        </p:nvSpPr>
        <p:spPr>
          <a:xfrm>
            <a:off x="6518221" y="5143512"/>
            <a:ext cx="642942" cy="642942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/>
          <p:cNvSpPr/>
          <p:nvPr/>
        </p:nvSpPr>
        <p:spPr>
          <a:xfrm>
            <a:off x="7946981" y="5143512"/>
            <a:ext cx="642942" cy="642942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1" name="Прямая соединительная линия 100"/>
          <p:cNvCxnSpPr>
            <a:endCxn id="99" idx="0"/>
          </p:cNvCxnSpPr>
          <p:nvPr/>
        </p:nvCxnSpPr>
        <p:spPr>
          <a:xfrm rot="5400000">
            <a:off x="6893271" y="4710024"/>
            <a:ext cx="379909" cy="48706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>
            <a:endCxn id="100" idx="0"/>
          </p:cNvCxnSpPr>
          <p:nvPr/>
        </p:nvCxnSpPr>
        <p:spPr>
          <a:xfrm>
            <a:off x="7791106" y="4786322"/>
            <a:ext cx="477346" cy="35719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6661097" y="521495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8</a:t>
            </a:r>
            <a:endParaRPr lang="ru-RU" sz="2400" b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8089857" y="521495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4</a:t>
            </a:r>
            <a:endParaRPr lang="ru-RU" sz="2400" b="1" dirty="0"/>
          </a:p>
        </p:txBody>
      </p:sp>
      <p:sp>
        <p:nvSpPr>
          <p:cNvPr id="105" name="TextBox 104"/>
          <p:cNvSpPr txBox="1"/>
          <p:nvPr/>
        </p:nvSpPr>
        <p:spPr>
          <a:xfrm>
            <a:off x="7375477" y="5072074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.</a:t>
            </a:r>
            <a:endParaRPr lang="ru-RU" sz="2400" b="1" dirty="0"/>
          </a:p>
        </p:txBody>
      </p:sp>
      <p:grpSp>
        <p:nvGrpSpPr>
          <p:cNvPr id="15" name="Группа 105"/>
          <p:cNvGrpSpPr/>
          <p:nvPr/>
        </p:nvGrpSpPr>
        <p:grpSpPr>
          <a:xfrm>
            <a:off x="5643570" y="3357562"/>
            <a:ext cx="2643205" cy="214314"/>
            <a:chOff x="785786" y="1571612"/>
            <a:chExt cx="2143934" cy="142876"/>
          </a:xfrm>
        </p:grpSpPr>
        <p:grpSp>
          <p:nvGrpSpPr>
            <p:cNvPr id="16" name="Группа 26"/>
            <p:cNvGrpSpPr/>
            <p:nvPr/>
          </p:nvGrpSpPr>
          <p:grpSpPr>
            <a:xfrm>
              <a:off x="785786" y="1571612"/>
              <a:ext cx="428628" cy="142876"/>
              <a:chOff x="785786" y="1571612"/>
              <a:chExt cx="428628" cy="142876"/>
            </a:xfrm>
          </p:grpSpPr>
          <p:cxnSp>
            <p:nvCxnSpPr>
              <p:cNvPr id="114" name="Прямая соединительная линия 113"/>
              <p:cNvCxnSpPr/>
              <p:nvPr/>
            </p:nvCxnSpPr>
            <p:spPr>
              <a:xfrm>
                <a:off x="785786" y="1643050"/>
                <a:ext cx="428628" cy="1588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Прямая соединительная линия 114"/>
              <p:cNvCxnSpPr/>
              <p:nvPr/>
            </p:nvCxnSpPr>
            <p:spPr>
              <a:xfrm rot="5400000" flipH="1" flipV="1">
                <a:off x="714745" y="1642653"/>
                <a:ext cx="142876" cy="794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8" name="Прямая соединительная линия 107"/>
            <p:cNvCxnSpPr/>
            <p:nvPr/>
          </p:nvCxnSpPr>
          <p:spPr>
            <a:xfrm>
              <a:off x="1213619" y="1643050"/>
              <a:ext cx="428628" cy="158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/>
            <p:cNvCxnSpPr/>
            <p:nvPr/>
          </p:nvCxnSpPr>
          <p:spPr>
            <a:xfrm>
              <a:off x="1642248" y="1643050"/>
              <a:ext cx="428628" cy="158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/>
            <p:cNvCxnSpPr/>
            <p:nvPr/>
          </p:nvCxnSpPr>
          <p:spPr>
            <a:xfrm>
              <a:off x="2071670" y="1643050"/>
              <a:ext cx="428628" cy="158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Группа 39"/>
            <p:cNvGrpSpPr/>
            <p:nvPr/>
          </p:nvGrpSpPr>
          <p:grpSpPr>
            <a:xfrm>
              <a:off x="2500298" y="1571612"/>
              <a:ext cx="429422" cy="142876"/>
              <a:chOff x="785786" y="1571612"/>
              <a:chExt cx="429422" cy="142876"/>
            </a:xfrm>
          </p:grpSpPr>
          <p:cxnSp>
            <p:nvCxnSpPr>
              <p:cNvPr id="112" name="Прямая соединительная линия 111"/>
              <p:cNvCxnSpPr/>
              <p:nvPr/>
            </p:nvCxnSpPr>
            <p:spPr>
              <a:xfrm>
                <a:off x="785786" y="1643050"/>
                <a:ext cx="428628" cy="1588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Прямая соединительная линия 112"/>
              <p:cNvCxnSpPr/>
              <p:nvPr/>
            </p:nvCxnSpPr>
            <p:spPr>
              <a:xfrm rot="5400000" flipH="1" flipV="1">
                <a:off x="1143373" y="1642653"/>
                <a:ext cx="142876" cy="794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Группа 115"/>
          <p:cNvGrpSpPr/>
          <p:nvPr/>
        </p:nvGrpSpPr>
        <p:grpSpPr>
          <a:xfrm>
            <a:off x="4429124" y="3286124"/>
            <a:ext cx="1214446" cy="357190"/>
            <a:chOff x="5357818" y="1071546"/>
            <a:chExt cx="785818" cy="285752"/>
          </a:xfrm>
        </p:grpSpPr>
        <p:sp>
          <p:nvSpPr>
            <p:cNvPr id="117" name="Дуга 116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Дуга 117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9" name="Заголовок 1"/>
          <p:cNvSpPr txBox="1">
            <a:spLocks/>
          </p:cNvSpPr>
          <p:nvPr/>
        </p:nvSpPr>
        <p:spPr>
          <a:xfrm>
            <a:off x="157186" y="558643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spc="-100" dirty="0" smtClean="0">
                <a:latin typeface="+mj-lt"/>
                <a:ea typeface="+mj-ea"/>
                <a:cs typeface="+mj-cs"/>
              </a:rPr>
              <a:t>Відповідь:   </a:t>
            </a:r>
            <a:r>
              <a:rPr lang="uk-UA" sz="2400" spc="-100" dirty="0" smtClean="0">
                <a:latin typeface="+mj-lt"/>
                <a:ea typeface="+mj-ea"/>
                <a:cs typeface="+mj-cs"/>
              </a:rPr>
              <a:t>32    марки   у  Толі.</a:t>
            </a:r>
            <a:endParaRPr kumimoji="0" lang="ru-RU" sz="2400" i="0" u="none" strike="noStrike" kern="1200" cap="none" spc="-10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2" cstate="print"/>
          <a:srcRect t="53083"/>
          <a:stretch>
            <a:fillRect/>
          </a:stretch>
        </p:blipFill>
        <p:spPr bwMode="auto">
          <a:xfrm>
            <a:off x="467544" y="1574865"/>
            <a:ext cx="6336704" cy="568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" name="Группа 88"/>
          <p:cNvGrpSpPr/>
          <p:nvPr/>
        </p:nvGrpSpPr>
        <p:grpSpPr>
          <a:xfrm>
            <a:off x="4446519" y="2928934"/>
            <a:ext cx="3840257" cy="1000132"/>
            <a:chOff x="5357818" y="1071546"/>
            <a:chExt cx="785818" cy="285752"/>
          </a:xfrm>
        </p:grpSpPr>
        <p:sp>
          <p:nvSpPr>
            <p:cNvPr id="72" name="Дуга 71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Дуга 72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build="p"/>
      <p:bldP spid="12" grpId="0"/>
      <p:bldP spid="42" grpId="0"/>
      <p:bldP spid="42" grpId="1"/>
      <p:bldP spid="43" grpId="0"/>
      <p:bldP spid="43" grpId="1"/>
      <p:bldP spid="56" grpId="0"/>
      <p:bldP spid="66" grpId="0"/>
      <p:bldP spid="67" grpId="0"/>
      <p:bldP spid="93" grpId="0" animBg="1"/>
      <p:bldP spid="97" grpId="0"/>
      <p:bldP spid="99" grpId="0" animBg="1"/>
      <p:bldP spid="100" grpId="0" animBg="1"/>
      <p:bldP spid="103" grpId="0"/>
      <p:bldP spid="104" grpId="0"/>
      <p:bldP spid="1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Порівнюємо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500174"/>
          <a:ext cx="9144000" cy="535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2427" y="1785926"/>
            <a:ext cx="3072911" cy="205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2428" y="4502740"/>
            <a:ext cx="3071833" cy="20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DB67B8-E343-4D5B-8E2D-D715FD73E8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ADDB67B8-E343-4D5B-8E2D-D715FD73E8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10D6EC-FF7B-4F3B-A15A-C4EB562641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0810D6EC-FF7B-4F3B-A15A-C4EB562641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D5BB9A-D6F2-4735-9110-4EB9E0E2F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60D5BB9A-D6F2-4735-9110-4EB9E0E2F5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ED98A3-4239-4B8A-BE95-DB7811FDE7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F8ED98A3-4239-4B8A-BE95-DB7811FDE7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Задачі на зменшення у кілька разів. Ознайомлення</a:t>
            </a:r>
            <a:endParaRPr lang="ru-RU" sz="3600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01959"/>
            <a:ext cx="8229600" cy="712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 b="48761"/>
          <a:stretch>
            <a:fillRect/>
          </a:stretch>
        </p:blipFill>
        <p:spPr bwMode="auto">
          <a:xfrm>
            <a:off x="1403648" y="2204864"/>
            <a:ext cx="6978352" cy="72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42874" y="3462818"/>
            <a:ext cx="3271870" cy="571504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К.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-2000296" y="4891578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                 Розв'язання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12 </a:t>
            </a:r>
            <a:r>
              <a:rPr lang="uk-UA" sz="2400" spc="-100" dirty="0" smtClean="0">
                <a:latin typeface="+mj-lt"/>
                <a:ea typeface="+mj-ea"/>
                <a:cs typeface="+mj-cs"/>
              </a:rPr>
              <a:t>-</a:t>
            </a:r>
            <a:r>
              <a:rPr kumimoji="0" lang="uk-UA" sz="2400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4 = </a:t>
            </a:r>
            <a:r>
              <a:rPr lang="uk-UA" sz="2400" spc="-100" dirty="0" smtClean="0">
                <a:latin typeface="+mj-lt"/>
                <a:ea typeface="+mj-ea"/>
                <a:cs typeface="+mj-cs"/>
              </a:rPr>
              <a:t>8</a:t>
            </a:r>
            <a:r>
              <a:rPr kumimoji="0" lang="uk-UA" sz="2400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(п.)</a:t>
            </a:r>
            <a:endParaRPr kumimoji="0" lang="ru-RU" sz="2400" i="0" u="none" strike="noStrike" kern="1200" cap="none" spc="-10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57158" y="3605694"/>
            <a:ext cx="8339986" cy="475252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42874" y="3605694"/>
            <a:ext cx="3271870" cy="571504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М. </a:t>
            </a:r>
            <a:br>
              <a:rPr kumimoji="0" lang="uk-UA" sz="2400" b="1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1" i="0" u="none" strike="noStrike" kern="1200" cap="none" spc="-10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443006" y="3462818"/>
            <a:ext cx="3271870" cy="571504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12 </a:t>
            </a:r>
            <a:r>
              <a:rPr lang="uk-UA" sz="2400" b="1" dirty="0" smtClean="0">
                <a:latin typeface="+mj-lt"/>
                <a:ea typeface="+mj-ea"/>
                <a:cs typeface="+mj-cs"/>
              </a:rPr>
              <a:t>п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357290" y="3643314"/>
            <a:ext cx="3271870" cy="571504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spc="-100" dirty="0" smtClean="0">
                <a:latin typeface="+mj-lt"/>
                <a:ea typeface="+mj-ea"/>
                <a:cs typeface="+mj-cs"/>
              </a:rPr>
              <a:t> </a:t>
            </a:r>
            <a:r>
              <a:rPr kumimoji="0" lang="uk-UA" sz="2400" b="1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– </a:t>
            </a:r>
            <a:r>
              <a:rPr lang="uk-UA" sz="2400" b="1" spc="-100" dirty="0" smtClean="0">
                <a:latin typeface="+mj-lt"/>
                <a:ea typeface="+mj-ea"/>
                <a:cs typeface="+mj-cs"/>
              </a:rPr>
              <a:t> ?, на 4 п.  менше</a:t>
            </a:r>
            <a:r>
              <a:rPr kumimoji="0" lang="uk-UA" sz="2400" b="1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2400" b="1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1" i="0" u="none" strike="noStrike" kern="1200" cap="none" spc="-10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4574926" y="3643314"/>
            <a:ext cx="1854461" cy="214314"/>
            <a:chOff x="785786" y="1571612"/>
            <a:chExt cx="2143934" cy="142876"/>
          </a:xfrm>
        </p:grpSpPr>
        <p:grpSp>
          <p:nvGrpSpPr>
            <p:cNvPr id="14" name="Группа 26"/>
            <p:cNvGrpSpPr/>
            <p:nvPr/>
          </p:nvGrpSpPr>
          <p:grpSpPr>
            <a:xfrm>
              <a:off x="785786" y="1571612"/>
              <a:ext cx="428628" cy="142876"/>
              <a:chOff x="785786" y="1571612"/>
              <a:chExt cx="428628" cy="142876"/>
            </a:xfrm>
          </p:grpSpPr>
          <p:cxnSp>
            <p:nvCxnSpPr>
              <p:cNvPr id="21" name="Прямая соединительная линия 20"/>
              <p:cNvCxnSpPr/>
              <p:nvPr/>
            </p:nvCxnSpPr>
            <p:spPr>
              <a:xfrm>
                <a:off x="785786" y="1643050"/>
                <a:ext cx="428628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rot="5400000" flipH="1" flipV="1">
                <a:off x="714745" y="1642653"/>
                <a:ext cx="142876" cy="79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Прямая соединительная линия 14"/>
            <p:cNvCxnSpPr/>
            <p:nvPr/>
          </p:nvCxnSpPr>
          <p:spPr>
            <a:xfrm>
              <a:off x="1213619" y="1643050"/>
              <a:ext cx="428628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642248" y="1643050"/>
              <a:ext cx="428628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2071670" y="1643050"/>
              <a:ext cx="428628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Группа 39"/>
            <p:cNvGrpSpPr/>
            <p:nvPr/>
          </p:nvGrpSpPr>
          <p:grpSpPr>
            <a:xfrm>
              <a:off x="2500298" y="1571612"/>
              <a:ext cx="429422" cy="142876"/>
              <a:chOff x="785786" y="1571612"/>
              <a:chExt cx="429422" cy="142876"/>
            </a:xfrm>
          </p:grpSpPr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785786" y="1643050"/>
                <a:ext cx="428628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 rot="5400000" flipH="1" flipV="1">
                <a:off x="1143373" y="1642653"/>
                <a:ext cx="142876" cy="79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TextBox 22"/>
          <p:cNvSpPr txBox="1"/>
          <p:nvPr/>
        </p:nvSpPr>
        <p:spPr>
          <a:xfrm>
            <a:off x="5143504" y="292893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12</a:t>
            </a:r>
            <a:endParaRPr lang="ru-RU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000628" y="453897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?</a:t>
            </a:r>
            <a:endParaRPr lang="ru-RU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932249" y="396746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4</a:t>
            </a:r>
            <a:endParaRPr lang="ru-RU" sz="2400" b="1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4574926" y="3357562"/>
            <a:ext cx="1854461" cy="642942"/>
            <a:chOff x="5357818" y="1071546"/>
            <a:chExt cx="785818" cy="285752"/>
          </a:xfrm>
        </p:grpSpPr>
        <p:sp>
          <p:nvSpPr>
            <p:cNvPr id="27" name="Дуга 26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Дуга 27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9" name="Прямая соединительная линия 28"/>
          <p:cNvCxnSpPr/>
          <p:nvPr/>
        </p:nvCxnSpPr>
        <p:spPr>
          <a:xfrm rot="5400000" flipH="1" flipV="1">
            <a:off x="4358480" y="4000504"/>
            <a:ext cx="427834" cy="794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 flipH="1" flipV="1">
            <a:off x="5540739" y="3960459"/>
            <a:ext cx="493002" cy="1588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4589395" y="4214818"/>
            <a:ext cx="1197051" cy="214314"/>
            <a:chOff x="785786" y="1571612"/>
            <a:chExt cx="2143934" cy="142876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785786" y="1571612"/>
              <a:ext cx="428628" cy="142876"/>
              <a:chOff x="785786" y="1571612"/>
              <a:chExt cx="428628" cy="142876"/>
            </a:xfrm>
          </p:grpSpPr>
          <p:cxnSp>
            <p:nvCxnSpPr>
              <p:cNvPr id="39" name="Прямая соединительная линия 38"/>
              <p:cNvCxnSpPr/>
              <p:nvPr/>
            </p:nvCxnSpPr>
            <p:spPr>
              <a:xfrm>
                <a:off x="785786" y="1643050"/>
                <a:ext cx="428628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 rot="5400000" flipH="1" flipV="1">
                <a:off x="714745" y="1642653"/>
                <a:ext cx="142876" cy="79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Прямая соединительная линия 32"/>
            <p:cNvCxnSpPr/>
            <p:nvPr/>
          </p:nvCxnSpPr>
          <p:spPr>
            <a:xfrm>
              <a:off x="1213619" y="1643050"/>
              <a:ext cx="428628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1642248" y="1643050"/>
              <a:ext cx="428628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2071670" y="1643050"/>
              <a:ext cx="428628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Группа 39"/>
            <p:cNvGrpSpPr/>
            <p:nvPr/>
          </p:nvGrpSpPr>
          <p:grpSpPr>
            <a:xfrm>
              <a:off x="2500298" y="1571612"/>
              <a:ext cx="429422" cy="142876"/>
              <a:chOff x="785786" y="1571612"/>
              <a:chExt cx="429422" cy="142876"/>
            </a:xfrm>
          </p:grpSpPr>
          <p:cxnSp>
            <p:nvCxnSpPr>
              <p:cNvPr id="37" name="Прямая соединительная линия 36"/>
              <p:cNvCxnSpPr/>
              <p:nvPr/>
            </p:nvCxnSpPr>
            <p:spPr>
              <a:xfrm>
                <a:off x="785786" y="1643050"/>
                <a:ext cx="428628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>
              <a:xfrm rot="5400000" flipH="1" flipV="1">
                <a:off x="1143373" y="1642653"/>
                <a:ext cx="142876" cy="79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" name="Группа 40"/>
          <p:cNvGrpSpPr/>
          <p:nvPr/>
        </p:nvGrpSpPr>
        <p:grpSpPr>
          <a:xfrm flipV="1">
            <a:off x="4589395" y="4143380"/>
            <a:ext cx="1197051" cy="500066"/>
            <a:chOff x="5357818" y="1071546"/>
            <a:chExt cx="785818" cy="285752"/>
          </a:xfrm>
        </p:grpSpPr>
        <p:sp>
          <p:nvSpPr>
            <p:cNvPr id="42" name="Дуга 41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Дуга 42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4" name="Овал 43"/>
          <p:cNvSpPr/>
          <p:nvPr/>
        </p:nvSpPr>
        <p:spPr>
          <a:xfrm>
            <a:off x="7232601" y="3571876"/>
            <a:ext cx="642942" cy="6429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7375477" y="364331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?</a:t>
            </a:r>
            <a:endParaRPr lang="ru-RU" sz="2400" b="1" dirty="0"/>
          </a:p>
        </p:txBody>
      </p:sp>
      <p:sp>
        <p:nvSpPr>
          <p:cNvPr id="46" name="Овал 45"/>
          <p:cNvSpPr/>
          <p:nvPr/>
        </p:nvSpPr>
        <p:spPr>
          <a:xfrm>
            <a:off x="6518221" y="4500570"/>
            <a:ext cx="642942" cy="642942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7946981" y="4500570"/>
            <a:ext cx="642942" cy="642942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8" name="Прямая соединительная линия 47"/>
          <p:cNvCxnSpPr>
            <a:endCxn id="46" idx="0"/>
          </p:cNvCxnSpPr>
          <p:nvPr/>
        </p:nvCxnSpPr>
        <p:spPr>
          <a:xfrm rot="5400000">
            <a:off x="6893271" y="4067082"/>
            <a:ext cx="379909" cy="48706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endCxn id="47" idx="0"/>
          </p:cNvCxnSpPr>
          <p:nvPr/>
        </p:nvCxnSpPr>
        <p:spPr>
          <a:xfrm>
            <a:off x="7791106" y="4143380"/>
            <a:ext cx="477346" cy="35719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661097" y="457200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12</a:t>
            </a:r>
            <a:endParaRPr lang="ru-RU" sz="24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8089857" y="457200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4</a:t>
            </a:r>
            <a:endParaRPr lang="ru-RU" sz="24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7375477" y="4572008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-</a:t>
            </a:r>
            <a:endParaRPr lang="ru-RU" sz="2400" b="1" dirty="0"/>
          </a:p>
        </p:txBody>
      </p:sp>
      <p:grpSp>
        <p:nvGrpSpPr>
          <p:cNvPr id="63" name="Группа 62"/>
          <p:cNvGrpSpPr/>
          <p:nvPr/>
        </p:nvGrpSpPr>
        <p:grpSpPr>
          <a:xfrm flipV="1">
            <a:off x="5786446" y="3429000"/>
            <a:ext cx="642942" cy="642942"/>
            <a:chOff x="5357818" y="1071546"/>
            <a:chExt cx="785818" cy="285752"/>
          </a:xfrm>
        </p:grpSpPr>
        <p:sp>
          <p:nvSpPr>
            <p:cNvPr id="64" name="Дуга 63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Дуга 64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6" name="Заголовок 1"/>
          <p:cNvSpPr txBox="1">
            <a:spLocks/>
          </p:cNvSpPr>
          <p:nvPr/>
        </p:nvSpPr>
        <p:spPr>
          <a:xfrm>
            <a:off x="157186" y="5872186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spc="-100" dirty="0" smtClean="0">
                <a:latin typeface="+mj-lt"/>
                <a:ea typeface="+mj-ea"/>
                <a:cs typeface="+mj-cs"/>
              </a:rPr>
              <a:t>Відповідь: </a:t>
            </a:r>
            <a:r>
              <a:rPr lang="uk-UA" sz="2400" spc="-100" dirty="0" smtClean="0">
                <a:latin typeface="+mj-lt"/>
                <a:ea typeface="+mj-ea"/>
                <a:cs typeface="+mj-cs"/>
              </a:rPr>
              <a:t>8 прикрас у Маринки.</a:t>
            </a:r>
            <a:endParaRPr kumimoji="0" lang="ru-RU" sz="2400" i="0" u="none" strike="noStrike" kern="1200" cap="none" spc="-10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  <p:bldP spid="10" grpId="0"/>
      <p:bldP spid="11" grpId="0"/>
      <p:bldP spid="11" grpId="1"/>
      <p:bldP spid="12" grpId="0"/>
      <p:bldP spid="12" grpId="1"/>
      <p:bldP spid="23" grpId="0"/>
      <p:bldP spid="24" grpId="0"/>
      <p:bldP spid="25" grpId="0"/>
      <p:bldP spid="44" grpId="0" animBg="1"/>
      <p:bldP spid="45" grpId="0"/>
      <p:bldP spid="46" grpId="0" animBg="1"/>
      <p:bldP spid="47" grpId="0" animBg="1"/>
      <p:bldP spid="50" grpId="0"/>
      <p:bldP spid="51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Задачі на зменшення у кілька разів. Ознайомлення</a:t>
            </a:r>
            <a:endParaRPr lang="ru-RU" sz="3600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 t="46184"/>
          <a:stretch>
            <a:fillRect/>
          </a:stretch>
        </p:blipFill>
        <p:spPr bwMode="auto">
          <a:xfrm>
            <a:off x="571472" y="1571612"/>
            <a:ext cx="6978352" cy="76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42874" y="2819876"/>
            <a:ext cx="3271870" cy="571504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К.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-2000296" y="4748702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                 Розв'язання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12 : 4 = 3 (п.)</a:t>
            </a:r>
            <a:endParaRPr kumimoji="0" lang="ru-RU" sz="2400" i="0" u="none" strike="noStrike" kern="1200" cap="none" spc="-10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357158" y="2962752"/>
            <a:ext cx="8339986" cy="475252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42874" y="2962752"/>
            <a:ext cx="3271870" cy="571504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М. </a:t>
            </a:r>
            <a:br>
              <a:rPr kumimoji="0" lang="uk-UA" sz="2400" b="1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1" i="0" u="none" strike="noStrike" kern="1200" cap="none" spc="-10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443006" y="2819876"/>
            <a:ext cx="3271870" cy="571504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12 </a:t>
            </a:r>
            <a:r>
              <a:rPr lang="uk-UA" sz="2400" b="1" dirty="0" smtClean="0">
                <a:latin typeface="+mj-lt"/>
                <a:ea typeface="+mj-ea"/>
                <a:cs typeface="+mj-cs"/>
              </a:rPr>
              <a:t>п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357290" y="3000372"/>
            <a:ext cx="3271870" cy="571504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spc="-100" dirty="0" smtClean="0">
                <a:latin typeface="+mj-lt"/>
                <a:ea typeface="+mj-ea"/>
                <a:cs typeface="+mj-cs"/>
              </a:rPr>
              <a:t> </a:t>
            </a:r>
            <a:r>
              <a:rPr kumimoji="0" lang="uk-UA" sz="2400" b="1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– </a:t>
            </a:r>
            <a:r>
              <a:rPr lang="uk-UA" sz="2400" b="1" spc="-100" dirty="0" smtClean="0">
                <a:latin typeface="+mj-lt"/>
                <a:ea typeface="+mj-ea"/>
                <a:cs typeface="+mj-cs"/>
              </a:rPr>
              <a:t> ?, у 4 р. менше</a:t>
            </a:r>
            <a:r>
              <a:rPr kumimoji="0" lang="uk-UA" sz="2400" b="1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2400" b="1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1" i="0" u="none" strike="noStrike" kern="1200" cap="none" spc="-10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4574926" y="3000372"/>
            <a:ext cx="1854461" cy="214314"/>
            <a:chOff x="785786" y="1571612"/>
            <a:chExt cx="2143934" cy="142876"/>
          </a:xfrm>
        </p:grpSpPr>
        <p:grpSp>
          <p:nvGrpSpPr>
            <p:cNvPr id="15" name="Группа 26"/>
            <p:cNvGrpSpPr/>
            <p:nvPr/>
          </p:nvGrpSpPr>
          <p:grpSpPr>
            <a:xfrm>
              <a:off x="785786" y="1571612"/>
              <a:ext cx="428628" cy="142876"/>
              <a:chOff x="785786" y="1571612"/>
              <a:chExt cx="428628" cy="142876"/>
            </a:xfrm>
          </p:grpSpPr>
          <p:cxnSp>
            <p:nvCxnSpPr>
              <p:cNvPr id="22" name="Прямая соединительная линия 21"/>
              <p:cNvCxnSpPr/>
              <p:nvPr/>
            </p:nvCxnSpPr>
            <p:spPr>
              <a:xfrm>
                <a:off x="785786" y="1643050"/>
                <a:ext cx="428628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rot="5400000" flipH="1" flipV="1">
                <a:off x="714745" y="1642653"/>
                <a:ext cx="142876" cy="79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213619" y="1643050"/>
              <a:ext cx="428628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642248" y="1643050"/>
              <a:ext cx="428628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2071670" y="1643050"/>
              <a:ext cx="428628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Группа 39"/>
            <p:cNvGrpSpPr/>
            <p:nvPr/>
          </p:nvGrpSpPr>
          <p:grpSpPr>
            <a:xfrm>
              <a:off x="2500298" y="1571612"/>
              <a:ext cx="429422" cy="142876"/>
              <a:chOff x="785786" y="1571612"/>
              <a:chExt cx="429422" cy="142876"/>
            </a:xfrm>
          </p:grpSpPr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785786" y="1643050"/>
                <a:ext cx="428628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 rot="5400000" flipH="1" flipV="1">
                <a:off x="1143373" y="1642653"/>
                <a:ext cx="142876" cy="79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TextBox 23"/>
          <p:cNvSpPr txBox="1"/>
          <p:nvPr/>
        </p:nvSpPr>
        <p:spPr>
          <a:xfrm>
            <a:off x="5214942" y="232439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12</a:t>
            </a:r>
            <a:endParaRPr lang="ru-RU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714876" y="307181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?</a:t>
            </a:r>
            <a:endParaRPr lang="ru-RU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376454" y="411034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4</a:t>
            </a:r>
            <a:endParaRPr lang="ru-RU" sz="2400" b="1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4574926" y="2714620"/>
            <a:ext cx="1854461" cy="642942"/>
            <a:chOff x="5357818" y="1071546"/>
            <a:chExt cx="785818" cy="285752"/>
          </a:xfrm>
        </p:grpSpPr>
        <p:sp>
          <p:nvSpPr>
            <p:cNvPr id="28" name="Дуга 27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Дуга 28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0" name="Прямая соединительная линия 29"/>
          <p:cNvCxnSpPr/>
          <p:nvPr/>
        </p:nvCxnSpPr>
        <p:spPr>
          <a:xfrm rot="5400000" flipH="1" flipV="1">
            <a:off x="4358480" y="3357562"/>
            <a:ext cx="427834" cy="794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 flipH="1" flipV="1">
            <a:off x="6183681" y="3396019"/>
            <a:ext cx="493002" cy="1588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Группа 31"/>
          <p:cNvGrpSpPr/>
          <p:nvPr/>
        </p:nvGrpSpPr>
        <p:grpSpPr>
          <a:xfrm>
            <a:off x="4589395" y="3571876"/>
            <a:ext cx="625547" cy="214314"/>
            <a:chOff x="785786" y="1571612"/>
            <a:chExt cx="2143934" cy="142876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785786" y="1571612"/>
              <a:ext cx="428628" cy="142876"/>
              <a:chOff x="785786" y="1571612"/>
              <a:chExt cx="428628" cy="142876"/>
            </a:xfrm>
          </p:grpSpPr>
          <p:cxnSp>
            <p:nvCxnSpPr>
              <p:cNvPr id="40" name="Прямая соединительная линия 39"/>
              <p:cNvCxnSpPr/>
              <p:nvPr/>
            </p:nvCxnSpPr>
            <p:spPr>
              <a:xfrm>
                <a:off x="785786" y="1643050"/>
                <a:ext cx="428628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/>
              <p:cNvCxnSpPr/>
              <p:nvPr/>
            </p:nvCxnSpPr>
            <p:spPr>
              <a:xfrm rot="5400000" flipH="1" flipV="1">
                <a:off x="714745" y="1642653"/>
                <a:ext cx="142876" cy="79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Прямая соединительная линия 33"/>
            <p:cNvCxnSpPr/>
            <p:nvPr/>
          </p:nvCxnSpPr>
          <p:spPr>
            <a:xfrm>
              <a:off x="1213619" y="1643050"/>
              <a:ext cx="428628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1642248" y="1643050"/>
              <a:ext cx="428628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2071670" y="1643050"/>
              <a:ext cx="428628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Группа 39"/>
            <p:cNvGrpSpPr/>
            <p:nvPr/>
          </p:nvGrpSpPr>
          <p:grpSpPr>
            <a:xfrm>
              <a:off x="2500298" y="1571612"/>
              <a:ext cx="429422" cy="142876"/>
              <a:chOff x="785786" y="1571612"/>
              <a:chExt cx="429422" cy="142876"/>
            </a:xfrm>
          </p:grpSpPr>
          <p:cxnSp>
            <p:nvCxnSpPr>
              <p:cNvPr id="38" name="Прямая соединительная линия 37"/>
              <p:cNvCxnSpPr/>
              <p:nvPr/>
            </p:nvCxnSpPr>
            <p:spPr>
              <a:xfrm>
                <a:off x="785786" y="1643050"/>
                <a:ext cx="428628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/>
              <p:cNvCxnSpPr/>
              <p:nvPr/>
            </p:nvCxnSpPr>
            <p:spPr>
              <a:xfrm rot="5400000" flipH="1" flipV="1">
                <a:off x="1143373" y="1642653"/>
                <a:ext cx="142876" cy="79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" name="Группа 41"/>
          <p:cNvGrpSpPr/>
          <p:nvPr/>
        </p:nvGrpSpPr>
        <p:grpSpPr>
          <a:xfrm>
            <a:off x="4589395" y="3500438"/>
            <a:ext cx="625547" cy="357190"/>
            <a:chOff x="5357818" y="1071546"/>
            <a:chExt cx="785818" cy="285752"/>
          </a:xfrm>
        </p:grpSpPr>
        <p:sp>
          <p:nvSpPr>
            <p:cNvPr id="43" name="Дуга 42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Дуга 43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5" name="Овал 44"/>
          <p:cNvSpPr/>
          <p:nvPr/>
        </p:nvSpPr>
        <p:spPr>
          <a:xfrm>
            <a:off x="7232601" y="4143380"/>
            <a:ext cx="642942" cy="6429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7375477" y="421481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?</a:t>
            </a:r>
            <a:endParaRPr lang="ru-RU" sz="2400" b="1" dirty="0"/>
          </a:p>
        </p:txBody>
      </p:sp>
      <p:sp>
        <p:nvSpPr>
          <p:cNvPr id="47" name="Овал 46"/>
          <p:cNvSpPr/>
          <p:nvPr/>
        </p:nvSpPr>
        <p:spPr>
          <a:xfrm>
            <a:off x="6518221" y="5072074"/>
            <a:ext cx="642942" cy="642942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7946981" y="5072074"/>
            <a:ext cx="642942" cy="642942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9" name="Прямая соединительная линия 48"/>
          <p:cNvCxnSpPr>
            <a:endCxn id="47" idx="0"/>
          </p:cNvCxnSpPr>
          <p:nvPr/>
        </p:nvCxnSpPr>
        <p:spPr>
          <a:xfrm rot="5400000">
            <a:off x="6893271" y="4638586"/>
            <a:ext cx="379909" cy="48706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endCxn id="48" idx="0"/>
          </p:cNvCxnSpPr>
          <p:nvPr/>
        </p:nvCxnSpPr>
        <p:spPr>
          <a:xfrm>
            <a:off x="7791106" y="4714884"/>
            <a:ext cx="477346" cy="35719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661097" y="514351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12</a:t>
            </a:r>
            <a:endParaRPr lang="ru-RU" sz="24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8089857" y="514351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4</a:t>
            </a:r>
            <a:endParaRPr lang="ru-RU" sz="24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7375477" y="5143512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:</a:t>
            </a:r>
            <a:endParaRPr lang="ru-RU" sz="2400" b="1" dirty="0"/>
          </a:p>
        </p:txBody>
      </p:sp>
      <p:sp>
        <p:nvSpPr>
          <p:cNvPr id="57" name="Заголовок 1"/>
          <p:cNvSpPr txBox="1">
            <a:spLocks/>
          </p:cNvSpPr>
          <p:nvPr/>
        </p:nvSpPr>
        <p:spPr>
          <a:xfrm>
            <a:off x="157186" y="5729310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spc="-100" dirty="0" smtClean="0">
                <a:latin typeface="+mj-lt"/>
                <a:ea typeface="+mj-ea"/>
                <a:cs typeface="+mj-cs"/>
              </a:rPr>
              <a:t>Відповідь: </a:t>
            </a:r>
            <a:r>
              <a:rPr lang="uk-UA" sz="2400" spc="-100" dirty="0" smtClean="0">
                <a:latin typeface="+mj-lt"/>
                <a:ea typeface="+mj-ea"/>
                <a:cs typeface="+mj-cs"/>
              </a:rPr>
              <a:t>3 прикраси у Маринки.</a:t>
            </a:r>
            <a:endParaRPr kumimoji="0" lang="ru-RU" sz="2400" i="0" u="none" strike="noStrike" kern="1200" cap="none" spc="-10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4572000" y="3571876"/>
            <a:ext cx="1857388" cy="214314"/>
            <a:chOff x="785786" y="1571612"/>
            <a:chExt cx="2143934" cy="142876"/>
          </a:xfrm>
        </p:grpSpPr>
        <p:grpSp>
          <p:nvGrpSpPr>
            <p:cNvPr id="59" name="Группа 32"/>
            <p:cNvGrpSpPr/>
            <p:nvPr/>
          </p:nvGrpSpPr>
          <p:grpSpPr>
            <a:xfrm>
              <a:off x="785786" y="1571612"/>
              <a:ext cx="428628" cy="142876"/>
              <a:chOff x="785786" y="1571612"/>
              <a:chExt cx="428628" cy="142876"/>
            </a:xfrm>
          </p:grpSpPr>
          <p:cxnSp>
            <p:nvCxnSpPr>
              <p:cNvPr id="66" name="Прямая соединительная линия 65"/>
              <p:cNvCxnSpPr/>
              <p:nvPr/>
            </p:nvCxnSpPr>
            <p:spPr>
              <a:xfrm>
                <a:off x="785786" y="1643050"/>
                <a:ext cx="428628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Прямая соединительная линия 66"/>
              <p:cNvCxnSpPr/>
              <p:nvPr/>
            </p:nvCxnSpPr>
            <p:spPr>
              <a:xfrm rot="5400000" flipH="1" flipV="1">
                <a:off x="714745" y="1642653"/>
                <a:ext cx="142876" cy="79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0" name="Прямая соединительная линия 59"/>
            <p:cNvCxnSpPr/>
            <p:nvPr/>
          </p:nvCxnSpPr>
          <p:spPr>
            <a:xfrm>
              <a:off x="1213619" y="1643050"/>
              <a:ext cx="428628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>
              <a:off x="1642248" y="1643050"/>
              <a:ext cx="428628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>
              <a:off x="2071670" y="1643050"/>
              <a:ext cx="428628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Группа 39"/>
            <p:cNvGrpSpPr/>
            <p:nvPr/>
          </p:nvGrpSpPr>
          <p:grpSpPr>
            <a:xfrm>
              <a:off x="2500298" y="1571612"/>
              <a:ext cx="429422" cy="142876"/>
              <a:chOff x="785786" y="1571612"/>
              <a:chExt cx="429422" cy="142876"/>
            </a:xfrm>
          </p:grpSpPr>
          <p:cxnSp>
            <p:nvCxnSpPr>
              <p:cNvPr id="64" name="Прямая соединительная линия 63"/>
              <p:cNvCxnSpPr/>
              <p:nvPr/>
            </p:nvCxnSpPr>
            <p:spPr>
              <a:xfrm>
                <a:off x="785786" y="1643050"/>
                <a:ext cx="428628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Прямая соединительная линия 64"/>
              <p:cNvCxnSpPr/>
              <p:nvPr/>
            </p:nvCxnSpPr>
            <p:spPr>
              <a:xfrm rot="5400000" flipH="1" flipV="1">
                <a:off x="1143373" y="1642653"/>
                <a:ext cx="142876" cy="79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8" name="Группа 67"/>
          <p:cNvGrpSpPr/>
          <p:nvPr/>
        </p:nvGrpSpPr>
        <p:grpSpPr>
          <a:xfrm>
            <a:off x="4572000" y="3286124"/>
            <a:ext cx="1854461" cy="642942"/>
            <a:chOff x="5357818" y="1071546"/>
            <a:chExt cx="785818" cy="285752"/>
          </a:xfrm>
        </p:grpSpPr>
        <p:sp>
          <p:nvSpPr>
            <p:cNvPr id="69" name="Дуга 68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Дуга 69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1" name="Группа 70"/>
          <p:cNvGrpSpPr/>
          <p:nvPr/>
        </p:nvGrpSpPr>
        <p:grpSpPr>
          <a:xfrm flipV="1">
            <a:off x="4572000" y="3286124"/>
            <a:ext cx="1854461" cy="928694"/>
            <a:chOff x="5357818" y="1071546"/>
            <a:chExt cx="785818" cy="285752"/>
          </a:xfrm>
        </p:grpSpPr>
        <p:sp>
          <p:nvSpPr>
            <p:cNvPr id="72" name="Дуга 71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Дуга 72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5214942" y="296733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12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build="p"/>
      <p:bldP spid="11" grpId="0"/>
      <p:bldP spid="12" grpId="0"/>
      <p:bldP spid="12" grpId="1"/>
      <p:bldP spid="13" grpId="0"/>
      <p:bldP spid="13" grpId="1"/>
      <p:bldP spid="24" grpId="0"/>
      <p:bldP spid="25" grpId="0"/>
      <p:bldP spid="26" grpId="0"/>
      <p:bldP spid="45" grpId="0" animBg="1"/>
      <p:bldP spid="46" grpId="0"/>
      <p:bldP spid="47" grpId="0" animBg="1"/>
      <p:bldP spid="48" grpId="0" animBg="1"/>
      <p:bldP spid="51" grpId="0"/>
      <p:bldP spid="52" grpId="0"/>
      <p:bldP spid="53" grpId="0"/>
      <p:bldP spid="7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8769a539b58436e1cbd5b68c8f983e10f20e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РЕЗЕНТАЦИЯ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2102</TotalTime>
  <Words>353</Words>
  <Application>Microsoft Office PowerPoint</Application>
  <PresentationFormat>Экран (4:3)</PresentationFormat>
  <Paragraphs>88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Модульная</vt:lpstr>
      <vt:lpstr>Задачі на збільшення або зменшення у кілька разів</vt:lpstr>
      <vt:lpstr>Задачі на збільшення або зменшення у кілька разів. Підготовка</vt:lpstr>
      <vt:lpstr>Задачі на збільшення або зменшення у кілька разів. Підготовка</vt:lpstr>
      <vt:lpstr>Задачі на збільшення або зменшення у кілька разів. Підготовка</vt:lpstr>
      <vt:lpstr>Задачі на збільшення у кілька разів. Ознайомлення</vt:lpstr>
      <vt:lpstr>Задачі на збільшення у кілька разів. Ознайомлення</vt:lpstr>
      <vt:lpstr>Порівнюємо</vt:lpstr>
      <vt:lpstr>Задачі на зменшення у кілька разів. Ознайомлення</vt:lpstr>
      <vt:lpstr>Задачі на зменшення у кілька разів. Ознайомлення</vt:lpstr>
      <vt:lpstr>Порівнюємо</vt:lpstr>
      <vt:lpstr>Задачі на збільшення або зменшення у кілька разів. Ознайомлення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формування вмінь розв’язування простих задач в 2-му класі</dc:title>
  <dc:creator>Светлана</dc:creator>
  <cp:lastModifiedBy>Marinochka</cp:lastModifiedBy>
  <cp:revision>156</cp:revision>
  <dcterms:created xsi:type="dcterms:W3CDTF">2013-05-26T03:34:36Z</dcterms:created>
  <dcterms:modified xsi:type="dcterms:W3CDTF">2015-09-04T18:43:56Z</dcterms:modified>
</cp:coreProperties>
</file>