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0" r:id="rId2"/>
    <p:sldId id="355" r:id="rId3"/>
    <p:sldId id="315" r:id="rId4"/>
    <p:sldId id="314" r:id="rId5"/>
    <p:sldId id="351" r:id="rId6"/>
    <p:sldId id="316" r:id="rId7"/>
    <p:sldId id="317" r:id="rId8"/>
    <p:sldId id="318" r:id="rId9"/>
    <p:sldId id="357" r:id="rId10"/>
    <p:sldId id="358" r:id="rId11"/>
    <p:sldId id="359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10" autoAdjust="0"/>
    <p:restoredTop sz="97849" autoAdjust="0"/>
  </p:normalViewPr>
  <p:slideViewPr>
    <p:cSldViewPr>
      <p:cViewPr>
        <p:scale>
          <a:sx n="68" d="100"/>
          <a:sy n="68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Задачі на конкретний зміст дії ділення на вміщення</a:t>
            </a:r>
            <a:endParaRPr lang="ru-RU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496" t="6417" r="15782" b="13280"/>
          <a:stretch>
            <a:fillRect/>
          </a:stretch>
        </p:blipFill>
        <p:spPr bwMode="auto">
          <a:xfrm>
            <a:off x="535789" y="1452549"/>
            <a:ext cx="8108177" cy="540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Обернена задача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714744" y="1804669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2,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57686" y="1804669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3,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1714488"/>
            <a:ext cx="2286016" cy="7000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938714" y="1761425"/>
            <a:ext cx="561980" cy="5245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uk-UA" sz="2400" b="1" dirty="0" smtClean="0"/>
              <a:t> 6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76322" y="1785926"/>
            <a:ext cx="338554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2500306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У 6 кг вміщується по 2 кг - ? разів</a:t>
            </a:r>
            <a:endParaRPr lang="ru-RU" sz="24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372200" y="3571876"/>
            <a:ext cx="576064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16216" y="296733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2</a:t>
            </a:r>
            <a:endParaRPr lang="ru-RU" sz="2400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357950" y="3571306"/>
            <a:ext cx="2246498" cy="57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лилиния 19"/>
          <p:cNvSpPr/>
          <p:nvPr/>
        </p:nvSpPr>
        <p:spPr>
          <a:xfrm>
            <a:off x="6386052" y="3581554"/>
            <a:ext cx="2241754" cy="418950"/>
          </a:xfrm>
          <a:custGeom>
            <a:avLst/>
            <a:gdLst>
              <a:gd name="connsiteX0" fmla="*/ 0 w 2241754"/>
              <a:gd name="connsiteY0" fmla="*/ 0 h 253180"/>
              <a:gd name="connsiteX1" fmla="*/ 368709 w 2241754"/>
              <a:gd name="connsiteY1" fmla="*/ 132736 h 253180"/>
              <a:gd name="connsiteX2" fmla="*/ 1268361 w 2241754"/>
              <a:gd name="connsiteY2" fmla="*/ 235974 h 253180"/>
              <a:gd name="connsiteX3" fmla="*/ 2241754 w 2241754"/>
              <a:gd name="connsiteY3" fmla="*/ 29497 h 25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754" h="253180">
                <a:moveTo>
                  <a:pt x="0" y="0"/>
                </a:moveTo>
                <a:cubicBezTo>
                  <a:pt x="78658" y="46703"/>
                  <a:pt x="157316" y="93407"/>
                  <a:pt x="368709" y="132736"/>
                </a:cubicBezTo>
                <a:cubicBezTo>
                  <a:pt x="580102" y="172065"/>
                  <a:pt x="956187" y="253180"/>
                  <a:pt x="1268361" y="235974"/>
                </a:cubicBezTo>
                <a:cubicBezTo>
                  <a:pt x="1580535" y="218768"/>
                  <a:pt x="1911144" y="124132"/>
                  <a:pt x="2241754" y="29497"/>
                </a:cubicBezTo>
              </a:path>
            </a:pathLst>
          </a:cu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2" name="TextBox 21"/>
          <p:cNvSpPr txBox="1"/>
          <p:nvPr/>
        </p:nvSpPr>
        <p:spPr>
          <a:xfrm>
            <a:off x="7308304" y="257174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6</a:t>
            </a:r>
            <a:endParaRPr lang="ru-RU" sz="2400" b="1" dirty="0"/>
          </a:p>
        </p:txBody>
      </p:sp>
      <p:grpSp>
        <p:nvGrpSpPr>
          <p:cNvPr id="23" name="Группа 25"/>
          <p:cNvGrpSpPr/>
          <p:nvPr/>
        </p:nvGrpSpPr>
        <p:grpSpPr>
          <a:xfrm>
            <a:off x="6357950" y="2928934"/>
            <a:ext cx="2214578" cy="1071570"/>
            <a:chOff x="5357818" y="1071546"/>
            <a:chExt cx="785818" cy="285752"/>
          </a:xfrm>
        </p:grpSpPr>
        <p:sp>
          <p:nvSpPr>
            <p:cNvPr id="24" name="Дуга 23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Дуга 24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57950" y="3357562"/>
            <a:ext cx="571504" cy="285752"/>
            <a:chOff x="5357818" y="1071546"/>
            <a:chExt cx="785818" cy="285752"/>
          </a:xfrm>
        </p:grpSpPr>
        <p:sp>
          <p:nvSpPr>
            <p:cNvPr id="27" name="Дуга 26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Дуга 27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286644" y="389602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32" name="Овал 31"/>
          <p:cNvSpPr/>
          <p:nvPr/>
        </p:nvSpPr>
        <p:spPr>
          <a:xfrm>
            <a:off x="7429520" y="4500570"/>
            <a:ext cx="642942" cy="6429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715140" y="5429264"/>
            <a:ext cx="642942" cy="64294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8143900" y="5429264"/>
            <a:ext cx="642942" cy="64294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>
            <a:stCxn id="32" idx="3"/>
            <a:endCxn id="33" idx="0"/>
          </p:cNvCxnSpPr>
          <p:nvPr/>
        </p:nvCxnSpPr>
        <p:spPr>
          <a:xfrm rot="5400000">
            <a:off x="7090190" y="4995776"/>
            <a:ext cx="379909" cy="48706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34" idx="0"/>
          </p:cNvCxnSpPr>
          <p:nvPr/>
        </p:nvCxnSpPr>
        <p:spPr>
          <a:xfrm>
            <a:off x="7988025" y="5072074"/>
            <a:ext cx="477346" cy="3571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58016" y="550070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6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286776" y="550070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2</a:t>
            </a:r>
            <a:endParaRPr lang="ru-RU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572396" y="457200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572396" y="550070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:</a:t>
            </a:r>
            <a:endParaRPr lang="ru-RU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628924" y="40770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Розв'язання </a:t>
            </a:r>
            <a:endParaRPr lang="ru-RU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52660" y="486916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6 :  2 = 3 сітки</a:t>
            </a:r>
            <a:endParaRPr lang="ru-RU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214282" y="550070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Відповідь</a:t>
            </a:r>
            <a:r>
              <a:rPr lang="uk-UA" sz="2400" dirty="0" smtClean="0"/>
              <a:t>: 3 сітки картоплі купив тато.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8" grpId="0"/>
      <p:bldP spid="20" grpId="0" animBg="1"/>
      <p:bldP spid="22" grpId="0"/>
      <p:bldP spid="31" grpId="0"/>
      <p:bldP spid="32" grpId="0" animBg="1"/>
      <p:bldP spid="33" grpId="0" animBg="1"/>
      <p:bldP spid="34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Обернена задача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714744" y="1804669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2,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57686" y="1804669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3,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1714488"/>
            <a:ext cx="2286016" cy="7000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938714" y="1761425"/>
            <a:ext cx="561980" cy="5245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uk-UA" sz="2400" b="1" dirty="0" smtClean="0"/>
              <a:t> 6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14744" y="1785926"/>
            <a:ext cx="338554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2500306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6 кг розділили на 3 порівну - ? кг</a:t>
            </a:r>
            <a:endParaRPr lang="ru-RU" sz="24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372200" y="3571876"/>
            <a:ext cx="576064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16216" y="296733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357950" y="3571306"/>
            <a:ext cx="2246498" cy="57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лилиния 19"/>
          <p:cNvSpPr/>
          <p:nvPr/>
        </p:nvSpPr>
        <p:spPr>
          <a:xfrm>
            <a:off x="6386052" y="3581554"/>
            <a:ext cx="2241754" cy="418950"/>
          </a:xfrm>
          <a:custGeom>
            <a:avLst/>
            <a:gdLst>
              <a:gd name="connsiteX0" fmla="*/ 0 w 2241754"/>
              <a:gd name="connsiteY0" fmla="*/ 0 h 253180"/>
              <a:gd name="connsiteX1" fmla="*/ 368709 w 2241754"/>
              <a:gd name="connsiteY1" fmla="*/ 132736 h 253180"/>
              <a:gd name="connsiteX2" fmla="*/ 1268361 w 2241754"/>
              <a:gd name="connsiteY2" fmla="*/ 235974 h 253180"/>
              <a:gd name="connsiteX3" fmla="*/ 2241754 w 2241754"/>
              <a:gd name="connsiteY3" fmla="*/ 29497 h 25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754" h="253180">
                <a:moveTo>
                  <a:pt x="0" y="0"/>
                </a:moveTo>
                <a:cubicBezTo>
                  <a:pt x="78658" y="46703"/>
                  <a:pt x="157316" y="93407"/>
                  <a:pt x="368709" y="132736"/>
                </a:cubicBezTo>
                <a:cubicBezTo>
                  <a:pt x="580102" y="172065"/>
                  <a:pt x="956187" y="253180"/>
                  <a:pt x="1268361" y="235974"/>
                </a:cubicBezTo>
                <a:cubicBezTo>
                  <a:pt x="1580535" y="218768"/>
                  <a:pt x="1911144" y="124132"/>
                  <a:pt x="2241754" y="29497"/>
                </a:cubicBezTo>
              </a:path>
            </a:pathLst>
          </a:cu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2" name="TextBox 21"/>
          <p:cNvSpPr txBox="1"/>
          <p:nvPr/>
        </p:nvSpPr>
        <p:spPr>
          <a:xfrm>
            <a:off x="7308304" y="257174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6</a:t>
            </a:r>
            <a:endParaRPr lang="ru-RU" sz="2400" b="1" dirty="0"/>
          </a:p>
        </p:txBody>
      </p:sp>
      <p:grpSp>
        <p:nvGrpSpPr>
          <p:cNvPr id="3" name="Группа 25"/>
          <p:cNvGrpSpPr/>
          <p:nvPr/>
        </p:nvGrpSpPr>
        <p:grpSpPr>
          <a:xfrm>
            <a:off x="6357950" y="2928934"/>
            <a:ext cx="2214578" cy="1071570"/>
            <a:chOff x="5357818" y="1071546"/>
            <a:chExt cx="785818" cy="285752"/>
          </a:xfrm>
        </p:grpSpPr>
        <p:sp>
          <p:nvSpPr>
            <p:cNvPr id="24" name="Дуга 23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Дуга 24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25"/>
          <p:cNvGrpSpPr/>
          <p:nvPr/>
        </p:nvGrpSpPr>
        <p:grpSpPr>
          <a:xfrm>
            <a:off x="6357950" y="3357562"/>
            <a:ext cx="571504" cy="285752"/>
            <a:chOff x="5357818" y="1071546"/>
            <a:chExt cx="785818" cy="285752"/>
          </a:xfrm>
        </p:grpSpPr>
        <p:sp>
          <p:nvSpPr>
            <p:cNvPr id="27" name="Дуга 26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Дуга 27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286644" y="389602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3</a:t>
            </a:r>
            <a:endParaRPr lang="ru-RU" sz="2400" b="1" dirty="0"/>
          </a:p>
        </p:txBody>
      </p:sp>
      <p:sp>
        <p:nvSpPr>
          <p:cNvPr id="32" name="Овал 31"/>
          <p:cNvSpPr/>
          <p:nvPr/>
        </p:nvSpPr>
        <p:spPr>
          <a:xfrm>
            <a:off x="7429520" y="4500570"/>
            <a:ext cx="642942" cy="6429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715140" y="5429264"/>
            <a:ext cx="642942" cy="64294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8143900" y="5429264"/>
            <a:ext cx="642942" cy="64294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>
            <a:stCxn id="32" idx="3"/>
            <a:endCxn id="33" idx="0"/>
          </p:cNvCxnSpPr>
          <p:nvPr/>
        </p:nvCxnSpPr>
        <p:spPr>
          <a:xfrm rot="5400000">
            <a:off x="7090190" y="4995776"/>
            <a:ext cx="379909" cy="48706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34" idx="0"/>
          </p:cNvCxnSpPr>
          <p:nvPr/>
        </p:nvCxnSpPr>
        <p:spPr>
          <a:xfrm>
            <a:off x="7988025" y="5072074"/>
            <a:ext cx="477346" cy="3571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58016" y="550070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6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286776" y="550070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3</a:t>
            </a:r>
            <a:endParaRPr lang="ru-RU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572396" y="457200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572396" y="550070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:</a:t>
            </a:r>
            <a:endParaRPr lang="ru-RU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628924" y="40770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Розв'язання </a:t>
            </a:r>
            <a:endParaRPr lang="ru-RU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52660" y="486916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6 :  3 = 2 (кг)</a:t>
            </a:r>
            <a:endParaRPr lang="ru-RU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214282" y="550070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Відповідь</a:t>
            </a:r>
            <a:r>
              <a:rPr lang="uk-UA" sz="2400" dirty="0" smtClean="0"/>
              <a:t>:  по 2 кг картоплі у кожній сітці.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8" grpId="0"/>
      <p:bldP spid="20" grpId="0" animBg="1"/>
      <p:bldP spid="22" grpId="0"/>
      <p:bldP spid="31" grpId="0"/>
      <p:bldP spid="32" grpId="0" animBg="1"/>
      <p:bldP spid="33" grpId="0" animBg="1"/>
      <p:bldP spid="34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1561" y="3357562"/>
            <a:ext cx="4832439" cy="313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84" y="1445708"/>
            <a:ext cx="9062315" cy="84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 t="77564"/>
          <a:stretch>
            <a:fillRect/>
          </a:stretch>
        </p:blipFill>
        <p:spPr bwMode="auto">
          <a:xfrm>
            <a:off x="214282" y="3786190"/>
            <a:ext cx="2891119" cy="2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352667"/>
            <a:ext cx="5868144" cy="68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240624"/>
            <a:ext cx="5715008" cy="4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2898" y="3781427"/>
            <a:ext cx="2299234" cy="43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77870" y="4567245"/>
            <a:ext cx="323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F0"/>
                </a:solidFill>
              </a:rPr>
              <a:t>9 – </a:t>
            </a:r>
            <a:r>
              <a:rPr lang="uk-UA" sz="3600" b="1" dirty="0" smtClean="0">
                <a:solidFill>
                  <a:srgbClr val="FF0000"/>
                </a:solidFill>
              </a:rPr>
              <a:t>3</a:t>
            </a:r>
            <a:r>
              <a:rPr lang="uk-UA" sz="3600" b="1" dirty="0" smtClean="0">
                <a:solidFill>
                  <a:srgbClr val="00B0F0"/>
                </a:solidFill>
              </a:rPr>
              <a:t> – </a:t>
            </a:r>
            <a:r>
              <a:rPr lang="uk-UA" sz="3600" b="1" dirty="0" smtClean="0">
                <a:solidFill>
                  <a:srgbClr val="FF0000"/>
                </a:solidFill>
              </a:rPr>
              <a:t>3</a:t>
            </a:r>
            <a:r>
              <a:rPr lang="uk-UA" sz="3600" b="1" dirty="0" smtClean="0">
                <a:solidFill>
                  <a:srgbClr val="00B0F0"/>
                </a:solidFill>
              </a:rPr>
              <a:t> – </a:t>
            </a:r>
            <a:r>
              <a:rPr lang="uk-UA" sz="3600" b="1" dirty="0" smtClean="0">
                <a:solidFill>
                  <a:srgbClr val="FF0000"/>
                </a:solidFill>
              </a:rPr>
              <a:t>3</a:t>
            </a:r>
            <a:r>
              <a:rPr lang="uk-UA" sz="3600" b="1" dirty="0" smtClean="0">
                <a:solidFill>
                  <a:srgbClr val="00B0F0"/>
                </a:solidFill>
              </a:rPr>
              <a:t> = 0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44404" y="5140123"/>
            <a:ext cx="1470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 </a:t>
            </a:r>
            <a:r>
              <a:rPr lang="uk-UA" sz="3600" b="1" dirty="0" smtClean="0">
                <a:solidFill>
                  <a:srgbClr val="00B0F0"/>
                </a:solidFill>
              </a:rPr>
              <a:t>рази</a:t>
            </a:r>
            <a:endParaRPr lang="ru-RU" sz="3600" b="1" dirty="0">
              <a:solidFill>
                <a:srgbClr val="00B0F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22460" y="5138535"/>
            <a:ext cx="1563656" cy="2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8596" y="6344687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Відповідь: </a:t>
            </a:r>
            <a:r>
              <a:rPr lang="uk-UA" sz="3200" dirty="0" smtClean="0"/>
              <a:t>3 онуки отримали яблука.</a:t>
            </a:r>
            <a:endParaRPr lang="ru-RU" sz="3200" dirty="0"/>
          </a:p>
        </p:txBody>
      </p:sp>
      <p:grpSp>
        <p:nvGrpSpPr>
          <p:cNvPr id="2" name="Группа 18"/>
          <p:cNvGrpSpPr/>
          <p:nvPr/>
        </p:nvGrpSpPr>
        <p:grpSpPr>
          <a:xfrm flipV="1">
            <a:off x="357952" y="3000372"/>
            <a:ext cx="856462" cy="285752"/>
            <a:chOff x="5357818" y="1071546"/>
            <a:chExt cx="785818" cy="285752"/>
          </a:xfrm>
        </p:grpSpPr>
        <p:sp>
          <p:nvSpPr>
            <p:cNvPr id="20" name="Дуга 19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Дуга 20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5"/>
          <p:cNvGrpSpPr/>
          <p:nvPr/>
        </p:nvGrpSpPr>
        <p:grpSpPr>
          <a:xfrm flipV="1">
            <a:off x="1214414" y="3000372"/>
            <a:ext cx="857256" cy="285752"/>
            <a:chOff x="5357818" y="1071546"/>
            <a:chExt cx="785818" cy="285752"/>
          </a:xfrm>
        </p:grpSpPr>
        <p:sp>
          <p:nvSpPr>
            <p:cNvPr id="27" name="Дуга 26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Дуга 27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2"/>
          <p:cNvGrpSpPr/>
          <p:nvPr/>
        </p:nvGrpSpPr>
        <p:grpSpPr>
          <a:xfrm flipV="1">
            <a:off x="2071670" y="3000372"/>
            <a:ext cx="857256" cy="285752"/>
            <a:chOff x="5357818" y="1071546"/>
            <a:chExt cx="785818" cy="285752"/>
          </a:xfrm>
        </p:grpSpPr>
        <p:sp>
          <p:nvSpPr>
            <p:cNvPr id="34" name="Дуга 33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Дуга 34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35"/>
          <p:cNvGrpSpPr/>
          <p:nvPr/>
        </p:nvGrpSpPr>
        <p:grpSpPr>
          <a:xfrm>
            <a:off x="357952" y="2714620"/>
            <a:ext cx="2570974" cy="571504"/>
            <a:chOff x="5357818" y="1071546"/>
            <a:chExt cx="785818" cy="285752"/>
          </a:xfrm>
        </p:grpSpPr>
        <p:sp>
          <p:nvSpPr>
            <p:cNvPr id="37" name="Дуга 36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Дуга 37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676182" y="3146637"/>
            <a:ext cx="466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spc="-100" dirty="0" smtClean="0"/>
              <a:t>3 </a:t>
            </a:r>
            <a:endParaRPr lang="ru-RU" sz="32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456799" y="3143248"/>
            <a:ext cx="466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spc="-100" dirty="0" smtClean="0"/>
              <a:t>3 </a:t>
            </a:r>
            <a:endParaRPr lang="ru-RU" sz="32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247818" y="3146637"/>
            <a:ext cx="466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spc="-100" dirty="0" smtClean="0"/>
              <a:t>3 </a:t>
            </a:r>
            <a:endParaRPr lang="ru-RU" sz="32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462000" y="2272721"/>
            <a:ext cx="466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spc="-100" dirty="0" smtClean="0"/>
              <a:t>9 </a:t>
            </a:r>
            <a:endParaRPr lang="ru-RU" sz="3200" dirty="0"/>
          </a:p>
        </p:txBody>
      </p:sp>
      <p:grpSp>
        <p:nvGrpSpPr>
          <p:cNvPr id="6" name="Группа 42"/>
          <p:cNvGrpSpPr/>
          <p:nvPr/>
        </p:nvGrpSpPr>
        <p:grpSpPr>
          <a:xfrm>
            <a:off x="357158" y="3000372"/>
            <a:ext cx="285752" cy="143670"/>
            <a:chOff x="5357024" y="1357298"/>
            <a:chExt cx="788200" cy="215108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>
              <a:off x="5357818" y="1500174"/>
              <a:ext cx="785818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>
              <a:off x="5250661" y="1464455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6037273" y="1463661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55"/>
          <p:cNvGrpSpPr/>
          <p:nvPr/>
        </p:nvGrpSpPr>
        <p:grpSpPr>
          <a:xfrm>
            <a:off x="642910" y="3001166"/>
            <a:ext cx="285752" cy="143670"/>
            <a:chOff x="5357024" y="1357298"/>
            <a:chExt cx="788200" cy="215108"/>
          </a:xfrm>
        </p:grpSpPr>
        <p:cxnSp>
          <p:nvCxnSpPr>
            <p:cNvPr id="57" name="Прямая соединительная линия 56"/>
            <p:cNvCxnSpPr/>
            <p:nvPr/>
          </p:nvCxnSpPr>
          <p:spPr>
            <a:xfrm>
              <a:off x="5357818" y="1500174"/>
              <a:ext cx="785818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5400000">
              <a:off x="5250661" y="1464455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rot="5400000">
              <a:off x="6037273" y="1463661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59"/>
          <p:cNvGrpSpPr/>
          <p:nvPr/>
        </p:nvGrpSpPr>
        <p:grpSpPr>
          <a:xfrm>
            <a:off x="928662" y="3001166"/>
            <a:ext cx="285752" cy="143670"/>
            <a:chOff x="5357024" y="1357298"/>
            <a:chExt cx="788200" cy="215108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>
              <a:off x="5357818" y="1500174"/>
              <a:ext cx="785818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5400000">
              <a:off x="5250661" y="1464455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rot="5400000">
              <a:off x="6037273" y="1463661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63"/>
          <p:cNvGrpSpPr/>
          <p:nvPr/>
        </p:nvGrpSpPr>
        <p:grpSpPr>
          <a:xfrm>
            <a:off x="1214414" y="3001166"/>
            <a:ext cx="285752" cy="143670"/>
            <a:chOff x="5357024" y="1357298"/>
            <a:chExt cx="788200" cy="215108"/>
          </a:xfrm>
        </p:grpSpPr>
        <p:cxnSp>
          <p:nvCxnSpPr>
            <p:cNvPr id="65" name="Прямая соединительная линия 64"/>
            <p:cNvCxnSpPr/>
            <p:nvPr/>
          </p:nvCxnSpPr>
          <p:spPr>
            <a:xfrm>
              <a:off x="5357818" y="1500174"/>
              <a:ext cx="785818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rot="5400000">
              <a:off x="5250661" y="1464455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rot="5400000">
              <a:off x="6037273" y="1463661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67"/>
          <p:cNvGrpSpPr/>
          <p:nvPr/>
        </p:nvGrpSpPr>
        <p:grpSpPr>
          <a:xfrm>
            <a:off x="1500166" y="3001166"/>
            <a:ext cx="285752" cy="143670"/>
            <a:chOff x="5357024" y="1357298"/>
            <a:chExt cx="788200" cy="215108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>
              <a:off x="5357818" y="1500174"/>
              <a:ext cx="785818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rot="5400000">
              <a:off x="5250661" y="1464455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6037273" y="1463661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71"/>
          <p:cNvGrpSpPr/>
          <p:nvPr/>
        </p:nvGrpSpPr>
        <p:grpSpPr>
          <a:xfrm>
            <a:off x="1785918" y="3001166"/>
            <a:ext cx="285752" cy="143670"/>
            <a:chOff x="5357024" y="1357298"/>
            <a:chExt cx="788200" cy="215108"/>
          </a:xfrm>
        </p:grpSpPr>
        <p:cxnSp>
          <p:nvCxnSpPr>
            <p:cNvPr id="73" name="Прямая соединительная линия 72"/>
            <p:cNvCxnSpPr/>
            <p:nvPr/>
          </p:nvCxnSpPr>
          <p:spPr>
            <a:xfrm>
              <a:off x="5357818" y="1500174"/>
              <a:ext cx="785818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>
              <a:off x="5250661" y="1464455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rot="5400000">
              <a:off x="6037273" y="1463661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75"/>
          <p:cNvGrpSpPr/>
          <p:nvPr/>
        </p:nvGrpSpPr>
        <p:grpSpPr>
          <a:xfrm>
            <a:off x="2071670" y="3001166"/>
            <a:ext cx="285752" cy="143670"/>
            <a:chOff x="5357024" y="1357298"/>
            <a:chExt cx="788200" cy="215108"/>
          </a:xfrm>
        </p:grpSpPr>
        <p:cxnSp>
          <p:nvCxnSpPr>
            <p:cNvPr id="77" name="Прямая соединительная линия 76"/>
            <p:cNvCxnSpPr/>
            <p:nvPr/>
          </p:nvCxnSpPr>
          <p:spPr>
            <a:xfrm>
              <a:off x="5357818" y="1500174"/>
              <a:ext cx="785818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rot="5400000">
              <a:off x="5250661" y="1464455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rot="5400000">
              <a:off x="6037273" y="1463661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79"/>
          <p:cNvGrpSpPr/>
          <p:nvPr/>
        </p:nvGrpSpPr>
        <p:grpSpPr>
          <a:xfrm>
            <a:off x="2357422" y="3001166"/>
            <a:ext cx="285752" cy="143670"/>
            <a:chOff x="5357024" y="1357298"/>
            <a:chExt cx="788200" cy="215108"/>
          </a:xfrm>
        </p:grpSpPr>
        <p:cxnSp>
          <p:nvCxnSpPr>
            <p:cNvPr id="81" name="Прямая соединительная линия 80"/>
            <p:cNvCxnSpPr/>
            <p:nvPr/>
          </p:nvCxnSpPr>
          <p:spPr>
            <a:xfrm>
              <a:off x="5357818" y="1500174"/>
              <a:ext cx="785818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rot="5400000">
              <a:off x="5250661" y="1464455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rot="5400000">
              <a:off x="6037273" y="1463661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83"/>
          <p:cNvGrpSpPr/>
          <p:nvPr/>
        </p:nvGrpSpPr>
        <p:grpSpPr>
          <a:xfrm>
            <a:off x="2643174" y="3001166"/>
            <a:ext cx="285752" cy="143670"/>
            <a:chOff x="5357024" y="1357298"/>
            <a:chExt cx="788200" cy="215108"/>
          </a:xfrm>
        </p:grpSpPr>
        <p:cxnSp>
          <p:nvCxnSpPr>
            <p:cNvPr id="85" name="Прямая соединительная линия 84"/>
            <p:cNvCxnSpPr/>
            <p:nvPr/>
          </p:nvCxnSpPr>
          <p:spPr>
            <a:xfrm>
              <a:off x="5357818" y="1500174"/>
              <a:ext cx="785818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rot="5400000">
              <a:off x="5250661" y="1464455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rot="5400000">
              <a:off x="6037273" y="1463661"/>
              <a:ext cx="214314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Заголовок 1"/>
          <p:cNvSpPr txBox="1">
            <a:spLocks/>
          </p:cNvSpPr>
          <p:nvPr/>
        </p:nvSpPr>
        <p:spPr>
          <a:xfrm>
            <a:off x="609600" y="142852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Задачі на конкретний зміст дії ділення на вміщення. Підготовка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Задачі на конкретний зміст дії ділення на вміщення. Підготовка</a:t>
            </a:r>
            <a:endParaRPr lang="ru-RU" sz="3600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8229600" cy="89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429000"/>
            <a:ext cx="33147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51081"/>
            <a:ext cx="1069860" cy="40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Задачі на конкретний зміст дії ділення на вміщення. Ознайомлення</a:t>
            </a:r>
            <a:endParaRPr lang="ru-RU" sz="36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229600" cy="8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59832" y="263691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Задача</a:t>
            </a:r>
            <a:endParaRPr lang="ru-RU" sz="2400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140968"/>
            <a:ext cx="385519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00100" y="3110211"/>
            <a:ext cx="813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18л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57554" y="307181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 </a:t>
            </a:r>
            <a:r>
              <a:rPr lang="uk-UA" sz="2400" b="1" dirty="0" smtClean="0"/>
              <a:t>2л</a:t>
            </a:r>
            <a:endParaRPr lang="ru-RU" sz="2400" b="1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140968"/>
            <a:ext cx="9525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5796136" y="3284984"/>
            <a:ext cx="2376264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796136" y="3284984"/>
            <a:ext cx="72008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лилиния 19"/>
          <p:cNvSpPr/>
          <p:nvPr/>
        </p:nvSpPr>
        <p:spPr>
          <a:xfrm>
            <a:off x="5825613" y="3089788"/>
            <a:ext cx="663677" cy="199102"/>
          </a:xfrm>
          <a:custGeom>
            <a:avLst/>
            <a:gdLst>
              <a:gd name="connsiteX0" fmla="*/ 0 w 663677"/>
              <a:gd name="connsiteY0" fmla="*/ 199102 h 199102"/>
              <a:gd name="connsiteX1" fmla="*/ 206477 w 663677"/>
              <a:gd name="connsiteY1" fmla="*/ 22122 h 199102"/>
              <a:gd name="connsiteX2" fmla="*/ 530942 w 663677"/>
              <a:gd name="connsiteY2" fmla="*/ 66367 h 199102"/>
              <a:gd name="connsiteX3" fmla="*/ 663677 w 663677"/>
              <a:gd name="connsiteY3" fmla="*/ 184354 h 19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3677" h="199102">
                <a:moveTo>
                  <a:pt x="0" y="199102"/>
                </a:moveTo>
                <a:cubicBezTo>
                  <a:pt x="58993" y="121673"/>
                  <a:pt x="117987" y="44245"/>
                  <a:pt x="206477" y="22122"/>
                </a:cubicBezTo>
                <a:cubicBezTo>
                  <a:pt x="294967" y="0"/>
                  <a:pt x="454742" y="39328"/>
                  <a:pt x="530942" y="66367"/>
                </a:cubicBezTo>
                <a:cubicBezTo>
                  <a:pt x="607142" y="93406"/>
                  <a:pt x="635409" y="138880"/>
                  <a:pt x="663677" y="184354"/>
                </a:cubicBezTo>
              </a:path>
            </a:pathLst>
          </a:cu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1" name="TextBox 20"/>
          <p:cNvSpPr txBox="1"/>
          <p:nvPr/>
        </p:nvSpPr>
        <p:spPr>
          <a:xfrm>
            <a:off x="5940152" y="278092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2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516216" y="234888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18</a:t>
            </a:r>
            <a:endParaRPr lang="ru-RU" sz="2400" b="1" dirty="0"/>
          </a:p>
        </p:txBody>
      </p:sp>
      <p:sp>
        <p:nvSpPr>
          <p:cNvPr id="24" name="Полилиния 23"/>
          <p:cNvSpPr/>
          <p:nvPr/>
        </p:nvSpPr>
        <p:spPr>
          <a:xfrm>
            <a:off x="5781368" y="3274143"/>
            <a:ext cx="2391032" cy="226866"/>
          </a:xfrm>
          <a:custGeom>
            <a:avLst/>
            <a:gdLst>
              <a:gd name="connsiteX0" fmla="*/ 0 w 1961535"/>
              <a:gd name="connsiteY0" fmla="*/ 0 h 258097"/>
              <a:gd name="connsiteX1" fmla="*/ 368709 w 1961535"/>
              <a:gd name="connsiteY1" fmla="*/ 191729 h 258097"/>
              <a:gd name="connsiteX2" fmla="*/ 1592826 w 1961535"/>
              <a:gd name="connsiteY2" fmla="*/ 235974 h 258097"/>
              <a:gd name="connsiteX3" fmla="*/ 1961535 w 1961535"/>
              <a:gd name="connsiteY3" fmla="*/ 58993 h 258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535" h="258097">
                <a:moveTo>
                  <a:pt x="0" y="0"/>
                </a:moveTo>
                <a:cubicBezTo>
                  <a:pt x="51619" y="76200"/>
                  <a:pt x="103238" y="152400"/>
                  <a:pt x="368709" y="191729"/>
                </a:cubicBezTo>
                <a:cubicBezTo>
                  <a:pt x="634180" y="231058"/>
                  <a:pt x="1327355" y="258097"/>
                  <a:pt x="1592826" y="235974"/>
                </a:cubicBezTo>
                <a:cubicBezTo>
                  <a:pt x="1858297" y="213851"/>
                  <a:pt x="1909916" y="136422"/>
                  <a:pt x="1961535" y="58993"/>
                </a:cubicBezTo>
              </a:path>
            </a:pathLst>
          </a:cu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5" name="TextBox 24"/>
          <p:cNvSpPr txBox="1"/>
          <p:nvPr/>
        </p:nvSpPr>
        <p:spPr>
          <a:xfrm>
            <a:off x="6786578" y="342900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293096"/>
            <a:ext cx="167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7092280" y="443711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516216" y="501317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18</a:t>
            </a:r>
            <a:endParaRPr lang="ru-RU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596336" y="501317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2</a:t>
            </a:r>
            <a:endParaRPr lang="ru-RU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164288" y="5013176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:</a:t>
            </a:r>
            <a:endParaRPr lang="ru-RU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051720" y="378904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Розв'язання </a:t>
            </a:r>
            <a:endParaRPr lang="ru-RU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11560" y="4437112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18 : 2 = 9  - стільки банок</a:t>
            </a:r>
            <a:endParaRPr lang="ru-RU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611560" y="530120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Відповідь</a:t>
            </a:r>
            <a:r>
              <a:rPr lang="uk-UA" sz="2400" dirty="0" smtClean="0"/>
              <a:t>: 9 банок з соком вийшло.</a:t>
            </a:r>
            <a:endParaRPr lang="ru-RU" sz="24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5786446" y="2643182"/>
            <a:ext cx="2428892" cy="1285884"/>
            <a:chOff x="5357818" y="1071546"/>
            <a:chExt cx="785818" cy="285752"/>
          </a:xfrm>
        </p:grpSpPr>
        <p:sp>
          <p:nvSpPr>
            <p:cNvPr id="34" name="Дуга 33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Дуга 34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20" grpId="0" animBg="1"/>
      <p:bldP spid="21" grpId="0"/>
      <p:bldP spid="23" grpId="0"/>
      <p:bldP spid="24" grpId="0" animBg="1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Задачі на ділення на рівні частини</a:t>
            </a:r>
            <a:endParaRPr lang="ru-RU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365" t="6417" r="16649" b="14825"/>
          <a:stretch>
            <a:fillRect/>
          </a:stretch>
        </p:blipFill>
        <p:spPr bwMode="auto">
          <a:xfrm>
            <a:off x="642910" y="1500174"/>
            <a:ext cx="7919777" cy="53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Задачі на ділення на рівні частини. Підготовка</a:t>
            </a:r>
            <a:endParaRPr lang="ru-RU" sz="3600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229600" cy="235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4077072"/>
            <a:ext cx="90011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Задачі на ділення на рівні частини. Ознайомлення</a:t>
            </a:r>
            <a:endParaRPr lang="ru-RU" sz="3600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903" y="1700808"/>
            <a:ext cx="8285745" cy="75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470" y="2911711"/>
            <a:ext cx="4049658" cy="43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6050" y="2911141"/>
            <a:ext cx="2920726" cy="51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077071"/>
            <a:ext cx="8358246" cy="77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Задачі на ділення на рівні частини. Ознайомлення</a:t>
            </a:r>
            <a:endParaRPr lang="ru-RU" sz="3600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5"/>
            <a:ext cx="9144000" cy="376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8686800" cy="125272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Формування вміння </a:t>
            </a:r>
            <a:r>
              <a:rPr lang="uk-UA" sz="3600" dirty="0" err="1" smtClean="0"/>
              <a:t>розвязувати</a:t>
            </a:r>
            <a:r>
              <a:rPr lang="uk-UA" sz="3600" dirty="0" smtClean="0"/>
              <a:t> задачі на конкретний зміст дії множення; на конкретний зміст дії ділення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1500174"/>
            <a:ext cx="937671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643570" y="2355842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357554" y="2355842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500166" y="2714620"/>
            <a:ext cx="178595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2844" y="3148612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   По 2 кг взяти 3 рази - ? кг</a:t>
            </a:r>
            <a:endParaRPr lang="ru-RU" sz="24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229060" y="3750303"/>
            <a:ext cx="576064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73076" y="321663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2</a:t>
            </a:r>
            <a:endParaRPr lang="ru-RU" sz="24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805124" y="3750303"/>
            <a:ext cx="1656184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олилиния 14"/>
          <p:cNvSpPr/>
          <p:nvPr/>
        </p:nvSpPr>
        <p:spPr>
          <a:xfrm>
            <a:off x="4242912" y="3759411"/>
            <a:ext cx="2241754" cy="418950"/>
          </a:xfrm>
          <a:custGeom>
            <a:avLst/>
            <a:gdLst>
              <a:gd name="connsiteX0" fmla="*/ 0 w 2241754"/>
              <a:gd name="connsiteY0" fmla="*/ 0 h 253180"/>
              <a:gd name="connsiteX1" fmla="*/ 368709 w 2241754"/>
              <a:gd name="connsiteY1" fmla="*/ 132736 h 253180"/>
              <a:gd name="connsiteX2" fmla="*/ 1268361 w 2241754"/>
              <a:gd name="connsiteY2" fmla="*/ 235974 h 253180"/>
              <a:gd name="connsiteX3" fmla="*/ 2241754 w 2241754"/>
              <a:gd name="connsiteY3" fmla="*/ 29497 h 25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754" h="253180">
                <a:moveTo>
                  <a:pt x="0" y="0"/>
                </a:moveTo>
                <a:cubicBezTo>
                  <a:pt x="78658" y="46703"/>
                  <a:pt x="157316" y="93407"/>
                  <a:pt x="368709" y="132736"/>
                </a:cubicBezTo>
                <a:cubicBezTo>
                  <a:pt x="580102" y="172065"/>
                  <a:pt x="956187" y="253180"/>
                  <a:pt x="1268361" y="235974"/>
                </a:cubicBezTo>
                <a:cubicBezTo>
                  <a:pt x="1580535" y="218768"/>
                  <a:pt x="1911144" y="124132"/>
                  <a:pt x="2241754" y="29497"/>
                </a:cubicBezTo>
              </a:path>
            </a:pathLst>
          </a:cu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6" name="TextBox 15"/>
          <p:cNvSpPr txBox="1"/>
          <p:nvPr/>
        </p:nvSpPr>
        <p:spPr>
          <a:xfrm>
            <a:off x="5237172" y="411034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3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165164" y="285944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grpSp>
        <p:nvGrpSpPr>
          <p:cNvPr id="18" name="Группа 25"/>
          <p:cNvGrpSpPr/>
          <p:nvPr/>
        </p:nvGrpSpPr>
        <p:grpSpPr>
          <a:xfrm>
            <a:off x="4214810" y="3178229"/>
            <a:ext cx="2214578" cy="1071570"/>
            <a:chOff x="5357818" y="1071546"/>
            <a:chExt cx="785818" cy="285752"/>
          </a:xfrm>
        </p:grpSpPr>
        <p:sp>
          <p:nvSpPr>
            <p:cNvPr id="19" name="Дуга 18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Дуга 19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5"/>
          <p:cNvGrpSpPr/>
          <p:nvPr/>
        </p:nvGrpSpPr>
        <p:grpSpPr>
          <a:xfrm>
            <a:off x="4214810" y="3535419"/>
            <a:ext cx="571504" cy="285752"/>
            <a:chOff x="5357818" y="1071546"/>
            <a:chExt cx="785818" cy="285752"/>
          </a:xfrm>
        </p:grpSpPr>
        <p:sp>
          <p:nvSpPr>
            <p:cNvPr id="22" name="Дуга 21"/>
            <p:cNvSpPr/>
            <p:nvPr/>
          </p:nvSpPr>
          <p:spPr>
            <a:xfrm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Дуга 22"/>
            <p:cNvSpPr/>
            <p:nvPr/>
          </p:nvSpPr>
          <p:spPr>
            <a:xfrm flipH="1">
              <a:off x="5357818" y="1071546"/>
              <a:ext cx="785818" cy="285752"/>
            </a:xfrm>
            <a:prstGeom prst="arc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Овал 23"/>
          <p:cNvSpPr/>
          <p:nvPr/>
        </p:nvSpPr>
        <p:spPr>
          <a:xfrm>
            <a:off x="7383606" y="3286124"/>
            <a:ext cx="642942" cy="6429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669226" y="4214818"/>
            <a:ext cx="642942" cy="64294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097986" y="4214818"/>
            <a:ext cx="642942" cy="64294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>
            <a:stCxn id="24" idx="3"/>
            <a:endCxn id="25" idx="0"/>
          </p:cNvCxnSpPr>
          <p:nvPr/>
        </p:nvCxnSpPr>
        <p:spPr>
          <a:xfrm rot="5400000">
            <a:off x="7044276" y="3781330"/>
            <a:ext cx="379909" cy="48706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26" idx="0"/>
          </p:cNvCxnSpPr>
          <p:nvPr/>
        </p:nvCxnSpPr>
        <p:spPr>
          <a:xfrm>
            <a:off x="7942111" y="3857628"/>
            <a:ext cx="477346" cy="3571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12102" y="428625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2</a:t>
            </a:r>
            <a:endParaRPr lang="ru-RU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240862" y="428625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3</a:t>
            </a:r>
            <a:endParaRPr lang="ru-RU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526482" y="335756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526482" y="4286256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∙</a:t>
            </a:r>
            <a:endParaRPr lang="ru-RU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428860" y="454410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Розв'язання </a:t>
            </a:r>
            <a:endParaRPr lang="ru-RU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95536" y="5336189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2 ∙  3 = 6 (кг)</a:t>
            </a:r>
            <a:endParaRPr lang="ru-RU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357158" y="5967731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Відповідь</a:t>
            </a:r>
            <a:r>
              <a:rPr lang="uk-UA" sz="2400" dirty="0" smtClean="0"/>
              <a:t>: 6 кг картоплі купив тато. </a:t>
            </a:r>
            <a:endParaRPr lang="ru-RU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8162536" y="5272094"/>
            <a:ext cx="338554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58016" y="5305131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2,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500958" y="530513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3,</a:t>
            </a:r>
            <a:endParaRPr lang="ru-RU" sz="2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500826" y="5214950"/>
            <a:ext cx="2286016" cy="7000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8081986" y="5261887"/>
            <a:ext cx="561980" cy="5245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uk-UA" sz="2400" b="1" dirty="0" smtClean="0"/>
              <a:t> 6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 animBg="1"/>
      <p:bldP spid="16" grpId="0"/>
      <p:bldP spid="17" grpId="0"/>
      <p:bldP spid="24" grpId="0" animBg="1"/>
      <p:bldP spid="25" grpId="0" animBg="1"/>
      <p:bldP spid="26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/>
      <p:bldP spid="38" grpId="0"/>
      <p:bldP spid="39" grpId="0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8769a539b58436e1cbd5b68c8f983e10f20e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РЕЗЕНТА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2103</TotalTime>
  <Words>259</Words>
  <Application>Microsoft Office PowerPoint</Application>
  <PresentationFormat>Экран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Модульная</vt:lpstr>
      <vt:lpstr>Задачі на конкретний зміст дії ділення на вміщення</vt:lpstr>
      <vt:lpstr>Слайд 2</vt:lpstr>
      <vt:lpstr>Задачі на конкретний зміст дії ділення на вміщення. Підготовка</vt:lpstr>
      <vt:lpstr>Задачі на конкретний зміст дії ділення на вміщення. Ознайомлення</vt:lpstr>
      <vt:lpstr>Задачі на ділення на рівні частини</vt:lpstr>
      <vt:lpstr>Задачі на ділення на рівні частини. Підготовка</vt:lpstr>
      <vt:lpstr>Задачі на ділення на рівні частини. Ознайомлення</vt:lpstr>
      <vt:lpstr>Задачі на ділення на рівні частини. Ознайомлення</vt:lpstr>
      <vt:lpstr>Формування вміння розвязувати задачі на конкретний зміст дії множення; на конкретний зміст дії ділення</vt:lpstr>
      <vt:lpstr>Обернена задача</vt:lpstr>
      <vt:lpstr>Обернена задача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формування вмінь розв’язування простих задач в 2-му класі</dc:title>
  <dc:creator>Светлана</dc:creator>
  <cp:lastModifiedBy>Marinochka</cp:lastModifiedBy>
  <cp:revision>155</cp:revision>
  <dcterms:created xsi:type="dcterms:W3CDTF">2013-05-26T03:34:36Z</dcterms:created>
  <dcterms:modified xsi:type="dcterms:W3CDTF">2015-09-04T17:11:23Z</dcterms:modified>
</cp:coreProperties>
</file>