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92" r:id="rId3"/>
    <p:sldId id="283" r:id="rId4"/>
    <p:sldId id="284" r:id="rId5"/>
    <p:sldId id="285" r:id="rId6"/>
    <p:sldId id="362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1" r:id="rId15"/>
    <p:sldId id="300" r:id="rId16"/>
    <p:sldId id="294" r:id="rId17"/>
    <p:sldId id="295" r:id="rId18"/>
    <p:sldId id="296" r:id="rId19"/>
    <p:sldId id="297" r:id="rId20"/>
    <p:sldId id="298" r:id="rId21"/>
    <p:sldId id="301" r:id="rId22"/>
    <p:sldId id="299" r:id="rId23"/>
    <p:sldId id="302" r:id="rId24"/>
    <p:sldId id="303" r:id="rId25"/>
    <p:sldId id="304" r:id="rId26"/>
    <p:sldId id="305" r:id="rId27"/>
    <p:sldId id="315" r:id="rId28"/>
    <p:sldId id="316" r:id="rId29"/>
    <p:sldId id="317" r:id="rId30"/>
    <p:sldId id="318" r:id="rId31"/>
    <p:sldId id="393" r:id="rId32"/>
    <p:sldId id="319" r:id="rId33"/>
    <p:sldId id="320" r:id="rId34"/>
    <p:sldId id="321" r:id="rId35"/>
    <p:sldId id="394" r:id="rId36"/>
    <p:sldId id="322" r:id="rId37"/>
    <p:sldId id="323" r:id="rId38"/>
    <p:sldId id="324" r:id="rId39"/>
    <p:sldId id="325" r:id="rId40"/>
    <p:sldId id="395" r:id="rId41"/>
    <p:sldId id="326" r:id="rId42"/>
    <p:sldId id="307" r:id="rId43"/>
    <p:sldId id="371" r:id="rId44"/>
    <p:sldId id="372" r:id="rId45"/>
    <p:sldId id="373" r:id="rId46"/>
    <p:sldId id="374" r:id="rId47"/>
    <p:sldId id="376" r:id="rId48"/>
    <p:sldId id="379" r:id="rId49"/>
    <p:sldId id="375" r:id="rId50"/>
    <p:sldId id="380" r:id="rId51"/>
    <p:sldId id="377" r:id="rId52"/>
    <p:sldId id="396" r:id="rId53"/>
    <p:sldId id="378" r:id="rId54"/>
    <p:sldId id="381" r:id="rId55"/>
    <p:sldId id="384" r:id="rId56"/>
    <p:sldId id="382" r:id="rId57"/>
    <p:sldId id="397" r:id="rId58"/>
    <p:sldId id="38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7BD40-7D9D-4229-AE91-D7515D2E8DA7}" type="doc">
      <dgm:prSet loTypeId="urn:microsoft.com/office/officeart/2005/8/layout/process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2322082-EB0B-45C8-8215-43D74734070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Учитель пропонує учням порівняти за довжиною олівці, мости…</a:t>
          </a:r>
          <a:endParaRPr lang="ru-RU" sz="2400" dirty="0"/>
        </a:p>
      </dgm:t>
    </dgm:pt>
    <dgm:pt modelId="{38B6B8E0-CF94-4CE5-A6B8-B3656185E052}" type="parTrans" cxnId="{52EAA498-2F75-46C1-A103-8187EDCF3E75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CA84459F-4354-4FFF-A6D0-EAFA8D5A2217}" type="sibTrans" cxnId="{52EAA498-2F75-46C1-A103-8187EDCF3E75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451AB628-C05C-4590-B817-C4802812439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Учні порівнюють олівці за довжиною способом накладання і роблять відповідний висновок.</a:t>
          </a:r>
          <a:endParaRPr lang="ru-RU" sz="2400" dirty="0"/>
        </a:p>
      </dgm:t>
    </dgm:pt>
    <dgm:pt modelId="{6A64A252-57B8-45B4-85AD-80C4634DF7C1}" type="parTrans" cxnId="{39AAD929-38F0-4184-960D-E7D8FD9C624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90E5027-E4A6-442C-85E6-D8C4C3A526E6}" type="sibTrans" cxnId="{39AAD929-38F0-4184-960D-E7D8FD9C6247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C6DFC7C0-A08F-43C3-8C63-273DE5BCA46B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Мости порівняти у такий спосіб не можливо; на </a:t>
          </a:r>
          <a:r>
            <a:rPr lang="uk-UA" sz="2400" dirty="0" err="1" smtClean="0"/>
            <a:t>“око”</a:t>
          </a:r>
          <a:r>
            <a:rPr lang="uk-UA" sz="2400" dirty="0" smtClean="0"/>
            <a:t> також не можна встановити який з них довший або коротший. Створюється проблемна ситуація. Хтось з учнів пропонує прокрокувати кожний міст і порівняти числа кроків, і на цій основі зробити висновок.</a:t>
          </a:r>
          <a:endParaRPr lang="ru-RU" sz="2400" dirty="0"/>
        </a:p>
      </dgm:t>
    </dgm:pt>
    <dgm:pt modelId="{E44FD3BA-153F-4AD1-9667-50C867CD35DD}" type="parTrans" cxnId="{50D50F69-9C82-41A6-88D5-910425A56C3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7658290F-1533-4A6B-BE82-1D28E7EAE9D8}" type="sibTrans" cxnId="{50D50F69-9C82-41A6-88D5-910425A56C3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AA73ACB6-1BED-410D-A59F-913A97989425}" type="pres">
      <dgm:prSet presAssocID="{E387BD40-7D9D-4229-AE91-D7515D2E8DA7}" presName="Name0" presStyleCnt="0">
        <dgm:presLayoutVars>
          <dgm:dir/>
          <dgm:animLvl val="lvl"/>
          <dgm:resizeHandles val="exact"/>
        </dgm:presLayoutVars>
      </dgm:prSet>
      <dgm:spPr/>
    </dgm:pt>
    <dgm:pt modelId="{FE980808-F5B3-4E83-B8CB-1CA78950E028}" type="pres">
      <dgm:prSet presAssocID="{C6DFC7C0-A08F-43C3-8C63-273DE5BCA46B}" presName="boxAndChildren" presStyleCnt="0"/>
      <dgm:spPr/>
    </dgm:pt>
    <dgm:pt modelId="{15C48F7D-974B-47AA-BA1D-CEE7E2F30FD0}" type="pres">
      <dgm:prSet presAssocID="{C6DFC7C0-A08F-43C3-8C63-273DE5BCA46B}" presName="parentTextBox" presStyleLbl="node1" presStyleIdx="0" presStyleCnt="3"/>
      <dgm:spPr/>
      <dgm:t>
        <a:bodyPr/>
        <a:lstStyle/>
        <a:p>
          <a:endParaRPr lang="ru-RU"/>
        </a:p>
      </dgm:t>
    </dgm:pt>
    <dgm:pt modelId="{D0E853FB-7566-4E9C-B215-7B739DEF6466}" type="pres">
      <dgm:prSet presAssocID="{090E5027-E4A6-442C-85E6-D8C4C3A526E6}" presName="sp" presStyleCnt="0"/>
      <dgm:spPr/>
    </dgm:pt>
    <dgm:pt modelId="{EF4951F3-8127-4A80-997A-2F75A922CC61}" type="pres">
      <dgm:prSet presAssocID="{451AB628-C05C-4590-B817-C48028124393}" presName="arrowAndChildren" presStyleCnt="0"/>
      <dgm:spPr/>
    </dgm:pt>
    <dgm:pt modelId="{7C205199-1E0F-4D09-9285-C7A5057E6773}" type="pres">
      <dgm:prSet presAssocID="{451AB628-C05C-4590-B817-C48028124393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E97259E-A7D3-4B48-B8F4-5BD8E04485E9}" type="pres">
      <dgm:prSet presAssocID="{CA84459F-4354-4FFF-A6D0-EAFA8D5A2217}" presName="sp" presStyleCnt="0"/>
      <dgm:spPr/>
    </dgm:pt>
    <dgm:pt modelId="{72B62005-7025-49DE-9BEA-7595BBCAA010}" type="pres">
      <dgm:prSet presAssocID="{E2322082-EB0B-45C8-8215-43D747340701}" presName="arrowAndChildren" presStyleCnt="0"/>
      <dgm:spPr/>
    </dgm:pt>
    <dgm:pt modelId="{136B3D29-341A-460B-97FF-6CD1220E8DC9}" type="pres">
      <dgm:prSet presAssocID="{E2322082-EB0B-45C8-8215-43D747340701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51D01DDA-46A1-4D77-9F10-46855DBA409D}" type="presOf" srcId="{C6DFC7C0-A08F-43C3-8C63-273DE5BCA46B}" destId="{15C48F7D-974B-47AA-BA1D-CEE7E2F30FD0}" srcOrd="0" destOrd="0" presId="urn:microsoft.com/office/officeart/2005/8/layout/process4"/>
    <dgm:cxn modelId="{50D50F69-9C82-41A6-88D5-910425A56C32}" srcId="{E387BD40-7D9D-4229-AE91-D7515D2E8DA7}" destId="{C6DFC7C0-A08F-43C3-8C63-273DE5BCA46B}" srcOrd="2" destOrd="0" parTransId="{E44FD3BA-153F-4AD1-9667-50C867CD35DD}" sibTransId="{7658290F-1533-4A6B-BE82-1D28E7EAE9D8}"/>
    <dgm:cxn modelId="{7847BAF2-D19E-4536-82CB-F529BC231B54}" type="presOf" srcId="{451AB628-C05C-4590-B817-C48028124393}" destId="{7C205199-1E0F-4D09-9285-C7A5057E6773}" srcOrd="0" destOrd="0" presId="urn:microsoft.com/office/officeart/2005/8/layout/process4"/>
    <dgm:cxn modelId="{39AAD929-38F0-4184-960D-E7D8FD9C6247}" srcId="{E387BD40-7D9D-4229-AE91-D7515D2E8DA7}" destId="{451AB628-C05C-4590-B817-C48028124393}" srcOrd="1" destOrd="0" parTransId="{6A64A252-57B8-45B4-85AD-80C4634DF7C1}" sibTransId="{090E5027-E4A6-442C-85E6-D8C4C3A526E6}"/>
    <dgm:cxn modelId="{9EEE3A7E-3193-464C-ADF8-933856C1F19F}" type="presOf" srcId="{E2322082-EB0B-45C8-8215-43D747340701}" destId="{136B3D29-341A-460B-97FF-6CD1220E8DC9}" srcOrd="0" destOrd="0" presId="urn:microsoft.com/office/officeart/2005/8/layout/process4"/>
    <dgm:cxn modelId="{F09F2708-629F-491C-871B-FBC5873B177E}" type="presOf" srcId="{E387BD40-7D9D-4229-AE91-D7515D2E8DA7}" destId="{AA73ACB6-1BED-410D-A59F-913A97989425}" srcOrd="0" destOrd="0" presId="urn:microsoft.com/office/officeart/2005/8/layout/process4"/>
    <dgm:cxn modelId="{52EAA498-2F75-46C1-A103-8187EDCF3E75}" srcId="{E387BD40-7D9D-4229-AE91-D7515D2E8DA7}" destId="{E2322082-EB0B-45C8-8215-43D747340701}" srcOrd="0" destOrd="0" parTransId="{38B6B8E0-CF94-4CE5-A6B8-B3656185E052}" sibTransId="{CA84459F-4354-4FFF-A6D0-EAFA8D5A2217}"/>
    <dgm:cxn modelId="{72828F08-0DDD-43D8-B3D2-9BE2BDB0912E}" type="presParOf" srcId="{AA73ACB6-1BED-410D-A59F-913A97989425}" destId="{FE980808-F5B3-4E83-B8CB-1CA78950E028}" srcOrd="0" destOrd="0" presId="urn:microsoft.com/office/officeart/2005/8/layout/process4"/>
    <dgm:cxn modelId="{3355F692-7CD5-46CC-A304-84D80B2196AE}" type="presParOf" srcId="{FE980808-F5B3-4E83-B8CB-1CA78950E028}" destId="{15C48F7D-974B-47AA-BA1D-CEE7E2F30FD0}" srcOrd="0" destOrd="0" presId="urn:microsoft.com/office/officeart/2005/8/layout/process4"/>
    <dgm:cxn modelId="{6BD1671E-0FAD-4693-9D26-70BCC2B9A856}" type="presParOf" srcId="{AA73ACB6-1BED-410D-A59F-913A97989425}" destId="{D0E853FB-7566-4E9C-B215-7B739DEF6466}" srcOrd="1" destOrd="0" presId="urn:microsoft.com/office/officeart/2005/8/layout/process4"/>
    <dgm:cxn modelId="{4FA2097D-EA42-4270-AC54-BD51753F2EA5}" type="presParOf" srcId="{AA73ACB6-1BED-410D-A59F-913A97989425}" destId="{EF4951F3-8127-4A80-997A-2F75A922CC61}" srcOrd="2" destOrd="0" presId="urn:microsoft.com/office/officeart/2005/8/layout/process4"/>
    <dgm:cxn modelId="{E6E6C659-A4AC-4AD0-8197-BC0FDF733C1E}" type="presParOf" srcId="{EF4951F3-8127-4A80-997A-2F75A922CC61}" destId="{7C205199-1E0F-4D09-9285-C7A5057E6773}" srcOrd="0" destOrd="0" presId="urn:microsoft.com/office/officeart/2005/8/layout/process4"/>
    <dgm:cxn modelId="{28B66F04-F1B8-4E0F-B5CD-17800FBF5F6D}" type="presParOf" srcId="{AA73ACB6-1BED-410D-A59F-913A97989425}" destId="{5E97259E-A7D3-4B48-B8F4-5BD8E04485E9}" srcOrd="3" destOrd="0" presId="urn:microsoft.com/office/officeart/2005/8/layout/process4"/>
    <dgm:cxn modelId="{A6C97A9A-FDD3-4259-AEC9-0C314D7D81ED}" type="presParOf" srcId="{AA73ACB6-1BED-410D-A59F-913A97989425}" destId="{72B62005-7025-49DE-9BEA-7595BBCAA010}" srcOrd="4" destOrd="0" presId="urn:microsoft.com/office/officeart/2005/8/layout/process4"/>
    <dgm:cxn modelId="{541AFBFB-4AB0-47C1-BD36-B0678C48295D}" type="presParOf" srcId="{72B62005-7025-49DE-9BEA-7595BBCAA010}" destId="{136B3D29-341A-460B-97FF-6CD1220E8D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6B4CD7-7592-487D-800A-89EB17994C40}" type="doc">
      <dgm:prSet loTypeId="urn:microsoft.com/office/officeart/2005/8/layout/lProcess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3E23BA8-BEF8-4E73-9DF7-7C6CD72E781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Для того, щоб </a:t>
          </a:r>
          <a:r>
            <a:rPr lang="uk-UA" sz="2400" b="1" i="1" dirty="0" smtClean="0"/>
            <a:t>виміряти довжину відрізку </a:t>
          </a:r>
          <a:r>
            <a:rPr lang="uk-UA" sz="2400" dirty="0" smtClean="0"/>
            <a:t>лінійкою, треба:</a:t>
          </a:r>
          <a:endParaRPr lang="ru-RU" sz="2400" dirty="0"/>
        </a:p>
      </dgm:t>
    </dgm:pt>
    <dgm:pt modelId="{58502272-9299-4883-84A7-928CDFB7F9ED}" type="parTrans" cxnId="{1191DE3A-70C9-4ABF-8042-F5706DABF07B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B2B7E3FB-4EE6-41CC-BFFA-56FF3E8EC8B7}" type="sibTrans" cxnId="{1191DE3A-70C9-4ABF-8042-F5706DABF07B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2DA68D23-A7DE-475D-AE86-5C62CF8D8F48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Прикласти лінійку так, щоб початок відрізку співпав з поділкою 0 на лінійці. </a:t>
          </a:r>
          <a:endParaRPr lang="ru-RU" sz="2400" dirty="0"/>
        </a:p>
      </dgm:t>
    </dgm:pt>
    <dgm:pt modelId="{8C6D45DB-D632-4BDD-A63D-AFD67280B5E3}" type="parTrans" cxnId="{C6FDA780-6614-4ABB-9E45-2C7D660200C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C3E38EE3-0AEE-4DC3-8B29-4341BABEC172}" type="sibTrans" cxnId="{C6FDA780-6614-4ABB-9E45-2C7D660200C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9D91A3BF-BC5E-4092-BB3C-B263E718C3BC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Знайти на лінійці число, якому відповідає кінець відрізку.</a:t>
          </a:r>
          <a:endParaRPr lang="ru-RU" sz="2400" dirty="0"/>
        </a:p>
      </dgm:t>
    </dgm:pt>
    <dgm:pt modelId="{3ECEBE37-9D4C-4630-9DB2-CEC0FB574B11}" type="parTrans" cxnId="{2A008502-6910-459A-9515-627F4DBF5DC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73B7EF83-0516-4549-AD0A-8B395E9014B1}" type="sibTrans" cxnId="{2A008502-6910-459A-9515-627F4DBF5DC2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53BE176A-8B96-45AD-9207-CDD141B790E1}">
      <dgm:prSet phldrT="[Текст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Зробити висновок: стільки ж сантиметрів міститься в довжині даного відрізку.</a:t>
          </a:r>
          <a:endParaRPr lang="ru-RU" sz="2400" dirty="0"/>
        </a:p>
      </dgm:t>
    </dgm:pt>
    <dgm:pt modelId="{59CE5E18-B507-421F-B48E-C3A2E2B0E9E2}" type="parTrans" cxnId="{4C97BE94-60F6-414B-B3F0-1431AB61B3AB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BBDC3906-2467-4F89-8C3C-D5C91972449D}" type="sibTrans" cxnId="{4C97BE94-60F6-414B-B3F0-1431AB61B3AB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055F015D-A1A7-4B4E-ACA9-AD276D4C39CA}" type="pres">
      <dgm:prSet presAssocID="{0B6B4CD7-7592-487D-800A-89EB17994C40}" presName="Name0" presStyleCnt="0">
        <dgm:presLayoutVars>
          <dgm:dir/>
          <dgm:animLvl val="lvl"/>
          <dgm:resizeHandles val="exact"/>
        </dgm:presLayoutVars>
      </dgm:prSet>
      <dgm:spPr/>
    </dgm:pt>
    <dgm:pt modelId="{65A76F52-52A9-43CE-B605-1B89FFF60289}" type="pres">
      <dgm:prSet presAssocID="{23E23BA8-BEF8-4E73-9DF7-7C6CD72E7818}" presName="vertFlow" presStyleCnt="0"/>
      <dgm:spPr/>
    </dgm:pt>
    <dgm:pt modelId="{5C2A73FC-CE65-4D8B-99BF-E8A76EA96AB9}" type="pres">
      <dgm:prSet presAssocID="{23E23BA8-BEF8-4E73-9DF7-7C6CD72E7818}" presName="header" presStyleLbl="node1" presStyleIdx="0" presStyleCnt="1" custScaleX="122755"/>
      <dgm:spPr/>
      <dgm:t>
        <a:bodyPr/>
        <a:lstStyle/>
        <a:p>
          <a:endParaRPr lang="ru-RU"/>
        </a:p>
      </dgm:t>
    </dgm:pt>
    <dgm:pt modelId="{98EFEC55-1371-4A77-9124-9B6AD450FA65}" type="pres">
      <dgm:prSet presAssocID="{8C6D45DB-D632-4BDD-A63D-AFD67280B5E3}" presName="parTrans" presStyleLbl="sibTrans2D1" presStyleIdx="0" presStyleCnt="3"/>
      <dgm:spPr/>
    </dgm:pt>
    <dgm:pt modelId="{B00BFF85-9CAC-448A-AFEA-2C1465A0CBD6}" type="pres">
      <dgm:prSet presAssocID="{2DA68D23-A7DE-475D-AE86-5C62CF8D8F48}" presName="child" presStyleLbl="alignAccFollowNode1" presStyleIdx="0" presStyleCnt="3" custScaleX="122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556BB-3C5A-4C0A-A258-666CDFAB1807}" type="pres">
      <dgm:prSet presAssocID="{C3E38EE3-0AEE-4DC3-8B29-4341BABEC172}" presName="sibTrans" presStyleLbl="sibTrans2D1" presStyleIdx="1" presStyleCnt="3"/>
      <dgm:spPr/>
    </dgm:pt>
    <dgm:pt modelId="{D0905C14-1707-4E8D-9930-C382604A3A63}" type="pres">
      <dgm:prSet presAssocID="{9D91A3BF-BC5E-4092-BB3C-B263E718C3BC}" presName="child" presStyleLbl="alignAccFollowNode1" presStyleIdx="1" presStyleCnt="3" custScaleX="122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49AA-29A2-4D0D-9234-24A6F2F8C7E5}" type="pres">
      <dgm:prSet presAssocID="{73B7EF83-0516-4549-AD0A-8B395E9014B1}" presName="sibTrans" presStyleLbl="sibTrans2D1" presStyleIdx="2" presStyleCnt="3"/>
      <dgm:spPr/>
    </dgm:pt>
    <dgm:pt modelId="{A288F401-6803-497F-8189-DA653B2D7152}" type="pres">
      <dgm:prSet presAssocID="{53BE176A-8B96-45AD-9207-CDD141B790E1}" presName="child" presStyleLbl="alignAccFollowNode1" presStyleIdx="2" presStyleCnt="3" custScaleX="122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08502-6910-459A-9515-627F4DBF5DC2}" srcId="{23E23BA8-BEF8-4E73-9DF7-7C6CD72E7818}" destId="{9D91A3BF-BC5E-4092-BB3C-B263E718C3BC}" srcOrd="1" destOrd="0" parTransId="{3ECEBE37-9D4C-4630-9DB2-CEC0FB574B11}" sibTransId="{73B7EF83-0516-4549-AD0A-8B395E9014B1}"/>
    <dgm:cxn modelId="{06ED9838-746A-48BD-9BBB-BD027039E88D}" type="presOf" srcId="{23E23BA8-BEF8-4E73-9DF7-7C6CD72E7818}" destId="{5C2A73FC-CE65-4D8B-99BF-E8A76EA96AB9}" srcOrd="0" destOrd="0" presId="urn:microsoft.com/office/officeart/2005/8/layout/lProcess1"/>
    <dgm:cxn modelId="{778D0271-FF31-4602-9273-815DA47FFCF7}" type="presOf" srcId="{0B6B4CD7-7592-487D-800A-89EB17994C40}" destId="{055F015D-A1A7-4B4E-ACA9-AD276D4C39CA}" srcOrd="0" destOrd="0" presId="urn:microsoft.com/office/officeart/2005/8/layout/lProcess1"/>
    <dgm:cxn modelId="{3F4D1C24-3417-42A3-AA33-D1E04748C33C}" type="presOf" srcId="{C3E38EE3-0AEE-4DC3-8B29-4341BABEC172}" destId="{F17556BB-3C5A-4C0A-A258-666CDFAB1807}" srcOrd="0" destOrd="0" presId="urn:microsoft.com/office/officeart/2005/8/layout/lProcess1"/>
    <dgm:cxn modelId="{C6FDA780-6614-4ABB-9E45-2C7D660200C3}" srcId="{23E23BA8-BEF8-4E73-9DF7-7C6CD72E7818}" destId="{2DA68D23-A7DE-475D-AE86-5C62CF8D8F48}" srcOrd="0" destOrd="0" parTransId="{8C6D45DB-D632-4BDD-A63D-AFD67280B5E3}" sibTransId="{C3E38EE3-0AEE-4DC3-8B29-4341BABEC172}"/>
    <dgm:cxn modelId="{38F91A68-F583-474D-8DBD-10C7563159C1}" type="presOf" srcId="{73B7EF83-0516-4549-AD0A-8B395E9014B1}" destId="{834349AA-29A2-4D0D-9234-24A6F2F8C7E5}" srcOrd="0" destOrd="0" presId="urn:microsoft.com/office/officeart/2005/8/layout/lProcess1"/>
    <dgm:cxn modelId="{1191DE3A-70C9-4ABF-8042-F5706DABF07B}" srcId="{0B6B4CD7-7592-487D-800A-89EB17994C40}" destId="{23E23BA8-BEF8-4E73-9DF7-7C6CD72E7818}" srcOrd="0" destOrd="0" parTransId="{58502272-9299-4883-84A7-928CDFB7F9ED}" sibTransId="{B2B7E3FB-4EE6-41CC-BFFA-56FF3E8EC8B7}"/>
    <dgm:cxn modelId="{05C9E5D7-4B2F-416A-A3A1-A1C4A56A9FB8}" type="presOf" srcId="{2DA68D23-A7DE-475D-AE86-5C62CF8D8F48}" destId="{B00BFF85-9CAC-448A-AFEA-2C1465A0CBD6}" srcOrd="0" destOrd="0" presId="urn:microsoft.com/office/officeart/2005/8/layout/lProcess1"/>
    <dgm:cxn modelId="{4985FF4D-645A-4DDC-99ED-190880E1CD2C}" type="presOf" srcId="{53BE176A-8B96-45AD-9207-CDD141B790E1}" destId="{A288F401-6803-497F-8189-DA653B2D7152}" srcOrd="0" destOrd="0" presId="urn:microsoft.com/office/officeart/2005/8/layout/lProcess1"/>
    <dgm:cxn modelId="{9661114C-E9C0-4434-BE38-11356DED8511}" type="presOf" srcId="{8C6D45DB-D632-4BDD-A63D-AFD67280B5E3}" destId="{98EFEC55-1371-4A77-9124-9B6AD450FA65}" srcOrd="0" destOrd="0" presId="urn:microsoft.com/office/officeart/2005/8/layout/lProcess1"/>
    <dgm:cxn modelId="{4C97BE94-60F6-414B-B3F0-1431AB61B3AB}" srcId="{23E23BA8-BEF8-4E73-9DF7-7C6CD72E7818}" destId="{53BE176A-8B96-45AD-9207-CDD141B790E1}" srcOrd="2" destOrd="0" parTransId="{59CE5E18-B507-421F-B48E-C3A2E2B0E9E2}" sibTransId="{BBDC3906-2467-4F89-8C3C-D5C91972449D}"/>
    <dgm:cxn modelId="{742AA540-E3A4-4147-AC6E-D3EA45D241DD}" type="presOf" srcId="{9D91A3BF-BC5E-4092-BB3C-B263E718C3BC}" destId="{D0905C14-1707-4E8D-9930-C382604A3A63}" srcOrd="0" destOrd="0" presId="urn:microsoft.com/office/officeart/2005/8/layout/lProcess1"/>
    <dgm:cxn modelId="{FA0177BA-DF92-40D6-BB50-CADE2ACCB3A6}" type="presParOf" srcId="{055F015D-A1A7-4B4E-ACA9-AD276D4C39CA}" destId="{65A76F52-52A9-43CE-B605-1B89FFF60289}" srcOrd="0" destOrd="0" presId="urn:microsoft.com/office/officeart/2005/8/layout/lProcess1"/>
    <dgm:cxn modelId="{353815DD-D0B6-4C0F-9688-DC034CC2B27C}" type="presParOf" srcId="{65A76F52-52A9-43CE-B605-1B89FFF60289}" destId="{5C2A73FC-CE65-4D8B-99BF-E8A76EA96AB9}" srcOrd="0" destOrd="0" presId="urn:microsoft.com/office/officeart/2005/8/layout/lProcess1"/>
    <dgm:cxn modelId="{2E11E0D7-12B9-4CFE-B3D8-599320C1CBD4}" type="presParOf" srcId="{65A76F52-52A9-43CE-B605-1B89FFF60289}" destId="{98EFEC55-1371-4A77-9124-9B6AD450FA65}" srcOrd="1" destOrd="0" presId="urn:microsoft.com/office/officeart/2005/8/layout/lProcess1"/>
    <dgm:cxn modelId="{999CD3C1-C715-415D-B97C-81074233BAD9}" type="presParOf" srcId="{65A76F52-52A9-43CE-B605-1B89FFF60289}" destId="{B00BFF85-9CAC-448A-AFEA-2C1465A0CBD6}" srcOrd="2" destOrd="0" presId="urn:microsoft.com/office/officeart/2005/8/layout/lProcess1"/>
    <dgm:cxn modelId="{CDE084FB-1C4F-4D15-ADC6-BB990947BF48}" type="presParOf" srcId="{65A76F52-52A9-43CE-B605-1B89FFF60289}" destId="{F17556BB-3C5A-4C0A-A258-666CDFAB1807}" srcOrd="3" destOrd="0" presId="urn:microsoft.com/office/officeart/2005/8/layout/lProcess1"/>
    <dgm:cxn modelId="{42D4A87A-AA5F-4032-A836-55DDC25E4CEC}" type="presParOf" srcId="{65A76F52-52A9-43CE-B605-1B89FFF60289}" destId="{D0905C14-1707-4E8D-9930-C382604A3A63}" srcOrd="4" destOrd="0" presId="urn:microsoft.com/office/officeart/2005/8/layout/lProcess1"/>
    <dgm:cxn modelId="{33B494E4-603C-4BE9-9851-54FE073CB916}" type="presParOf" srcId="{65A76F52-52A9-43CE-B605-1B89FFF60289}" destId="{834349AA-29A2-4D0D-9234-24A6F2F8C7E5}" srcOrd="5" destOrd="0" presId="urn:microsoft.com/office/officeart/2005/8/layout/lProcess1"/>
    <dgm:cxn modelId="{C0A0DA3F-6527-44DE-9FA0-104F37434A59}" type="presParOf" srcId="{65A76F52-52A9-43CE-B605-1B89FFF60289}" destId="{A288F401-6803-497F-8189-DA653B2D7152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B70116-2309-4F20-B9DB-373ACC249B1A}" type="doc">
      <dgm:prSet loTypeId="urn:microsoft.com/office/officeart/2005/8/layout/process4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11AA52-A0E7-481C-81C8-BF071A4E84C5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Вчитель пропонує дітям виміряти довжину парти. Зробити це, застосовуючи одиницю вимірювання  1 см, дуже незручно, тому вчитель нагадує дітям, що за еталон приймають довжину будь-якого відрізка, може  в цьому випадку взяти за еталон інший відрізок, довжина якого більше, ніж 1 см. </a:t>
          </a:r>
          <a:endParaRPr lang="ru-RU" sz="2400" dirty="0"/>
        </a:p>
      </dgm:t>
    </dgm:pt>
    <dgm:pt modelId="{EFF06622-CCDF-4E42-B77C-5FF36D82E39C}" type="parTrans" cxnId="{D0248507-380E-4635-9CE7-0013ACD81008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E8549C1D-77D7-4AA2-B41C-01E8B4CEC5EF}" type="sibTrans" cxnId="{D0248507-380E-4635-9CE7-0013ACD81008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677FFC91-51A0-4D59-B43B-B9F5B18460BD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8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Проводимо аналогію з нумерацією чисел другого десятка: ми 10 окремих паличок зв'язали у пучок і отримали нову лічильну одиницю – 1 десяток; аналогічно можна 10 окремих сантиметрів замінити новою одиницею вимірювання довжини – 1 дм.</a:t>
          </a:r>
          <a:endParaRPr lang="ru-RU" sz="2400" dirty="0"/>
        </a:p>
      </dgm:t>
    </dgm:pt>
    <dgm:pt modelId="{ACC11918-E382-48F2-87FD-1062B203766F}" type="parTrans" cxnId="{145798A4-9953-4BC1-A449-E610BC0A35F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91AB9BBC-E2CB-4AC2-BBA3-3C85F7C4004F}" type="sibTrans" cxnId="{145798A4-9953-4BC1-A449-E610BC0A35F3}">
      <dgm:prSet/>
      <dgm:spPr/>
      <dgm:t>
        <a:bodyPr/>
        <a:lstStyle/>
        <a:p>
          <a:pPr>
            <a:lnSpc>
              <a:spcPct val="80000"/>
            </a:lnSpc>
          </a:pPr>
          <a:endParaRPr lang="ru-RU" sz="2400"/>
        </a:p>
      </dgm:t>
    </dgm:pt>
    <dgm:pt modelId="{C5BF59A0-CD33-4F85-9BCF-A0884AB4A265}" type="pres">
      <dgm:prSet presAssocID="{B8B70116-2309-4F20-B9DB-373ACC249B1A}" presName="Name0" presStyleCnt="0">
        <dgm:presLayoutVars>
          <dgm:dir/>
          <dgm:animLvl val="lvl"/>
          <dgm:resizeHandles val="exact"/>
        </dgm:presLayoutVars>
      </dgm:prSet>
      <dgm:spPr/>
    </dgm:pt>
    <dgm:pt modelId="{A61C0DB1-62FB-4DD7-A1FB-30CEE4C88645}" type="pres">
      <dgm:prSet presAssocID="{677FFC91-51A0-4D59-B43B-B9F5B18460BD}" presName="boxAndChildren" presStyleCnt="0"/>
      <dgm:spPr/>
    </dgm:pt>
    <dgm:pt modelId="{DF0A2417-0911-42CA-B569-32E0C135C26A}" type="pres">
      <dgm:prSet presAssocID="{677FFC91-51A0-4D59-B43B-B9F5B18460BD}" presName="parentTextBox" presStyleLbl="node1" presStyleIdx="0" presStyleCnt="2"/>
      <dgm:spPr/>
      <dgm:t>
        <a:bodyPr/>
        <a:lstStyle/>
        <a:p>
          <a:endParaRPr lang="ru-RU"/>
        </a:p>
      </dgm:t>
    </dgm:pt>
    <dgm:pt modelId="{56EE8EBC-92DE-47D5-9030-CBF82EE6F55B}" type="pres">
      <dgm:prSet presAssocID="{E8549C1D-77D7-4AA2-B41C-01E8B4CEC5EF}" presName="sp" presStyleCnt="0"/>
      <dgm:spPr/>
    </dgm:pt>
    <dgm:pt modelId="{06E2B289-04D9-4144-8A74-CCD0847FA928}" type="pres">
      <dgm:prSet presAssocID="{BE11AA52-A0E7-481C-81C8-BF071A4E84C5}" presName="arrowAndChildren" presStyleCnt="0"/>
      <dgm:spPr/>
    </dgm:pt>
    <dgm:pt modelId="{B1EEBF4B-5254-4454-8D0C-9C6894DD19B3}" type="pres">
      <dgm:prSet presAssocID="{BE11AA52-A0E7-481C-81C8-BF071A4E84C5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B0B48259-19EF-4DAA-B023-F59EE5A92B45}" type="presOf" srcId="{677FFC91-51A0-4D59-B43B-B9F5B18460BD}" destId="{DF0A2417-0911-42CA-B569-32E0C135C26A}" srcOrd="0" destOrd="0" presId="urn:microsoft.com/office/officeart/2005/8/layout/process4"/>
    <dgm:cxn modelId="{D0248507-380E-4635-9CE7-0013ACD81008}" srcId="{B8B70116-2309-4F20-B9DB-373ACC249B1A}" destId="{BE11AA52-A0E7-481C-81C8-BF071A4E84C5}" srcOrd="0" destOrd="0" parTransId="{EFF06622-CCDF-4E42-B77C-5FF36D82E39C}" sibTransId="{E8549C1D-77D7-4AA2-B41C-01E8B4CEC5EF}"/>
    <dgm:cxn modelId="{E570F3DE-AC7D-4A88-AA1B-0CE9E9B5A7FE}" type="presOf" srcId="{BE11AA52-A0E7-481C-81C8-BF071A4E84C5}" destId="{B1EEBF4B-5254-4454-8D0C-9C6894DD19B3}" srcOrd="0" destOrd="0" presId="urn:microsoft.com/office/officeart/2005/8/layout/process4"/>
    <dgm:cxn modelId="{145798A4-9953-4BC1-A449-E610BC0A35F3}" srcId="{B8B70116-2309-4F20-B9DB-373ACC249B1A}" destId="{677FFC91-51A0-4D59-B43B-B9F5B18460BD}" srcOrd="1" destOrd="0" parTransId="{ACC11918-E382-48F2-87FD-1062B203766F}" sibTransId="{91AB9BBC-E2CB-4AC2-BBA3-3C85F7C4004F}"/>
    <dgm:cxn modelId="{A2187B9A-F095-4B5F-98EC-746C94104B60}" type="presOf" srcId="{B8B70116-2309-4F20-B9DB-373ACC249B1A}" destId="{C5BF59A0-CD33-4F85-9BCF-A0884AB4A265}" srcOrd="0" destOrd="0" presId="urn:microsoft.com/office/officeart/2005/8/layout/process4"/>
    <dgm:cxn modelId="{CB6CD6AD-F4C5-4AF4-A069-A12EFA487F02}" type="presParOf" srcId="{C5BF59A0-CD33-4F85-9BCF-A0884AB4A265}" destId="{A61C0DB1-62FB-4DD7-A1FB-30CEE4C88645}" srcOrd="0" destOrd="0" presId="urn:microsoft.com/office/officeart/2005/8/layout/process4"/>
    <dgm:cxn modelId="{ADA70414-C1DE-416B-88F9-9E4D84A0AF0B}" type="presParOf" srcId="{A61C0DB1-62FB-4DD7-A1FB-30CEE4C88645}" destId="{DF0A2417-0911-42CA-B569-32E0C135C26A}" srcOrd="0" destOrd="0" presId="urn:microsoft.com/office/officeart/2005/8/layout/process4"/>
    <dgm:cxn modelId="{8EF33467-DA35-425A-94F5-5A3B098D1FA4}" type="presParOf" srcId="{C5BF59A0-CD33-4F85-9BCF-A0884AB4A265}" destId="{56EE8EBC-92DE-47D5-9030-CBF82EE6F55B}" srcOrd="1" destOrd="0" presId="urn:microsoft.com/office/officeart/2005/8/layout/process4"/>
    <dgm:cxn modelId="{20DDDE3B-8952-4E5F-B8EA-620020B3AD8F}" type="presParOf" srcId="{C5BF59A0-CD33-4F85-9BCF-A0884AB4A265}" destId="{06E2B289-04D9-4144-8A74-CCD0847FA928}" srcOrd="2" destOrd="0" presId="urn:microsoft.com/office/officeart/2005/8/layout/process4"/>
    <dgm:cxn modelId="{1A5FE7A2-A543-445F-94A6-6106598F4FEC}" type="presParOf" srcId="{06E2B289-04D9-4144-8A74-CCD0847FA928}" destId="{B1EEBF4B-5254-4454-8D0C-9C6894DD19B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C48F7D-974B-47AA-BA1D-CEE7E2F30FD0}">
      <dsp:nvSpPr>
        <dsp:cNvPr id="0" name=""/>
        <dsp:cNvSpPr/>
      </dsp:nvSpPr>
      <dsp:spPr>
        <a:xfrm>
          <a:off x="0" y="4044704"/>
          <a:ext cx="9144000" cy="13275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Мости порівняти у такий спосіб не можливо; на </a:t>
          </a:r>
          <a:r>
            <a:rPr lang="uk-UA" sz="2400" kern="1200" dirty="0" err="1" smtClean="0"/>
            <a:t>“око”</a:t>
          </a:r>
          <a:r>
            <a:rPr lang="uk-UA" sz="2400" kern="1200" dirty="0" smtClean="0"/>
            <a:t> також не можна встановити який з них довший або коротший. Створюється проблемна ситуація. Хтось з учнів пропонує прокрокувати кожний міст і порівняти числа кроків, і на цій основі зробити висновок.</a:t>
          </a:r>
          <a:endParaRPr lang="ru-RU" sz="2400" kern="1200" dirty="0"/>
        </a:p>
      </dsp:txBody>
      <dsp:txXfrm>
        <a:off x="0" y="4044704"/>
        <a:ext cx="9144000" cy="1327562"/>
      </dsp:txXfrm>
    </dsp:sp>
    <dsp:sp modelId="{7C205199-1E0F-4D09-9285-C7A5057E6773}">
      <dsp:nvSpPr>
        <dsp:cNvPr id="0" name=""/>
        <dsp:cNvSpPr/>
      </dsp:nvSpPr>
      <dsp:spPr>
        <a:xfrm rot="10800000">
          <a:off x="0" y="2022826"/>
          <a:ext cx="9144000" cy="2041790"/>
        </a:xfrm>
        <a:prstGeom prst="upArrowCallout">
          <a:avLst/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47500"/>
                <a:satMod val="137000"/>
              </a:schemeClr>
            </a:gs>
            <a:gs pos="55000">
              <a:schemeClr val="accent3">
                <a:hueOff val="-6901799"/>
                <a:satOff val="-18192"/>
                <a:lumOff val="-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Учні порівнюють олівці за довжиною способом накладання і роблять відповідний висновок.</a:t>
          </a:r>
          <a:endParaRPr lang="ru-RU" sz="2400" kern="1200" dirty="0"/>
        </a:p>
      </dsp:txBody>
      <dsp:txXfrm rot="10800000">
        <a:off x="0" y="2022826"/>
        <a:ext cx="9144000" cy="2041790"/>
      </dsp:txXfrm>
    </dsp:sp>
    <dsp:sp modelId="{136B3D29-341A-460B-97FF-6CD1220E8DC9}">
      <dsp:nvSpPr>
        <dsp:cNvPr id="0" name=""/>
        <dsp:cNvSpPr/>
      </dsp:nvSpPr>
      <dsp:spPr>
        <a:xfrm rot="10800000">
          <a:off x="0" y="949"/>
          <a:ext cx="9144000" cy="2041790"/>
        </a:xfrm>
        <a:prstGeom prst="upArrowCallout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Учитель пропонує учням порівняти за довжиною олівці, мости…</a:t>
          </a:r>
          <a:endParaRPr lang="ru-RU" sz="2400" kern="1200" dirty="0"/>
        </a:p>
      </dsp:txBody>
      <dsp:txXfrm rot="10800000">
        <a:off x="0" y="949"/>
        <a:ext cx="9144000" cy="2041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A73FC-CE65-4D8B-99BF-E8A76EA96AB9}">
      <dsp:nvSpPr>
        <dsp:cNvPr id="0" name=""/>
        <dsp:cNvSpPr/>
      </dsp:nvSpPr>
      <dsp:spPr>
        <a:xfrm>
          <a:off x="1979718" y="292"/>
          <a:ext cx="5184562" cy="1055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Для того, щоб </a:t>
          </a:r>
          <a:r>
            <a:rPr lang="uk-UA" sz="2400" b="1" i="1" kern="1200" dirty="0" smtClean="0"/>
            <a:t>виміряти довжину відрізку </a:t>
          </a:r>
          <a:r>
            <a:rPr lang="uk-UA" sz="2400" kern="1200" dirty="0" smtClean="0"/>
            <a:t>лінійкою, треба:</a:t>
          </a:r>
          <a:endParaRPr lang="ru-RU" sz="2400" kern="1200" dirty="0"/>
        </a:p>
      </dsp:txBody>
      <dsp:txXfrm>
        <a:off x="1979718" y="292"/>
        <a:ext cx="5184562" cy="1055876"/>
      </dsp:txXfrm>
    </dsp:sp>
    <dsp:sp modelId="{98EFEC55-1371-4A77-9124-9B6AD450FA65}">
      <dsp:nvSpPr>
        <dsp:cNvPr id="0" name=""/>
        <dsp:cNvSpPr/>
      </dsp:nvSpPr>
      <dsp:spPr>
        <a:xfrm rot="5400000">
          <a:off x="4479610" y="1148558"/>
          <a:ext cx="184778" cy="1847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BFF85-9CAC-448A-AFEA-2C1465A0CBD6}">
      <dsp:nvSpPr>
        <dsp:cNvPr id="0" name=""/>
        <dsp:cNvSpPr/>
      </dsp:nvSpPr>
      <dsp:spPr>
        <a:xfrm>
          <a:off x="1979718" y="1425725"/>
          <a:ext cx="5184562" cy="10558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Прикласти лінійку так, щоб початок відрізку співпав з поділкою 0 на лінійці. </a:t>
          </a:r>
          <a:endParaRPr lang="ru-RU" sz="2400" kern="1200" dirty="0"/>
        </a:p>
      </dsp:txBody>
      <dsp:txXfrm>
        <a:off x="1979718" y="1425725"/>
        <a:ext cx="5184562" cy="1055876"/>
      </dsp:txXfrm>
    </dsp:sp>
    <dsp:sp modelId="{F17556BB-3C5A-4C0A-A258-666CDFAB1807}">
      <dsp:nvSpPr>
        <dsp:cNvPr id="0" name=""/>
        <dsp:cNvSpPr/>
      </dsp:nvSpPr>
      <dsp:spPr>
        <a:xfrm rot="5400000">
          <a:off x="4479610" y="2573990"/>
          <a:ext cx="184778" cy="1847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6901799"/>
                <a:satOff val="-18192"/>
                <a:lumOff val="-4706"/>
                <a:alphaOff val="0"/>
                <a:shade val="47500"/>
                <a:satMod val="137000"/>
              </a:schemeClr>
            </a:gs>
            <a:gs pos="55000">
              <a:schemeClr val="accent3">
                <a:hueOff val="-6901799"/>
                <a:satOff val="-18192"/>
                <a:lumOff val="-4706"/>
                <a:alphaOff val="0"/>
                <a:shade val="69000"/>
                <a:satMod val="137000"/>
              </a:schemeClr>
            </a:gs>
            <a:gs pos="100000">
              <a:schemeClr val="accent3">
                <a:hueOff val="-6901799"/>
                <a:satOff val="-18192"/>
                <a:lumOff val="-470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05C14-1707-4E8D-9930-C382604A3A63}">
      <dsp:nvSpPr>
        <dsp:cNvPr id="0" name=""/>
        <dsp:cNvSpPr/>
      </dsp:nvSpPr>
      <dsp:spPr>
        <a:xfrm>
          <a:off x="1979718" y="2851158"/>
          <a:ext cx="5184562" cy="10558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6996450"/>
            <a:satOff val="-18698"/>
            <a:lumOff val="-1550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6996450"/>
              <a:satOff val="-18698"/>
              <a:lumOff val="-155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Знайти на лінійці число, якому відповідає кінець відрізку.</a:t>
          </a:r>
          <a:endParaRPr lang="ru-RU" sz="2400" kern="1200" dirty="0"/>
        </a:p>
      </dsp:txBody>
      <dsp:txXfrm>
        <a:off x="1979718" y="2851158"/>
        <a:ext cx="5184562" cy="1055876"/>
      </dsp:txXfrm>
    </dsp:sp>
    <dsp:sp modelId="{834349AA-29A2-4D0D-9234-24A6F2F8C7E5}">
      <dsp:nvSpPr>
        <dsp:cNvPr id="0" name=""/>
        <dsp:cNvSpPr/>
      </dsp:nvSpPr>
      <dsp:spPr>
        <a:xfrm rot="5400000">
          <a:off x="4479610" y="3999423"/>
          <a:ext cx="184778" cy="184778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8F401-6803-497F-8189-DA653B2D7152}">
      <dsp:nvSpPr>
        <dsp:cNvPr id="0" name=""/>
        <dsp:cNvSpPr/>
      </dsp:nvSpPr>
      <dsp:spPr>
        <a:xfrm>
          <a:off x="1979718" y="4276590"/>
          <a:ext cx="5184562" cy="105587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-13992901"/>
            <a:satOff val="-37397"/>
            <a:lumOff val="-3101"/>
            <a:alphaOff val="0"/>
          </a:schemeClr>
        </a:solidFill>
        <a:ln w="6350" cap="rnd" cmpd="sng" algn="ctr">
          <a:solidFill>
            <a:schemeClr val="accent3">
              <a:tint val="40000"/>
              <a:alpha val="90000"/>
              <a:hueOff val="-13992901"/>
              <a:satOff val="-37397"/>
              <a:lumOff val="-310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Зробити висновок: стільки ж сантиметрів міститься в довжині даного відрізку.</a:t>
          </a:r>
          <a:endParaRPr lang="ru-RU" sz="2400" kern="1200" dirty="0"/>
        </a:p>
      </dsp:txBody>
      <dsp:txXfrm>
        <a:off x="1979718" y="4276590"/>
        <a:ext cx="5184562" cy="10558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A2417-0911-42CA-B569-32E0C135C26A}">
      <dsp:nvSpPr>
        <dsp:cNvPr id="0" name=""/>
        <dsp:cNvSpPr/>
      </dsp:nvSpPr>
      <dsp:spPr>
        <a:xfrm>
          <a:off x="0" y="3218603"/>
          <a:ext cx="9036496" cy="21117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Проводимо аналогію з нумерацією чисел другого десятка: ми 10 окремих паличок зв'язали у пучок і отримали нову лічильну одиницю – 1 десяток; аналогічно можна 10 окремих сантиметрів замінити новою одиницею вимірювання довжини – 1 дм.</a:t>
          </a:r>
          <a:endParaRPr lang="ru-RU" sz="2400" kern="1200" dirty="0"/>
        </a:p>
      </dsp:txBody>
      <dsp:txXfrm>
        <a:off x="0" y="3218603"/>
        <a:ext cx="9036496" cy="2111752"/>
      </dsp:txXfrm>
    </dsp:sp>
    <dsp:sp modelId="{B1EEBF4B-5254-4454-8D0C-9C6894DD19B3}">
      <dsp:nvSpPr>
        <dsp:cNvPr id="0" name=""/>
        <dsp:cNvSpPr/>
      </dsp:nvSpPr>
      <dsp:spPr>
        <a:xfrm rot="10800000">
          <a:off x="0" y="2404"/>
          <a:ext cx="9036496" cy="3247874"/>
        </a:xfrm>
        <a:prstGeom prst="upArrowCallout">
          <a:avLst/>
        </a:prstGeom>
        <a:gradFill rotWithShape="0">
          <a:gsLst>
            <a:gs pos="0">
              <a:schemeClr val="accent3">
                <a:hueOff val="-13803598"/>
                <a:satOff val="-36385"/>
                <a:lumOff val="-9412"/>
                <a:alphaOff val="0"/>
                <a:shade val="47500"/>
                <a:satMod val="137000"/>
              </a:schemeClr>
            </a:gs>
            <a:gs pos="55000">
              <a:schemeClr val="accent3">
                <a:hueOff val="-13803598"/>
                <a:satOff val="-36385"/>
                <a:lumOff val="-9412"/>
                <a:alphaOff val="0"/>
                <a:shade val="69000"/>
                <a:satMod val="137000"/>
              </a:schemeClr>
            </a:gs>
            <a:gs pos="100000">
              <a:schemeClr val="accent3">
                <a:hueOff val="-13803598"/>
                <a:satOff val="-36385"/>
                <a:lumOff val="-941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8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Вчитель пропонує дітям виміряти довжину парти. Зробити це, застосовуючи одиницю вимірювання  1 см, дуже незручно, тому вчитель нагадує дітям, що за еталон приймають довжину будь-якого відрізка, може  в цьому випадку взяти за еталон інший відрізок, довжина якого більше, ніж 1 см. </a:t>
          </a:r>
          <a:endParaRPr lang="ru-RU" sz="2400" kern="1200" dirty="0"/>
        </a:p>
      </dsp:txBody>
      <dsp:txXfrm rot="10800000">
        <a:off x="0" y="2404"/>
        <a:ext cx="9036496" cy="3247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6BF85-6B53-42AF-AE80-5A7A1C9825A5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A2F0-2562-47D1-B7C0-FD1EBB73E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3A2F0-2562-47D1-B7C0-FD1EBB73E66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8077200" cy="419248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Методика навчання основних величин в курсі математики початкової школи</a:t>
            </a:r>
            <a:endParaRPr lang="uk-UA" sz="48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5085184"/>
            <a:ext cx="8429652" cy="150876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Зміст лекції: доктор пед. наук Скворцова Світлана Олексіївна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Технічна  підтримка: Гаран Марина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Сергіївна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ochka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557463"/>
            <a:ext cx="9132887" cy="17430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Вимірювання довжини відрізка за допомогою моделі сантиметру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Спосіб крокування</a:t>
            </a:r>
          </a:p>
          <a:p>
            <a:endParaRPr lang="ru-RU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4869160"/>
            <a:ext cx="90106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81984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2050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2116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928794" y="374327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438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39504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39570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39636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39702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39768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143768" y="350043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572132" y="374327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7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Вимірювання довжини відрізка за допомогою лінійки. Підготовка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8964488" cy="278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8715404" cy="17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42910" y="3929066"/>
            <a:ext cx="3071834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2910" y="3429000"/>
            <a:ext cx="2000264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5720" y="5285264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528638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528638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5286388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28662" y="574353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 rot="420000">
            <a:off x="2560905" y="5183651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420000">
            <a:off x="3060971" y="5245125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420000">
            <a:off x="3561037" y="5326527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420000">
            <a:off x="4061103" y="5397965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420000">
            <a:off x="4561169" y="5459439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420000">
            <a:off x="5061235" y="5530877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643306" y="574353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6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 rot="300000">
            <a:off x="4919939" y="5173687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300000">
            <a:off x="5420005" y="5236640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300000">
            <a:off x="5920071" y="5263574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300000">
            <a:off x="6420137" y="5326087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300000">
            <a:off x="6920203" y="5379516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300000">
            <a:off x="7420269" y="5406450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300000">
            <a:off x="7920335" y="5450954"/>
            <a:ext cx="504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505386" y="574353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7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Вимірювання довжини відрізка за допомогою лінійки. Ознайомлення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28800"/>
            <a:ext cx="6948264" cy="191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77072"/>
            <a:ext cx="7793310" cy="21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21240" y="2928934"/>
            <a:ext cx="522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928934"/>
            <a:ext cx="540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9670" y="2928934"/>
            <a:ext cx="522000" cy="1440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85852" y="5786454"/>
            <a:ext cx="42862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86644" y="5786454"/>
            <a:ext cx="42862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7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Вимірювання довжини відрізка за допомогою лінійки. Первинне закріплення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09520" cy="181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17032"/>
            <a:ext cx="7344816" cy="29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0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14259" t="48938" r="13909" b="30173"/>
          <a:stretch>
            <a:fillRect/>
          </a:stretch>
        </p:blipFill>
        <p:spPr bwMode="auto">
          <a:xfrm>
            <a:off x="5715008" y="4714884"/>
            <a:ext cx="6429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4259" t="48938" r="13909" b="30173"/>
          <a:stretch>
            <a:fillRect/>
          </a:stretch>
        </p:blipFill>
        <p:spPr bwMode="auto">
          <a:xfrm>
            <a:off x="2428892" y="4714884"/>
            <a:ext cx="6429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259" t="48938" r="13909" b="30173"/>
          <a:stretch>
            <a:fillRect/>
          </a:stretch>
        </p:blipFill>
        <p:spPr bwMode="auto">
          <a:xfrm>
            <a:off x="642910" y="4714884"/>
            <a:ext cx="6429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Вимірювання довжини відрізка за допомогою лінійки. Ознайомлення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481484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481484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5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481484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Алгоритм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525240"/>
          <a:ext cx="9144000" cy="533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2A73FC-CE65-4D8B-99BF-E8A76EA96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C2A73FC-CE65-4D8B-99BF-E8A76EA96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EFEC55-1371-4A77-9124-9B6AD450F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8EFEC55-1371-4A77-9124-9B6AD450F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BFF85-9CAC-448A-AFEA-2C1465A0C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00BFF85-9CAC-448A-AFEA-2C1465A0C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556BB-3C5A-4C0A-A258-666CDFAB1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17556BB-3C5A-4C0A-A258-666CDFAB1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05C14-1707-4E8D-9930-C382604A3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0905C14-1707-4E8D-9930-C382604A3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4349AA-29A2-4D0D-9234-24A6F2F8C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34349AA-29A2-4D0D-9234-24A6F2F8C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8F401-6803-497F-8189-DA653B2D7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288F401-6803-497F-8189-DA653B2D7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Креслення відрізків заданої довжини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229600" cy="96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8892480" cy="32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259" t="48938" r="13909" b="30173"/>
          <a:stretch>
            <a:fillRect/>
          </a:stretch>
        </p:blipFill>
        <p:spPr bwMode="auto">
          <a:xfrm rot="780000">
            <a:off x="1725276" y="5448132"/>
            <a:ext cx="642938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Креслення відрізків заданої довжини</a:t>
            </a:r>
            <a:endParaRPr lang="ru-RU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186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72620"/>
          <a:stretch>
            <a:fillRect/>
          </a:stretch>
        </p:blipFill>
        <p:spPr bwMode="auto">
          <a:xfrm>
            <a:off x="539552" y="3429000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6" descr="D:\Документы Тани\Матеріали для нових презентацій\Зображення\Робочий кабінет\Edi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6880" y="3786190"/>
            <a:ext cx="1133484" cy="1133484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00232" y="4786322"/>
            <a:ext cx="1928826" cy="428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987E-6 L 0.21805 0.064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3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29600" cy="17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Дії з іменованими числами, поданими у одиницях довжини</a:t>
            </a:r>
            <a:endParaRPr lang="ru-RU" sz="3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820472" cy="180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85852" y="231451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28926" y="231451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231451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7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288601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91072" y="288601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15206" y="288601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7</a:t>
            </a:r>
            <a:endParaRPr lang="ru-RU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4259" t="48938" r="13909" b="30173"/>
          <a:stretch>
            <a:fillRect/>
          </a:stretch>
        </p:blipFill>
        <p:spPr bwMode="auto">
          <a:xfrm>
            <a:off x="642910" y="2928934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4259" t="48938" r="13909" b="30173"/>
          <a:stretch>
            <a:fillRect/>
          </a:stretch>
        </p:blipFill>
        <p:spPr bwMode="auto">
          <a:xfrm>
            <a:off x="2571736" y="2928934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14259" t="48938" r="13909" b="30173"/>
          <a:stretch>
            <a:fillRect/>
          </a:stretch>
        </p:blipFill>
        <p:spPr bwMode="auto">
          <a:xfrm>
            <a:off x="785786" y="4929198"/>
            <a:ext cx="64294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14480" y="431477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14259" t="48938" r="13909" b="30173"/>
          <a:stretch>
            <a:fillRect/>
          </a:stretch>
        </p:blipFill>
        <p:spPr bwMode="auto">
          <a:xfrm>
            <a:off x="2857488" y="4929198"/>
            <a:ext cx="62865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86116" y="431477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19568" y="467196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62576" y="467196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29586" y="4643446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25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4259" t="48938" r="13909" b="30173"/>
          <a:stretch>
            <a:fillRect/>
          </a:stretch>
        </p:blipFill>
        <p:spPr bwMode="auto">
          <a:xfrm>
            <a:off x="571472" y="3357562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Дії з іменованими числами, поданими у одиницях довжини</a:t>
            </a:r>
            <a:endParaRPr lang="ru-RU" sz="36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8568952" cy="155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76098" y="288601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33618" y="292893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4259" t="48938" r="13909" b="30173"/>
          <a:stretch>
            <a:fillRect/>
          </a:stretch>
        </p:blipFill>
        <p:spPr bwMode="auto">
          <a:xfrm>
            <a:off x="1857356" y="4143380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90610" y="3671832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5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33948" y="3100328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58082" y="307181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33948" y="3571876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4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62642" y="3571876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5</a:t>
            </a:r>
            <a:endParaRPr lang="ru-RU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4259" t="48938" r="13909" b="30173"/>
          <a:stretch>
            <a:fillRect/>
          </a:stretch>
        </p:blipFill>
        <p:spPr bwMode="auto">
          <a:xfrm>
            <a:off x="3214678" y="3357562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219106" y="4786322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19106" y="517203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Довжина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вимірювання довжини –  сантиметр, дециметр, метр.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Вимірювання довжин відрізків. Запис результатів вимірювання довжини відрізка.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Побудова відрізків заданої довжини.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Має уявлення  </a:t>
                      </a:r>
                      <a:r>
                        <a:rPr kumimoji="0" lang="uk-UA" sz="20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 довжину як властивість об’єктів навколишнього світу мати протяжність;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одиниці вимірювання довжини –  сантиметр, дециметр, метр, їх скорочене позначення, співвідношення між ними</a:t>
                      </a:r>
                      <a:r>
                        <a:rPr kumimoji="0" lang="uk-UA" sz="20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;</a:t>
                      </a:r>
                      <a:endParaRPr kumimoji="0" lang="ru-RU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розуміє,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 одиниці вимірювання довжини доцільно використовувати в конкретному випадку;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вимірює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довжину відрізка за допомогою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лінійки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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вимірює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довжину оточуючих предметів;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 вимірювання із використанням різних одиниць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(см, дм, м)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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довжини відрізків «на око», накладанням;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довжини відрізків за результатами їх вимірювання;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будує</a:t>
                      </a:r>
                      <a:r>
                        <a:rPr kumimoji="0" lang="uk-UA" sz="20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відрізок заданої довжини</a:t>
                      </a:r>
                      <a:endParaRPr kumimoji="0" lang="ru-RU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229600" cy="191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Порівняння іменованих </a:t>
            </a:r>
            <a:r>
              <a:rPr lang="uk-UA" sz="3600" dirty="0" smtClean="0"/>
              <a:t>чисел</a:t>
            </a:r>
            <a:r>
              <a:rPr lang="uk-UA" sz="3600" dirty="0" smtClean="0"/>
              <a:t>, поданих у одиницях довжини</a:t>
            </a:r>
            <a:endParaRPr lang="ru-RU" sz="3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8676456" cy="20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4259" t="48938" r="13909" b="30173"/>
          <a:stretch>
            <a:fillRect/>
          </a:stretch>
        </p:blipFill>
        <p:spPr bwMode="auto">
          <a:xfrm>
            <a:off x="857224" y="3000372"/>
            <a:ext cx="60007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85852" y="2428868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4259" t="48938" r="13909" b="30173"/>
          <a:stretch>
            <a:fillRect/>
          </a:stretch>
        </p:blipFill>
        <p:spPr bwMode="auto">
          <a:xfrm>
            <a:off x="857224" y="3000372"/>
            <a:ext cx="60007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61916" y="3143248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6758" y="267170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3143248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9634" y="3143248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48328" y="3143248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76230" y="435769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76296" y="4743402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00232" y="5143512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04858" y="557214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Дециметр. (Сотня). </a:t>
            </a:r>
            <a:r>
              <a:rPr lang="uk-UA" sz="3600" dirty="0" smtClean="0"/>
              <a:t>Підготовка</a:t>
            </a:r>
            <a:endParaRPr lang="ru-RU" sz="3600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45" y="1803421"/>
            <a:ext cx="800804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07" y="2714620"/>
            <a:ext cx="761997" cy="714380"/>
          </a:xfrm>
          <a:prstGeom prst="rect">
            <a:avLst/>
          </a:prstGeom>
          <a:noFill/>
        </p:spPr>
      </p:pic>
      <p:pic>
        <p:nvPicPr>
          <p:cNvPr id="10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14620"/>
            <a:ext cx="761997" cy="714380"/>
          </a:xfrm>
          <a:prstGeom prst="rect">
            <a:avLst/>
          </a:prstGeom>
          <a:noFill/>
        </p:spPr>
      </p:pic>
      <p:pic>
        <p:nvPicPr>
          <p:cNvPr id="11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14620"/>
            <a:ext cx="761997" cy="714380"/>
          </a:xfrm>
          <a:prstGeom prst="rect">
            <a:avLst/>
          </a:prstGeom>
          <a:noFill/>
        </p:spPr>
      </p:pic>
      <p:pic>
        <p:nvPicPr>
          <p:cNvPr id="12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185" y="2714620"/>
            <a:ext cx="761997" cy="714380"/>
          </a:xfrm>
          <a:prstGeom prst="rect">
            <a:avLst/>
          </a:prstGeom>
          <a:noFill/>
        </p:spPr>
      </p:pic>
      <p:pic>
        <p:nvPicPr>
          <p:cNvPr id="13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3" y="2714620"/>
            <a:ext cx="761997" cy="714380"/>
          </a:xfrm>
          <a:prstGeom prst="rect">
            <a:avLst/>
          </a:prstGeom>
          <a:noFill/>
        </p:spPr>
      </p:pic>
      <p:pic>
        <p:nvPicPr>
          <p:cNvPr id="14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4620"/>
            <a:ext cx="761997" cy="714380"/>
          </a:xfrm>
          <a:prstGeom prst="rect">
            <a:avLst/>
          </a:prstGeom>
          <a:noFill/>
        </p:spPr>
      </p:pic>
      <p:pic>
        <p:nvPicPr>
          <p:cNvPr id="15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761997" cy="714380"/>
          </a:xfrm>
          <a:prstGeom prst="rect">
            <a:avLst/>
          </a:prstGeom>
          <a:noFill/>
        </p:spPr>
      </p:pic>
      <p:pic>
        <p:nvPicPr>
          <p:cNvPr id="16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81" y="2714620"/>
            <a:ext cx="761997" cy="714380"/>
          </a:xfrm>
          <a:prstGeom prst="rect">
            <a:avLst/>
          </a:prstGeom>
          <a:noFill/>
        </p:spPr>
      </p:pic>
      <p:pic>
        <p:nvPicPr>
          <p:cNvPr id="17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714620"/>
            <a:ext cx="761997" cy="714380"/>
          </a:xfrm>
          <a:prstGeom prst="rect">
            <a:avLst/>
          </a:prstGeom>
          <a:noFill/>
        </p:spPr>
      </p:pic>
      <p:pic>
        <p:nvPicPr>
          <p:cNvPr id="18" name="Picture 2" descr="C:\Users\Marinochka\Desktop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79" y="2714620"/>
            <a:ext cx="761997" cy="71438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291072" y="3743270"/>
            <a:ext cx="63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10</a:t>
            </a:r>
            <a:endParaRPr lang="ru-RU" sz="2000" b="1" dirty="0"/>
          </a:p>
        </p:txBody>
      </p:sp>
      <p:pic>
        <p:nvPicPr>
          <p:cNvPr id="3076" name="Picture 4" descr="C:\Users\Marinochka\Desktop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681288"/>
            <a:ext cx="1500198" cy="819150"/>
          </a:xfrm>
          <a:prstGeom prst="rect">
            <a:avLst/>
          </a:prstGeom>
          <a:noFill/>
        </p:spPr>
      </p:pic>
      <p:pic>
        <p:nvPicPr>
          <p:cNvPr id="23" name="Picture 4" descr="C:\Users\Marinochka\Desktop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681288"/>
            <a:ext cx="1500198" cy="819150"/>
          </a:xfrm>
          <a:prstGeom prst="rect">
            <a:avLst/>
          </a:prstGeom>
          <a:noFill/>
        </p:spPr>
      </p:pic>
      <p:pic>
        <p:nvPicPr>
          <p:cNvPr id="24" name="Picture 4" descr="C:\Users\Marinochka\Desktop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681288"/>
            <a:ext cx="1500198" cy="819150"/>
          </a:xfrm>
          <a:prstGeom prst="rect">
            <a:avLst/>
          </a:prstGeom>
          <a:noFill/>
        </p:spPr>
      </p:pic>
      <p:pic>
        <p:nvPicPr>
          <p:cNvPr id="25" name="Picture 4" descr="C:\Users\Marinochka\Desktop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81288"/>
            <a:ext cx="1500198" cy="819150"/>
          </a:xfrm>
          <a:prstGeom prst="rect">
            <a:avLst/>
          </a:prstGeom>
          <a:noFill/>
        </p:spPr>
      </p:pic>
      <p:pic>
        <p:nvPicPr>
          <p:cNvPr id="26" name="Picture 4" descr="C:\Users\Marinochka\Desktop\Рисунок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681288"/>
            <a:ext cx="1500198" cy="8191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362510" y="445765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</a:t>
            </a:r>
            <a:endParaRPr lang="ru-RU" sz="2000" b="1" dirty="0"/>
          </a:p>
        </p:txBody>
      </p:sp>
      <p:pic>
        <p:nvPicPr>
          <p:cNvPr id="3077" name="Picture 5" descr="C:\Users\Marinochka\Desktop\Рисунок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786058"/>
            <a:ext cx="1857388" cy="685800"/>
          </a:xfrm>
          <a:prstGeom prst="rect">
            <a:avLst/>
          </a:prstGeom>
          <a:noFill/>
        </p:spPr>
      </p:pic>
      <p:pic>
        <p:nvPicPr>
          <p:cNvPr id="30" name="Picture 5" descr="C:\Users\Marinochka\Desktop\Рисунок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786058"/>
            <a:ext cx="1928826" cy="685800"/>
          </a:xfrm>
          <a:prstGeom prst="rect">
            <a:avLst/>
          </a:prstGeom>
          <a:noFill/>
        </p:spPr>
      </p:pic>
      <p:pic>
        <p:nvPicPr>
          <p:cNvPr id="31" name="Picture 5" descr="C:\Users\Marinochka\Desktop\Рисунок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786058"/>
            <a:ext cx="1928826" cy="685800"/>
          </a:xfrm>
          <a:prstGeom prst="rect">
            <a:avLst/>
          </a:prstGeom>
          <a:noFill/>
        </p:spPr>
      </p:pic>
      <p:pic>
        <p:nvPicPr>
          <p:cNvPr id="32" name="Picture 5" descr="C:\Users\Marinochka\Desktop\Рисунок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786058"/>
            <a:ext cx="1928826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357950" y="5214950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</a:t>
            </a:r>
            <a:endParaRPr lang="ru-RU" sz="2000" b="1" dirty="0"/>
          </a:p>
        </p:txBody>
      </p:sp>
      <p:pic>
        <p:nvPicPr>
          <p:cNvPr id="3078" name="Picture 6" descr="C:\Users\Marinochka\Desktop\Рисунок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856351"/>
            <a:ext cx="3786214" cy="644087"/>
          </a:xfrm>
          <a:prstGeom prst="rect">
            <a:avLst/>
          </a:prstGeom>
          <a:noFill/>
        </p:spPr>
      </p:pic>
      <p:pic>
        <p:nvPicPr>
          <p:cNvPr id="37" name="Picture 6" descr="C:\Users\Marinochka\Desktop\Рисунок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56351"/>
            <a:ext cx="3786214" cy="644087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6357950" y="5814972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3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5949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Дециметр. Мотивація введення нової одиниці вимірювання довжини.</a:t>
            </a:r>
            <a:br>
              <a:rPr lang="uk-UA" sz="3600" dirty="0" smtClean="0"/>
            </a:b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1525240"/>
          <a:ext cx="9036496" cy="533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EEBF4B-5254-4454-8D0C-9C6894DD1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1EEBF4B-5254-4454-8D0C-9C6894DD1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A2417-0911-42CA-B569-32E0C135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F0A2417-0911-42CA-B569-32E0C135C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Дециметр. Ознайомлення</a:t>
            </a:r>
            <a:endParaRPr lang="ru-RU" sz="36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229600" cy="30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2518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Співвідношення одиниць вимірювання довжини</a:t>
            </a:r>
            <a:endParaRPr lang="ru-RU" sz="3600" dirty="0"/>
          </a:p>
        </p:txBody>
      </p:sp>
      <p:pic>
        <p:nvPicPr>
          <p:cNvPr id="583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9144000" cy="117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9144000" cy="11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9144000" cy="6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9124" y="192880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3 0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228599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3 0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6560" y="360039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957584"/>
            <a:ext cx="281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b="20252"/>
          <a:stretch>
            <a:fillRect/>
          </a:stretch>
        </p:blipFill>
        <p:spPr bwMode="auto">
          <a:xfrm>
            <a:off x="467544" y="1481975"/>
            <a:ext cx="8229600" cy="337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Складене іменоване число</a:t>
            </a:r>
            <a:endParaRPr lang="ru-RU" sz="3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357826"/>
            <a:ext cx="819534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71934" y="1885906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1 2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3929090"/>
            <a:ext cx="407196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0166" y="3824615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F0"/>
                </a:solidFill>
              </a:rPr>
              <a:t>1</a:t>
            </a:r>
            <a:r>
              <a:rPr lang="uk-UA" sz="2400" dirty="0" smtClean="0">
                <a:solidFill>
                  <a:srgbClr val="FF0066"/>
                </a:solidFill>
              </a:rPr>
              <a:t>2</a:t>
            </a:r>
            <a:r>
              <a:rPr lang="en-US" sz="2400" dirty="0" smtClean="0"/>
              <a:t> </a:t>
            </a:r>
            <a:r>
              <a:rPr lang="uk-UA" sz="2400" dirty="0" smtClean="0"/>
              <a:t>см = </a:t>
            </a:r>
            <a:r>
              <a:rPr lang="uk-UA" sz="2400" dirty="0" smtClean="0">
                <a:solidFill>
                  <a:srgbClr val="00B0F0"/>
                </a:solidFill>
              </a:rPr>
              <a:t>10</a:t>
            </a:r>
            <a:r>
              <a:rPr lang="uk-UA" sz="2400" dirty="0" smtClean="0"/>
              <a:t> </a:t>
            </a:r>
            <a:r>
              <a:rPr lang="uk-UA" sz="2400" dirty="0" err="1" smtClean="0"/>
              <a:t>см</a:t>
            </a:r>
            <a:r>
              <a:rPr lang="uk-UA" sz="2400" dirty="0" smtClean="0"/>
              <a:t> + </a:t>
            </a:r>
            <a:r>
              <a:rPr lang="uk-UA" sz="2400" dirty="0" smtClean="0">
                <a:solidFill>
                  <a:srgbClr val="FF0066"/>
                </a:solidFill>
              </a:rPr>
              <a:t>2</a:t>
            </a:r>
            <a:r>
              <a:rPr lang="uk-UA" sz="2400" dirty="0" smtClean="0"/>
              <a:t> </a:t>
            </a:r>
            <a:r>
              <a:rPr lang="uk-UA" sz="2400" dirty="0" err="1" smtClean="0"/>
              <a:t>см</a:t>
            </a:r>
            <a:r>
              <a:rPr lang="uk-UA" sz="2400" dirty="0" smtClean="0"/>
              <a:t> 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214842"/>
            <a:ext cx="2205054" cy="561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143372" y="3824615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= </a:t>
            </a:r>
            <a:r>
              <a:rPr lang="uk-UA" sz="2400" dirty="0" smtClean="0">
                <a:solidFill>
                  <a:srgbClr val="00B0F0"/>
                </a:solidFill>
              </a:rPr>
              <a:t>1</a:t>
            </a:r>
            <a:r>
              <a:rPr lang="uk-UA" sz="2400" dirty="0" smtClean="0"/>
              <a:t> дм </a:t>
            </a:r>
            <a:r>
              <a:rPr lang="uk-UA" sz="2400" dirty="0" smtClean="0">
                <a:solidFill>
                  <a:srgbClr val="FF0066"/>
                </a:solidFill>
              </a:rPr>
              <a:t>2</a:t>
            </a:r>
            <a:r>
              <a:rPr lang="uk-UA" sz="2400" dirty="0" smtClean="0"/>
              <a:t> см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3786214"/>
            <a:ext cx="220505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5" t="79749"/>
          <a:stretch>
            <a:fillRect/>
          </a:stretch>
        </p:blipFill>
        <p:spPr bwMode="auto">
          <a:xfrm>
            <a:off x="500034" y="5000636"/>
            <a:ext cx="8197110" cy="85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14480" y="6191928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B0F0"/>
                </a:solidFill>
              </a:rPr>
              <a:t>10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см+</a:t>
            </a:r>
            <a:r>
              <a:rPr lang="uk-UA" sz="2800" i="1" dirty="0" smtClean="0"/>
              <a:t> </a:t>
            </a:r>
            <a:r>
              <a:rPr lang="uk-UA" sz="2800" i="1" dirty="0" smtClean="0">
                <a:solidFill>
                  <a:srgbClr val="FF0066"/>
                </a:solidFill>
              </a:rPr>
              <a:t>5</a:t>
            </a:r>
            <a:r>
              <a:rPr lang="uk-UA" sz="2800" i="1" dirty="0" smtClean="0"/>
              <a:t> </a:t>
            </a:r>
            <a:r>
              <a:rPr lang="uk-UA" sz="2800" i="1" dirty="0" err="1" smtClean="0"/>
              <a:t>см=</a:t>
            </a:r>
            <a:r>
              <a:rPr lang="uk-UA" sz="2800" i="1" dirty="0" smtClean="0"/>
              <a:t> </a:t>
            </a:r>
            <a:r>
              <a:rPr lang="uk-UA" sz="2800" i="1" dirty="0" smtClean="0">
                <a:solidFill>
                  <a:srgbClr val="00B0F0"/>
                </a:solidFill>
              </a:rPr>
              <a:t>1</a:t>
            </a:r>
            <a:r>
              <a:rPr lang="uk-UA" sz="2800" i="1" dirty="0" smtClean="0"/>
              <a:t>дм </a:t>
            </a:r>
            <a:r>
              <a:rPr lang="uk-UA" sz="2800" i="1" dirty="0" smtClean="0">
                <a:solidFill>
                  <a:srgbClr val="FF0066"/>
                </a:solidFill>
              </a:rPr>
              <a:t>5</a:t>
            </a:r>
            <a:r>
              <a:rPr lang="uk-UA" sz="2800" i="1" dirty="0" smtClean="0"/>
              <a:t> см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9" grpId="0" animBg="1"/>
      <p:bldP spid="10" grpId="0"/>
      <p:bldP spid="11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Переведення </a:t>
            </a:r>
            <a:r>
              <a:rPr lang="uk-UA" sz="3600" dirty="0" smtClean="0"/>
              <a:t>складеного іменованого числа у просте</a:t>
            </a:r>
            <a:endParaRPr lang="ru-RU" sz="36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8240"/>
          <a:stretch>
            <a:fillRect/>
          </a:stretch>
        </p:blipFill>
        <p:spPr bwMode="auto">
          <a:xfrm>
            <a:off x="251520" y="1628800"/>
            <a:ext cx="8229600" cy="3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97451"/>
            <a:ext cx="8670987" cy="1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2214554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F0"/>
                </a:solidFill>
              </a:rPr>
              <a:t>1дм </a:t>
            </a:r>
            <a:r>
              <a:rPr lang="uk-UA" sz="2400" dirty="0" smtClean="0">
                <a:solidFill>
                  <a:srgbClr val="FF0066"/>
                </a:solidFill>
              </a:rPr>
              <a:t>6 см </a:t>
            </a:r>
            <a:r>
              <a:rPr lang="uk-UA" sz="2400" dirty="0" smtClean="0"/>
              <a:t>=</a:t>
            </a:r>
            <a:r>
              <a:rPr lang="uk-UA" sz="2400" dirty="0" smtClean="0">
                <a:solidFill>
                  <a:srgbClr val="00B0F0"/>
                </a:solidFill>
              </a:rPr>
              <a:t> 10</a:t>
            </a:r>
            <a:r>
              <a:rPr lang="uk-UA" sz="2400" dirty="0" smtClean="0"/>
              <a:t> </a:t>
            </a:r>
            <a:r>
              <a:rPr lang="uk-UA" sz="2400" dirty="0" err="1" smtClean="0">
                <a:solidFill>
                  <a:srgbClr val="FF0066"/>
                </a:solidFill>
              </a:rPr>
              <a:t>см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r>
              <a:rPr lang="uk-UA" sz="2400" dirty="0" smtClean="0"/>
              <a:t>+ </a:t>
            </a:r>
            <a:r>
              <a:rPr lang="uk-UA" sz="2400" dirty="0" smtClean="0">
                <a:solidFill>
                  <a:srgbClr val="FF0066"/>
                </a:solidFill>
              </a:rPr>
              <a:t>6</a:t>
            </a:r>
            <a:r>
              <a:rPr lang="uk-UA" sz="2400" dirty="0" smtClean="0"/>
              <a:t> </a:t>
            </a:r>
            <a:r>
              <a:rPr lang="uk-UA" sz="2400" dirty="0" smtClean="0">
                <a:solidFill>
                  <a:srgbClr val="FF0066"/>
                </a:solidFill>
              </a:rPr>
              <a:t>см </a:t>
            </a:r>
            <a:r>
              <a:rPr lang="uk-UA" sz="2400" dirty="0" smtClean="0"/>
              <a:t>= </a:t>
            </a:r>
            <a:r>
              <a:rPr lang="uk-UA" sz="2400" dirty="0" smtClean="0">
                <a:solidFill>
                  <a:srgbClr val="00B0F0"/>
                </a:solidFill>
              </a:rPr>
              <a:t>1</a:t>
            </a:r>
            <a:r>
              <a:rPr lang="uk-UA" sz="2400" dirty="0" smtClean="0">
                <a:solidFill>
                  <a:srgbClr val="FF0066"/>
                </a:solidFill>
              </a:rPr>
              <a:t>6 см</a:t>
            </a:r>
          </a:p>
          <a:p>
            <a:r>
              <a:rPr lang="uk-UA" sz="2400" dirty="0" smtClean="0">
                <a:solidFill>
                  <a:srgbClr val="00B0F0"/>
                </a:solidFill>
              </a:rPr>
              <a:t>4дм</a:t>
            </a:r>
            <a:r>
              <a:rPr lang="uk-UA" sz="2400" dirty="0" smtClean="0">
                <a:solidFill>
                  <a:srgbClr val="FF0066"/>
                </a:solidFill>
              </a:rPr>
              <a:t> 7 см </a:t>
            </a:r>
            <a:r>
              <a:rPr lang="uk-UA" sz="2400" dirty="0" smtClean="0"/>
              <a:t>=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r>
              <a:rPr lang="uk-UA" sz="2400" dirty="0" smtClean="0">
                <a:solidFill>
                  <a:srgbClr val="00B0F0"/>
                </a:solidFill>
              </a:rPr>
              <a:t>40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r>
              <a:rPr lang="uk-UA" sz="2400" dirty="0" err="1" smtClean="0">
                <a:solidFill>
                  <a:srgbClr val="FF0066"/>
                </a:solidFill>
              </a:rPr>
              <a:t>см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r>
              <a:rPr lang="uk-UA" sz="2400" dirty="0" smtClean="0"/>
              <a:t>+</a:t>
            </a:r>
            <a:r>
              <a:rPr lang="uk-UA" sz="2400" dirty="0" smtClean="0">
                <a:solidFill>
                  <a:srgbClr val="FF0066"/>
                </a:solidFill>
              </a:rPr>
              <a:t> 7 </a:t>
            </a:r>
            <a:r>
              <a:rPr lang="uk-UA" sz="2400" dirty="0" err="1" smtClean="0">
                <a:solidFill>
                  <a:srgbClr val="FF0066"/>
                </a:solidFill>
              </a:rPr>
              <a:t>см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r>
              <a:rPr lang="uk-UA" sz="2400" dirty="0" smtClean="0"/>
              <a:t>=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r>
              <a:rPr lang="uk-UA" sz="2400" dirty="0" smtClean="0">
                <a:solidFill>
                  <a:srgbClr val="00B0F0"/>
                </a:solidFill>
              </a:rPr>
              <a:t>4</a:t>
            </a:r>
            <a:r>
              <a:rPr lang="uk-UA" sz="2400" dirty="0" smtClean="0">
                <a:solidFill>
                  <a:srgbClr val="FF0066"/>
                </a:solidFill>
              </a:rPr>
              <a:t>7 </a:t>
            </a:r>
            <a:r>
              <a:rPr lang="uk-UA" sz="2400" dirty="0" err="1" smtClean="0">
                <a:solidFill>
                  <a:srgbClr val="FF0066"/>
                </a:solidFill>
              </a:rPr>
              <a:t>см</a:t>
            </a:r>
            <a:r>
              <a:rPr lang="uk-UA" sz="2400" dirty="0" smtClean="0">
                <a:solidFill>
                  <a:srgbClr val="FF0066"/>
                </a:solidFill>
              </a:rPr>
              <a:t> </a:t>
            </a:r>
            <a:endParaRPr lang="ru-RU" sz="2400" dirty="0">
              <a:solidFill>
                <a:srgbClr val="FF00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9425"/>
          <a:stretch>
            <a:fillRect/>
          </a:stretch>
        </p:blipFill>
        <p:spPr bwMode="auto">
          <a:xfrm>
            <a:off x="251520" y="3000372"/>
            <a:ext cx="8229600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71670" y="43576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1 3 см</a:t>
            </a:r>
            <a:endParaRPr lang="ru-RU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485776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1 8 см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43576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1 9 см</a:t>
            </a:r>
            <a:endParaRPr lang="ru-RU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485776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1 4 см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довжини - метр</a:t>
            </a:r>
            <a:endParaRPr lang="ru-RU" sz="3600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9600" cy="214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924944"/>
            <a:ext cx="85689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http://s017.radikal.ru/i404/1110/c2/07e17389ac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53883"/>
            <a:ext cx="2519177" cy="2461265"/>
          </a:xfrm>
          <a:prstGeom prst="rect">
            <a:avLst/>
          </a:prstGeom>
          <a:noFill/>
        </p:spPr>
      </p:pic>
      <p:pic>
        <p:nvPicPr>
          <p:cNvPr id="34820" name="Picture 4" descr="http://www.santi.com.ua/numbers/ind3/santime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14950"/>
            <a:ext cx="3781425" cy="1400175"/>
          </a:xfrm>
          <a:prstGeom prst="rect">
            <a:avLst/>
          </a:prstGeom>
          <a:noFill/>
        </p:spPr>
      </p:pic>
      <p:pic>
        <p:nvPicPr>
          <p:cNvPr id="34822" name="Picture 6" descr="http://obsledui.ru/wp-content/uploads/2013/02/%D1%80%D1%83%D0%BB%D0%B5%D1%82%D0%BA%D0%B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86124"/>
            <a:ext cx="47625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488" y="185736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50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6050" y="217163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100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09888" y="252882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1 0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48262" y="185736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7 0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19700" y="217163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9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19700" y="252882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довжини - метр</a:t>
            </a:r>
            <a:endParaRPr lang="ru-RU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409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488" y="2143116"/>
            <a:ext cx="200026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2143116"/>
            <a:ext cx="2000264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3116"/>
            <a:ext cx="2000264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57694"/>
            <a:ext cx="885828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довжини - метр</a:t>
            </a:r>
            <a:endParaRPr lang="ru-RU" sz="36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29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861860"/>
            <a:ext cx="8424936" cy="15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Довжина. 1 клас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Порівняння за довжиною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3999" cy="33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вимірювання довжини: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см</a:t>
            </a:r>
            <a:r>
              <a:rPr lang="uk-UA" sz="3600" dirty="0" smtClean="0"/>
              <a:t>, дм, м</a:t>
            </a:r>
            <a:endParaRPr lang="ru-RU" sz="36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29600" cy="15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88618" cy="14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281457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6 0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2428868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3 0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7932" y="281457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5 0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28860" y="4214818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464344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9502" y="4214818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19502" y="464344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7022" y="4214818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77022" y="464344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Маса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Одиниця вимірювання маси – кілограм.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Зважування й відважування предметів. Запис результатів вимірювання маси.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одиницю вимірювання маси – кілограм;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розуміє,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 всі предмети навколишнього середовища мають масу;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предмети за масою «на руку»;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 вимірювання маси;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записах скорочене позначення одиниць вимірювання маси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(кг);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Маса. Одиниця вимірювання маси – кілограм. Підготовка</a:t>
            </a:r>
            <a:endParaRPr lang="ru-RU" sz="36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229600" cy="18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8805187" cy="224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155448"/>
            <a:ext cx="86868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вимірювання маси – кілограм. Ознайомлення</a:t>
            </a:r>
            <a:endParaRPr lang="ru-RU" sz="3600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017"/>
            <a:ext cx="8229600" cy="448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4858" y="424333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7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8130" y="4243336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5286412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714884"/>
            <a:ext cx="3143272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вимірювання маси – кілограм. Закріплення</a:t>
            </a:r>
            <a:endParaRPr lang="ru-RU" sz="360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229600" cy="23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8748464" cy="243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6396359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</a:t>
            </a:r>
            <a:r>
              <a:rPr lang="uk-UA" sz="2400" b="1" dirty="0" smtClean="0"/>
              <a:t>кг + 2 </a:t>
            </a:r>
            <a:r>
              <a:rPr lang="uk-UA" sz="2400" b="1" dirty="0" err="1" smtClean="0"/>
              <a:t>кг</a:t>
            </a:r>
            <a:r>
              <a:rPr lang="uk-UA" sz="2400" b="1" dirty="0" smtClean="0"/>
              <a:t> = 5 </a:t>
            </a:r>
            <a:r>
              <a:rPr lang="uk-UA" sz="2400" b="1" dirty="0" err="1" smtClean="0"/>
              <a:t>кг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360039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48262" y="3600394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6396359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</a:t>
            </a:r>
            <a:r>
              <a:rPr lang="en-US" sz="2400" b="1" dirty="0" smtClean="0"/>
              <a:t> </a:t>
            </a:r>
            <a:r>
              <a:rPr lang="uk-UA" sz="2400" b="1" dirty="0" smtClean="0"/>
              <a:t>кг + 3 </a:t>
            </a:r>
            <a:r>
              <a:rPr lang="uk-UA" sz="2400" b="1" dirty="0" err="1" smtClean="0"/>
              <a:t>кг</a:t>
            </a:r>
            <a:r>
              <a:rPr lang="uk-UA" sz="2400" b="1" dirty="0" smtClean="0"/>
              <a:t> = 8 </a:t>
            </a:r>
            <a:r>
              <a:rPr lang="uk-UA" sz="2400" b="1" dirty="0" err="1" smtClean="0"/>
              <a:t>кг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6396335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5 кг </a:t>
            </a:r>
            <a:r>
              <a:rPr lang="en-US" sz="2400" b="1" dirty="0" smtClean="0"/>
              <a:t>&lt;</a:t>
            </a:r>
            <a:r>
              <a:rPr lang="uk-UA" sz="2400" b="1" dirty="0" smtClean="0"/>
              <a:t> 8 кг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Місткість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Одиниця вимірювання місткості – 1 літр.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Вимірювання місткості посудини за допомогою літрової мірки. Запис результатів вимірювання місткості посудини.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одиницю вимірювання місткості – літр;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розуміє,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 посудини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маютьмісткість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об’єкти за місткістю;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 вимірювання місткості;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записах скорочене позначення одиниць вимірювання (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kumimoji="0" lang="ru-RU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6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Місткість. Одиниця вимірювання місткості – 1 літр. Підготовка</a:t>
            </a:r>
            <a:endParaRPr lang="ru-RU" sz="3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29600" cy="20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929718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вимірювання місткості – 1 літр. Ознайомлення</a:t>
            </a:r>
            <a:endParaRPr lang="ru-RU" sz="36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29600" cy="185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5578"/>
            <a:ext cx="8820472" cy="187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857628"/>
            <a:ext cx="6143636" cy="1928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786190"/>
            <a:ext cx="2714644" cy="228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5448"/>
            <a:ext cx="8786874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вимірювання місткості – 1 літр. Закріплення</a:t>
            </a:r>
            <a:endParaRPr lang="ru-RU" sz="3600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229600" cy="168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8463381" cy="25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араллелограмм 6"/>
          <p:cNvSpPr/>
          <p:nvPr/>
        </p:nvSpPr>
        <p:spPr>
          <a:xfrm rot="900000" flipV="1">
            <a:off x="403805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rot="20700000" flipH="1" flipV="1">
            <a:off x="686638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900000" flipV="1">
            <a:off x="1046747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 rot="20700000" flipH="1" flipV="1">
            <a:off x="1329580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 rot="900000" flipV="1">
            <a:off x="1749436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 rot="20700000" flipH="1" flipV="1">
            <a:off x="2032269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 rot="900000" flipV="1">
            <a:off x="2404069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/>
          <p:cNvSpPr/>
          <p:nvPr/>
        </p:nvSpPr>
        <p:spPr>
          <a:xfrm rot="20700000" flipH="1" flipV="1">
            <a:off x="2686902" y="4760838"/>
            <a:ext cx="564258" cy="896430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 rot="1155209" flipV="1">
            <a:off x="5266138" y="4661392"/>
            <a:ext cx="823092" cy="1080816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 rot="20425687" flipH="1" flipV="1">
            <a:off x="5693379" y="4690048"/>
            <a:ext cx="935987" cy="1052451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16"/>
          <p:cNvSpPr/>
          <p:nvPr/>
        </p:nvSpPr>
        <p:spPr>
          <a:xfrm rot="1155209" flipV="1">
            <a:off x="6417117" y="4650416"/>
            <a:ext cx="823092" cy="1080816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 rot="20425687" flipH="1" flipV="1">
            <a:off x="6844358" y="4679072"/>
            <a:ext cx="935987" cy="1052451"/>
          </a:xfrm>
          <a:prstGeom prst="parallelogram">
            <a:avLst>
              <a:gd name="adj" fmla="val 42787"/>
            </a:avLst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Порівняння. Дії з іменованими числами</a:t>
            </a:r>
            <a:endParaRPr lang="ru-RU" sz="36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146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09824"/>
            <a:ext cx="8352928" cy="203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6296" y="1957320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04858" y="2314510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671700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33486" y="4029022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4429132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478632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   </a:t>
            </a:r>
            <a:r>
              <a:rPr lang="ru-RU" sz="2000" b="1" dirty="0" smtClean="0"/>
              <a:t>кг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514351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8</a:t>
            </a:r>
            <a:r>
              <a:rPr lang="en-US" sz="2000" b="1" dirty="0" smtClean="0"/>
              <a:t>   </a:t>
            </a:r>
            <a:r>
              <a:rPr lang="ru-RU" sz="2000" b="1" dirty="0" smtClean="0"/>
              <a:t>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Довжина. 1 клас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Підготовка: порівняння за довжиною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8820472" cy="16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640960" cy="230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3357562"/>
            <a:ext cx="6624000" cy="144000"/>
          </a:xfrm>
          <a:prstGeom prst="rect">
            <a:avLst/>
          </a:prstGeom>
          <a:solidFill>
            <a:srgbClr val="92D050">
              <a:alpha val="6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642190"/>
            <a:ext cx="684000" cy="144000"/>
          </a:xfrm>
          <a:prstGeom prst="rect">
            <a:avLst/>
          </a:prstGeom>
          <a:solidFill>
            <a:srgbClr val="92D050">
              <a:alpha val="48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86182" y="5857892"/>
            <a:ext cx="3643338" cy="50006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57884" y="5357826"/>
            <a:ext cx="1643074" cy="42862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вимірювання часу – година, доба, тиждень.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 часу за годинником.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назви днів тижня та їх послідовність;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має уявлення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 добу;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 за годинником з точністю до годин;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 визначення часу за годинником;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записах скорочене позначення одиниць вимірювання часу (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ru-RU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Час. Одиниця вимірювання часу - тиждень</a:t>
            </a:r>
            <a:endParaRPr lang="ru-RU" sz="36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229600" cy="202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8001595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Час. Одиниця вимірювання часу - доба</a:t>
            </a:r>
            <a:endParaRPr lang="ru-RU" sz="3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29600" cy="250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3981"/>
            <a:ext cx="8512658" cy="314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8145755" cy="339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155448"/>
            <a:ext cx="5436128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Визначення часу за</a:t>
            </a:r>
            <a:br>
              <a:rPr lang="uk-UA" sz="3600" dirty="0" smtClean="0"/>
            </a:br>
            <a:r>
              <a:rPr lang="uk-UA" sz="3600" dirty="0" smtClean="0"/>
              <a:t>годинником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Підготовка</a:t>
            </a:r>
            <a:endParaRPr lang="ru-RU" sz="24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08920"/>
            <a:ext cx="8892480" cy="241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9001156" cy="16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progimp.ru/i/albums/2011/06/676/64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720" y="0"/>
            <a:ext cx="3756280" cy="25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Ознайомлення з годинником</a:t>
            </a:r>
            <a:endParaRPr lang="ru-RU" sz="3600" dirty="0"/>
          </a:p>
        </p:txBody>
      </p:sp>
      <p:pic>
        <p:nvPicPr>
          <p:cNvPr id="20486" name="Picture 6" descr="http://www.progimp.ru/i/articles/upload/2011/05/675/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8979" y="0"/>
            <a:ext cx="2045021" cy="2000240"/>
          </a:xfrm>
          <a:prstGeom prst="rect">
            <a:avLst/>
          </a:prstGeom>
          <a:noFill/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4" y="2133125"/>
            <a:ext cx="8715404" cy="40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Ознайомлення з годинником</a:t>
            </a:r>
            <a:endParaRPr lang="ru-RU" sz="36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229600" cy="30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Визначення часу за годинником</a:t>
            </a:r>
            <a:endParaRPr lang="ru-RU" sz="3600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9957"/>
            <a:ext cx="9144000" cy="31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624736" cy="19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928926" y="5000636"/>
            <a:ext cx="1571636" cy="157163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714744" y="5786454"/>
            <a:ext cx="28575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3499636" y="5572141"/>
            <a:ext cx="429424" cy="79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72132" y="547754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3   од</a:t>
            </a:r>
            <a:r>
              <a:rPr lang="en-US" sz="2800" i="1" dirty="0" smtClean="0"/>
              <a:t>  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898046" cy="30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9103582" cy="2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714480" y="2571744"/>
            <a:ext cx="4429156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86182" y="2571744"/>
            <a:ext cx="785818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857884" y="2571744"/>
            <a:ext cx="1643074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857488" y="2571744"/>
            <a:ext cx="4429156" cy="285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14414" y="4857760"/>
            <a:ext cx="285752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999304" y="4857761"/>
            <a:ext cx="429424" cy="79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143240" y="5000636"/>
            <a:ext cx="35719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286116" y="4856964"/>
            <a:ext cx="429424" cy="79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5750727" y="5107793"/>
            <a:ext cx="214314" cy="142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5571336" y="4857761"/>
            <a:ext cx="429424" cy="79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072462" y="5070486"/>
            <a:ext cx="214314" cy="1444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857352" y="4857761"/>
            <a:ext cx="429424" cy="79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229600" cy="313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Доба – 24 години</a:t>
            </a:r>
            <a:endParaRPr lang="ru-RU" sz="3600" dirty="0"/>
          </a:p>
        </p:txBody>
      </p:sp>
      <p:pic>
        <p:nvPicPr>
          <p:cNvPr id="164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20205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77072"/>
            <a:ext cx="32830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680561"/>
            <a:ext cx="8640960" cy="74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204864"/>
            <a:ext cx="7812360" cy="24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42" y="104570"/>
            <a:ext cx="82296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Підготовка до введення одиниці вимірювання довжини -  сантиметру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4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8215338" cy="283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0647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102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200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1340768"/>
            <a:ext cx="9144000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340768"/>
            <a:ext cx="622818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1412776"/>
            <a:ext cx="320384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8979320" cy="23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Вартість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вартості –  копійка, гривня.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Співвідношення між одиницями вартості.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що товари мають вартість, виражену грошовими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одиницями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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вартості (гривня, копійка) і співвідношення між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ними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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найпростіші розрахунки з використанням монет і купюр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 обчислення вартості;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записах скорочене позначення одиниць вимірювання вартості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к.).</a:t>
                      </a:r>
                      <a:endParaRPr kumimoji="0" lang="ru-RU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Вартість</a:t>
            </a:r>
            <a:endParaRPr lang="ru-RU" sz="3600" dirty="0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29600" cy="285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7270"/>
            <a:ext cx="9144000" cy="8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вартості - гривня</a:t>
            </a:r>
            <a:endParaRPr lang="ru-RU" sz="3600" dirty="0"/>
          </a:p>
        </p:txBody>
      </p:sp>
      <p:pic>
        <p:nvPicPr>
          <p:cNvPr id="169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229600" cy="236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8474"/>
            <a:ext cx="9144000" cy="6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65342"/>
            <a:ext cx="8898685" cy="31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Одиниця вартості - гривня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29600" cy="2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8460432" cy="22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17232"/>
            <a:ext cx="9144000" cy="11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Дії з іменованими числами (величинами)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Порівняння, додавання і віднімання іменованих чисел (величин).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 (довжини, маси, місткості, вартості);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додає і віднімає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 (довжини, маси, місткості, вартості), виражені в однакових одиницях вимірювання.</a:t>
                      </a:r>
                      <a:endParaRPr kumimoji="0" lang="ru-RU" sz="20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</a:t>
            </a:r>
            <a:r>
              <a:rPr lang="uk-UA" smtClean="0"/>
              <a:t>за увагу!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Мотивація введення одиниці вимірювання довжини - сантиметру</a:t>
            </a:r>
            <a:br>
              <a:rPr lang="uk-UA" sz="3600" dirty="0" smtClean="0"/>
            </a:b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6B3D29-341A-460B-97FF-6CD1220E8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36B3D29-341A-460B-97FF-6CD1220E8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05199-1E0F-4D09-9285-C7A5057E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C205199-1E0F-4D09-9285-C7A5057E6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C48F7D-974B-47AA-BA1D-CEE7E2F30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5C48F7D-974B-47AA-BA1D-CEE7E2F30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arinochka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4624411"/>
            <a:ext cx="8589963" cy="2162175"/>
          </a:xfrm>
          <a:prstGeom prst="rect">
            <a:avLst/>
          </a:prstGeom>
          <a:noFill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0000">
            <a:off x="5720675" y="2974577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0000">
            <a:off x="6292179" y="3117453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0000">
            <a:off x="6863683" y="3260329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20000">
            <a:off x="5149171" y="2811859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20000">
            <a:off x="4577667" y="2617387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0000">
            <a:off x="3309934" y="2339586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0000">
            <a:off x="2770174" y="2625338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">
            <a:off x="1738298" y="3161098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0000">
            <a:off x="2270108" y="2911090"/>
            <a:ext cx="7064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Мотивація введення одиниці вимірювання довжини - сантиметру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1026" name="Picture 2" descr="C:\Users\Marinochka\Desktop\Рисунок1+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56393"/>
          <a:stretch>
            <a:fillRect/>
          </a:stretch>
        </p:blipFill>
        <p:spPr bwMode="auto">
          <a:xfrm>
            <a:off x="0" y="1357298"/>
            <a:ext cx="8229600" cy="1000132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1785918" y="2928932"/>
            <a:ext cx="2286016" cy="1214448"/>
            <a:chOff x="1785918" y="2928932"/>
            <a:chExt cx="2286016" cy="121444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857356" y="3000372"/>
              <a:ext cx="2128346" cy="10734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/>
            <p:cNvSpPr/>
            <p:nvPr/>
          </p:nvSpPr>
          <p:spPr>
            <a:xfrm flipV="1">
              <a:off x="1785918" y="4000502"/>
              <a:ext cx="142876" cy="1428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flipV="1">
              <a:off x="3929058" y="2928932"/>
              <a:ext cx="142876" cy="1428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 rot="2629002">
            <a:off x="4547630" y="2912942"/>
            <a:ext cx="2736271" cy="1521086"/>
            <a:chOff x="1785918" y="2928932"/>
            <a:chExt cx="2286016" cy="1214448"/>
          </a:xfrm>
          <a:solidFill>
            <a:srgbClr val="0000FF"/>
          </a:solidFill>
        </p:grpSpPr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857356" y="3000372"/>
              <a:ext cx="2128346" cy="1073430"/>
            </a:xfrm>
            <a:prstGeom prst="line">
              <a:avLst/>
            </a:prstGeom>
            <a:grp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Овал 29"/>
            <p:cNvSpPr/>
            <p:nvPr/>
          </p:nvSpPr>
          <p:spPr>
            <a:xfrm flipV="1">
              <a:off x="1785918" y="4000502"/>
              <a:ext cx="142876" cy="142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flipV="1">
              <a:off x="3929058" y="2928932"/>
              <a:ext cx="142876" cy="142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3539134" y="519582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071934" y="519582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39134" y="571501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071934" y="571501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610704" y="571501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110770" y="571501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39134" y="626739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071934" y="626739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10704" y="626739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143504" y="626739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643570" y="626739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182340" y="6267396"/>
            <a:ext cx="532800" cy="16200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351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Ознайомлення із одиницею вимірювання довжини - сантиметром</a:t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747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229600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5373216"/>
            <a:ext cx="8972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780000">
            <a:off x="364137" y="2856634"/>
            <a:ext cx="709200" cy="6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780000">
            <a:off x="1069647" y="3008682"/>
            <a:ext cx="716400" cy="6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872592">
            <a:off x="1783696" y="3203400"/>
            <a:ext cx="720000" cy="6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780000">
            <a:off x="2427060" y="3365061"/>
            <a:ext cx="709200" cy="6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780000">
            <a:off x="3141441" y="3507938"/>
            <a:ext cx="709200" cy="64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500000">
            <a:off x="3133322" y="2889523"/>
            <a:ext cx="504000" cy="6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500000">
            <a:off x="3576165" y="3111444"/>
            <a:ext cx="540000" cy="6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500000">
            <a:off x="4062017" y="3332173"/>
            <a:ext cx="504000" cy="6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500000">
            <a:off x="4490645" y="3532465"/>
            <a:ext cx="504000" cy="6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720000">
            <a:off x="4354200" y="2910415"/>
            <a:ext cx="936000" cy="6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720000">
            <a:off x="5282890" y="3096967"/>
            <a:ext cx="936000" cy="6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720000">
            <a:off x="6211584" y="3311281"/>
            <a:ext cx="936000" cy="6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720000">
            <a:off x="7139952" y="3525595"/>
            <a:ext cx="936000" cy="6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Вимірювання довжини відрізка за допомогою моделі сантиметру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400" dirty="0" smtClean="0"/>
              <a:t>Спосіб укладання моделей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566989"/>
            <a:ext cx="9177882" cy="15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72198" y="3571876"/>
            <a:ext cx="5878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55834" y="3571876"/>
            <a:ext cx="5878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55768" y="3571876"/>
            <a:ext cx="5878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3571876"/>
            <a:ext cx="5878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71876"/>
            <a:ext cx="58780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853</TotalTime>
  <Words>1236</Words>
  <Application>Microsoft Office PowerPoint</Application>
  <PresentationFormat>Экран (4:3)</PresentationFormat>
  <Paragraphs>228</Paragraphs>
  <Slides>58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Модульная</vt:lpstr>
      <vt:lpstr>Методика навчання основних величин в курсі математики початкової школи</vt:lpstr>
      <vt:lpstr>Слайд 2</vt:lpstr>
      <vt:lpstr>Довжина. 1 клас</vt:lpstr>
      <vt:lpstr>Довжина. 1 клас</vt:lpstr>
      <vt:lpstr>Підготовка до введення одиниці вимірювання довжини -  сантиметру </vt:lpstr>
      <vt:lpstr>Мотивація введення одиниці вимірювання довжини - сантиметру </vt:lpstr>
      <vt:lpstr>Мотивація введення одиниці вимірювання довжини - сантиметру </vt:lpstr>
      <vt:lpstr>Ознайомлення із одиницею вимірювання довжини - сантиметром </vt:lpstr>
      <vt:lpstr>Вимірювання довжини відрізка за допомогою моделі сантиметру</vt:lpstr>
      <vt:lpstr>Вимірювання довжини відрізка за допомогою моделі сантиметру</vt:lpstr>
      <vt:lpstr>Вимірювання довжини відрізка за допомогою лінійки. Підготовка</vt:lpstr>
      <vt:lpstr>Вимірювання довжини відрізка за допомогою лінійки. Ознайомлення</vt:lpstr>
      <vt:lpstr>Вимірювання довжини відрізка за допомогою лінійки. Первинне закріплення</vt:lpstr>
      <vt:lpstr>Вимірювання довжини відрізка за допомогою лінійки. Ознайомлення</vt:lpstr>
      <vt:lpstr>Алгоритм</vt:lpstr>
      <vt:lpstr>Креслення відрізків заданої довжини</vt:lpstr>
      <vt:lpstr>Креслення відрізків заданої довжини</vt:lpstr>
      <vt:lpstr>Дії з іменованими числами, поданими у одиницях довжини</vt:lpstr>
      <vt:lpstr>Дії з іменованими числами, поданими у одиницях довжини</vt:lpstr>
      <vt:lpstr>Порівняння іменованих чисел, поданих у одиницях довжини</vt:lpstr>
      <vt:lpstr>Дециметр. (Сотня). Підготовка</vt:lpstr>
      <vt:lpstr>Дециметр. Мотивація введення нової одиниці вимірювання довжини. </vt:lpstr>
      <vt:lpstr>Дециметр. Ознайомлення</vt:lpstr>
      <vt:lpstr>Співвідношення одиниць вимірювання довжини</vt:lpstr>
      <vt:lpstr>Складене іменоване число</vt:lpstr>
      <vt:lpstr>Переведення складеного іменованого числа у просте</vt:lpstr>
      <vt:lpstr>Одиниця довжини - метр</vt:lpstr>
      <vt:lpstr>Одиниця довжини - метр</vt:lpstr>
      <vt:lpstr>Одиниця довжини - метр</vt:lpstr>
      <vt:lpstr>Одиниці вимірювання довжини:  см, дм, м</vt:lpstr>
      <vt:lpstr>Слайд 31</vt:lpstr>
      <vt:lpstr>Маса. Одиниця вимірювання маси – кілограм. Підготовка</vt:lpstr>
      <vt:lpstr>Одиниця вимірювання маси – кілограм. Ознайомлення</vt:lpstr>
      <vt:lpstr>Одиниця вимірювання маси – кілограм. Закріплення</vt:lpstr>
      <vt:lpstr>Слайд 35</vt:lpstr>
      <vt:lpstr>Місткість. Одиниця вимірювання місткості – 1 літр. Підготовка</vt:lpstr>
      <vt:lpstr>Одиниця вимірювання місткості – 1 літр. Ознайомлення</vt:lpstr>
      <vt:lpstr>Одиниця вимірювання місткості – 1 літр. Закріплення</vt:lpstr>
      <vt:lpstr>Порівняння. Дії з іменованими числами</vt:lpstr>
      <vt:lpstr>Слайд 40</vt:lpstr>
      <vt:lpstr>Час. Одиниця вимірювання часу - тиждень</vt:lpstr>
      <vt:lpstr>Час. Одиниця вимірювання часу - доба</vt:lpstr>
      <vt:lpstr>Визначення часу за годинником</vt:lpstr>
      <vt:lpstr>Ознайомлення з годинником</vt:lpstr>
      <vt:lpstr>Ознайомлення з годинником</vt:lpstr>
      <vt:lpstr>Визначення часу за годинником</vt:lpstr>
      <vt:lpstr>Слайд 47</vt:lpstr>
      <vt:lpstr>Слайд 48</vt:lpstr>
      <vt:lpstr>Доба – 24 години</vt:lpstr>
      <vt:lpstr>Слайд 50</vt:lpstr>
      <vt:lpstr>Слайд 51</vt:lpstr>
      <vt:lpstr>Слайд 52</vt:lpstr>
      <vt:lpstr>Вартість</vt:lpstr>
      <vt:lpstr>Одиниця вартості - гривня</vt:lpstr>
      <vt:lpstr>Одиниця вартості - гривня</vt:lpstr>
      <vt:lpstr>Слайд 56</vt:lpstr>
      <vt:lpstr>Слайд 57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основних величин в курсі математики початкової школи</dc:title>
  <dc:creator>Светлана</dc:creator>
  <cp:lastModifiedBy>Marinochka</cp:lastModifiedBy>
  <cp:revision>81</cp:revision>
  <dcterms:created xsi:type="dcterms:W3CDTF">2013-04-28T18:10:59Z</dcterms:created>
  <dcterms:modified xsi:type="dcterms:W3CDTF">2016-01-27T20:24:49Z</dcterms:modified>
</cp:coreProperties>
</file>